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3" r:id="rId3"/>
    <p:sldId id="264" r:id="rId4"/>
    <p:sldId id="298" r:id="rId5"/>
    <p:sldId id="299" r:id="rId6"/>
    <p:sldId id="292" r:id="rId7"/>
    <p:sldId id="306" r:id="rId8"/>
    <p:sldId id="309" r:id="rId9"/>
    <p:sldId id="310" r:id="rId10"/>
    <p:sldId id="311" r:id="rId11"/>
    <p:sldId id="30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77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C17"/>
    <a:srgbClr val="F08115"/>
    <a:srgbClr val="FFE862"/>
    <a:srgbClr val="87BD31"/>
    <a:srgbClr val="B9D26D"/>
    <a:srgbClr val="E5C800"/>
    <a:srgbClr val="009640"/>
    <a:srgbClr val="32B3A2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3671" autoAdjust="0"/>
  </p:normalViewPr>
  <p:slideViewPr>
    <p:cSldViewPr snapToGrid="0" showGuides="1">
      <p:cViewPr varScale="1">
        <p:scale>
          <a:sx n="97" d="100"/>
          <a:sy n="97" d="100"/>
        </p:scale>
        <p:origin x="1968" y="200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29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Hilditch" userId="77d78993-1f2f-459f-bad6-649b3f28b24e" providerId="ADAL" clId="{2CF1D04C-97A5-5A47-BF2F-E8C36C253FE3}"/>
    <pc:docChg chg="delSld">
      <pc:chgData name="Miss Hilditch" userId="77d78993-1f2f-459f-bad6-649b3f28b24e" providerId="ADAL" clId="{2CF1D04C-97A5-5A47-BF2F-E8C36C253FE3}" dt="2021-01-17T19:52:16.176" v="1" actId="2696"/>
      <pc:docMkLst>
        <pc:docMk/>
      </pc:docMkLst>
      <pc:sldChg chg="del">
        <pc:chgData name="Miss Hilditch" userId="77d78993-1f2f-459f-bad6-649b3f28b24e" providerId="ADAL" clId="{2CF1D04C-97A5-5A47-BF2F-E8C36C253FE3}" dt="2021-01-17T19:52:16.176" v="1" actId="2696"/>
        <pc:sldMkLst>
          <pc:docMk/>
          <pc:sldMk cId="1808075854" sldId="267"/>
        </pc:sldMkLst>
      </pc:sldChg>
      <pc:sldChg chg="del">
        <pc:chgData name="Miss Hilditch" userId="77d78993-1f2f-459f-bad6-649b3f28b24e" providerId="ADAL" clId="{2CF1D04C-97A5-5A47-BF2F-E8C36C253FE3}" dt="2021-01-17T19:52:02.302" v="0" actId="2696"/>
        <pc:sldMkLst>
          <pc:docMk/>
          <pc:sldMk cId="655612075" sldId="276"/>
        </pc:sldMkLst>
      </pc:sldChg>
      <pc:sldMasterChg chg="delSldLayout">
        <pc:chgData name="Miss Hilditch" userId="77d78993-1f2f-459f-bad6-649b3f28b24e" providerId="ADAL" clId="{2CF1D04C-97A5-5A47-BF2F-E8C36C253FE3}" dt="2021-01-17T19:52:02.302" v="0" actId="2696"/>
        <pc:sldMasterMkLst>
          <pc:docMk/>
          <pc:sldMasterMk cId="4389201" sldId="2147483660"/>
        </pc:sldMasterMkLst>
        <pc:sldLayoutChg chg="del">
          <pc:chgData name="Miss Hilditch" userId="77d78993-1f2f-459f-bad6-649b3f28b24e" providerId="ADAL" clId="{2CF1D04C-97A5-5A47-BF2F-E8C36C253FE3}" dt="2021-01-17T19:52:02.302" v="0" actId="2696"/>
          <pc:sldLayoutMkLst>
            <pc:docMk/>
            <pc:sldMasterMk cId="4389201" sldId="2147483660"/>
            <pc:sldLayoutMk cId="1485219563" sldId="214748367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3" r:id="rId3"/>
    <p:sldLayoutId id="2147483669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jpg"/><Relationship Id="rId4" Type="http://schemas.openxmlformats.org/officeDocument/2006/relationships/image" Target="../media/image7.png"/><Relationship Id="rId9" Type="http://schemas.openxmlformats.org/officeDocument/2006/relationships/hyperlink" Target="https://www.youtube.com/watch?v=0pm-BZCqRD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601594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Comparing Earthquakes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57225" y="1479550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3327541616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145786515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no-one.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412695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57225" y="185578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2105688508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824832568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very few people. Hanging objects may swing.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27173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57225" y="223043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4005349632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2809811502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many but they don’t realise it is a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n earthquake.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612806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57225" y="260508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3482171695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71305242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indoors by most people. Vibrations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similar to a lorry hitting a building.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170586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57225" y="2979738"/>
          <a:ext cx="7812088" cy="51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754118256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3206778835"/>
                    </a:ext>
                  </a:extLst>
                </a:gridCol>
              </a:tblGrid>
              <a:tr h="5191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T="45804" marB="45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1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nearly everyone. Sleeping people may be woken.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Trees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and telegraph poles sway.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804" marB="45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56674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57225" y="3498850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1721148686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2613693744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VI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all. People run outside. Furniture moves. Slight damage to property.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35652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57225" y="3873500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3078056907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1961404100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VII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Felt by all. People run outside. Moderate damage to buildings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119825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657225" y="424973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1718933175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2561083853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VIII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89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Specially designed buildings damaged, others collapse.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32534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657225" y="462438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3190055577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345307171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IX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All buildings damaged. Cracks appear in ground.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573133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657225" y="4999038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1048736044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3245771626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Many buildings destroyed. Ground is badly cracked.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47548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57225" y="5373688"/>
          <a:ext cx="7812088" cy="51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400654422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2003135514"/>
                    </a:ext>
                  </a:extLst>
                </a:gridCol>
              </a:tblGrid>
              <a:tr h="5191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XI</a:t>
                      </a:r>
                    </a:p>
                  </a:txBody>
                  <a:tcPr marT="45804" marB="45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Almost all buildings destroyed. Wide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cracks in the ground. Water, gas and electric out of action.</a:t>
                      </a:r>
                    </a:p>
                  </a:txBody>
                  <a:tcPr marT="45804" marB="45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499763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57225" y="5892800"/>
          <a:ext cx="7812088" cy="37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3590249876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2392184163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XII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Total destruction. Waves seen on the ground.</a:t>
                      </a: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71937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225" y="1203325"/>
          <a:ext cx="7812088" cy="27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34">
                  <a:extLst>
                    <a:ext uri="{9D8B030D-6E8A-4147-A177-3AD203B41FA5}">
                      <a16:colId xmlns:a16="http://schemas.microsoft.com/office/drawing/2014/main" val="929302862"/>
                    </a:ext>
                  </a:extLst>
                </a:gridCol>
                <a:gridCol w="6205654">
                  <a:extLst>
                    <a:ext uri="{9D8B030D-6E8A-4147-A177-3AD203B41FA5}">
                      <a16:colId xmlns:a16="http://schemas.microsoft.com/office/drawing/2014/main" val="1023493520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Mercalli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Intensity</a:t>
                      </a:r>
                    </a:p>
                  </a:txBody>
                  <a:tcPr marT="45579" marB="45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Effect</a:t>
                      </a:r>
                    </a:p>
                  </a:txBody>
                  <a:tcPr marT="45579" marB="455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696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59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inkl" pitchFamily="50" charset="0"/>
              </a:rPr>
              <a:t>Describe and understand key aspects of physical geography in the context of earthquakes.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tell you where earthquakes happen.</a:t>
            </a:r>
          </a:p>
          <a:p>
            <a:r>
              <a:rPr lang="en-GB" dirty="0">
                <a:latin typeface="Twinkl" pitchFamily="50" charset="0"/>
              </a:rPr>
              <a:t>I can explain why earthquakes happen.</a:t>
            </a:r>
          </a:p>
          <a:p>
            <a:r>
              <a:rPr lang="en-GB" dirty="0">
                <a:latin typeface="Twinkl" pitchFamily="50" charset="0"/>
              </a:rPr>
              <a:t>I can tell you how to keep safe in an earthquake.</a:t>
            </a:r>
          </a:p>
          <a:p>
            <a:r>
              <a:rPr lang="en-GB" dirty="0">
                <a:latin typeface="Twinkl" pitchFamily="50" charset="0"/>
              </a:rPr>
              <a:t>I can compare the strength of earthquakes.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21486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5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inkl" pitchFamily="50" charset="0"/>
              </a:rPr>
              <a:t>Describe and understand key aspects of physical geography in the context of earthquakes.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tell you where earthquakes happen.</a:t>
            </a:r>
          </a:p>
          <a:p>
            <a:r>
              <a:rPr lang="en-GB" dirty="0">
                <a:latin typeface="Twinkl" pitchFamily="50" charset="0"/>
              </a:rPr>
              <a:t>I can explain why earthquakes happen.</a:t>
            </a:r>
          </a:p>
          <a:p>
            <a:r>
              <a:rPr lang="en-GB" dirty="0">
                <a:latin typeface="Twinkl" pitchFamily="50" charset="0"/>
              </a:rPr>
              <a:t>I can tell you how to keep safe in an earthquake.</a:t>
            </a:r>
          </a:p>
          <a:p>
            <a:r>
              <a:rPr lang="en-GB" dirty="0">
                <a:latin typeface="Twinkl" pitchFamily="50" charset="0"/>
              </a:rPr>
              <a:t>I can compare the strength of earthquakes.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How Do Tectonic Plates Move?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755650" y="1347500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Use the two pieces of paper you have been given.</a:t>
            </a:r>
          </a:p>
        </p:txBody>
      </p:sp>
      <p:pic>
        <p:nvPicPr>
          <p:cNvPr id="37" name="Individual Work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755651" y="1825046"/>
            <a:ext cx="7632700" cy="772107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Can you remember the different ways you can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move the plates around?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957263" y="2822793"/>
            <a:ext cx="1700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tx1"/>
                </a:solidFill>
                <a:latin typeface="+mn-lt"/>
              </a:rPr>
              <a:t>Rubbing together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43300" y="2822793"/>
            <a:ext cx="2057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latin typeface="+mn-lt"/>
              </a:rPr>
              <a:t>Towards each other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6281738" y="2822793"/>
            <a:ext cx="2136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latin typeface="+mn-lt"/>
              </a:rPr>
              <a:t>Away from each other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820863" y="3722905"/>
            <a:ext cx="836612" cy="1023938"/>
            <a:chOff x="1820145" y="3747391"/>
            <a:chExt cx="837127" cy="102407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EE4B294-64D5-4C0A-9EF6-1AC36B0F5EB1}"/>
                </a:ext>
              </a:extLst>
            </p:cNvPr>
            <p:cNvSpPr/>
            <p:nvPr/>
          </p:nvSpPr>
          <p:spPr>
            <a:xfrm>
              <a:off x="1820145" y="3747391"/>
              <a:ext cx="837127" cy="10240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Up Arrow 43">
              <a:extLst>
                <a:ext uri="{FF2B5EF4-FFF2-40B4-BE49-F238E27FC236}">
                  <a16:creationId xmlns:a16="http://schemas.microsoft.com/office/drawing/2014/main" id="{95B826F5-ECC4-4CF3-8955-A2FA25A997E4}"/>
                </a:ext>
              </a:extLst>
            </p:cNvPr>
            <p:cNvSpPr/>
            <p:nvPr/>
          </p:nvSpPr>
          <p:spPr>
            <a:xfrm>
              <a:off x="2114013" y="4076049"/>
              <a:ext cx="244625" cy="366762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957263" y="3722905"/>
            <a:ext cx="863600" cy="1023938"/>
            <a:chOff x="957261" y="3747391"/>
            <a:chExt cx="862884" cy="102407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FDD116D-61F4-4B5E-A858-E573C2DF55D7}"/>
                </a:ext>
              </a:extLst>
            </p:cNvPr>
            <p:cNvSpPr/>
            <p:nvPr/>
          </p:nvSpPr>
          <p:spPr>
            <a:xfrm>
              <a:off x="957261" y="3747391"/>
              <a:ext cx="862884" cy="1024079"/>
            </a:xfrm>
            <a:prstGeom prst="rect">
              <a:avLst/>
            </a:prstGeom>
            <a:solidFill>
              <a:srgbClr val="FF7E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" name="Up Arrow 46">
              <a:extLst>
                <a:ext uri="{FF2B5EF4-FFF2-40B4-BE49-F238E27FC236}">
                  <a16:creationId xmlns:a16="http://schemas.microsoft.com/office/drawing/2014/main" id="{7EC86592-58F4-4F51-ADF6-07DD7D11DC4D}"/>
                </a:ext>
              </a:extLst>
            </p:cNvPr>
            <p:cNvSpPr/>
            <p:nvPr/>
          </p:nvSpPr>
          <p:spPr>
            <a:xfrm flipV="1">
              <a:off x="1264981" y="4077636"/>
              <a:ext cx="244272" cy="366763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8" name="Group 9217"/>
          <p:cNvGrpSpPr>
            <a:grpSpLocks/>
          </p:cNvGrpSpPr>
          <p:nvPr/>
        </p:nvGrpSpPr>
        <p:grpSpPr bwMode="auto">
          <a:xfrm>
            <a:off x="4648200" y="3722905"/>
            <a:ext cx="836613" cy="1023938"/>
            <a:chOff x="4572000" y="3747391"/>
            <a:chExt cx="837127" cy="102407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05A697E-7055-47DC-BFF0-F04FD789838D}"/>
                </a:ext>
              </a:extLst>
            </p:cNvPr>
            <p:cNvSpPr/>
            <p:nvPr/>
          </p:nvSpPr>
          <p:spPr>
            <a:xfrm>
              <a:off x="4572000" y="3747391"/>
              <a:ext cx="837127" cy="10240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" name="Up Arrow 49">
              <a:extLst>
                <a:ext uri="{FF2B5EF4-FFF2-40B4-BE49-F238E27FC236}">
                  <a16:creationId xmlns:a16="http://schemas.microsoft.com/office/drawing/2014/main" id="{B65ED49D-2BF9-439B-A75D-B4EFDF8FD0B8}"/>
                </a:ext>
              </a:extLst>
            </p:cNvPr>
            <p:cNvSpPr/>
            <p:nvPr/>
          </p:nvSpPr>
          <p:spPr>
            <a:xfrm rot="16200000" flipH="1">
              <a:off x="4867516" y="4075961"/>
              <a:ext cx="246096" cy="366938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3622675" y="3722905"/>
            <a:ext cx="863600" cy="1023938"/>
            <a:chOff x="3709116" y="3747391"/>
            <a:chExt cx="862884" cy="102407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6C22F5E-011C-4000-A279-A74306C4D316}"/>
                </a:ext>
              </a:extLst>
            </p:cNvPr>
            <p:cNvSpPr/>
            <p:nvPr/>
          </p:nvSpPr>
          <p:spPr>
            <a:xfrm>
              <a:off x="3709116" y="3747391"/>
              <a:ext cx="862884" cy="1024079"/>
            </a:xfrm>
            <a:prstGeom prst="rect">
              <a:avLst/>
            </a:prstGeom>
            <a:solidFill>
              <a:srgbClr val="FF7E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3" name="Up Arrow 52">
              <a:extLst>
                <a:ext uri="{FF2B5EF4-FFF2-40B4-BE49-F238E27FC236}">
                  <a16:creationId xmlns:a16="http://schemas.microsoft.com/office/drawing/2014/main" id="{15FAB718-8DA5-4CE7-ABFC-4E4E0997AA03}"/>
                </a:ext>
              </a:extLst>
            </p:cNvPr>
            <p:cNvSpPr/>
            <p:nvPr/>
          </p:nvSpPr>
          <p:spPr>
            <a:xfrm rot="5400000">
              <a:off x="4017510" y="4075433"/>
              <a:ext cx="246096" cy="36799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4" name="Group 9220"/>
          <p:cNvGrpSpPr>
            <a:grpSpLocks/>
          </p:cNvGrpSpPr>
          <p:nvPr/>
        </p:nvGrpSpPr>
        <p:grpSpPr bwMode="auto">
          <a:xfrm>
            <a:off x="6486525" y="3722905"/>
            <a:ext cx="863600" cy="1023938"/>
            <a:chOff x="6486522" y="3747391"/>
            <a:chExt cx="862884" cy="102407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0115B4C-E087-47C5-A340-D5CA13D52A5B}"/>
                </a:ext>
              </a:extLst>
            </p:cNvPr>
            <p:cNvSpPr/>
            <p:nvPr/>
          </p:nvSpPr>
          <p:spPr>
            <a:xfrm>
              <a:off x="6486522" y="3747391"/>
              <a:ext cx="862884" cy="1024079"/>
            </a:xfrm>
            <a:prstGeom prst="rect">
              <a:avLst/>
            </a:prstGeom>
            <a:solidFill>
              <a:srgbClr val="FF7E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1" name="Up Arrow 80">
              <a:extLst>
                <a:ext uri="{FF2B5EF4-FFF2-40B4-BE49-F238E27FC236}">
                  <a16:creationId xmlns:a16="http://schemas.microsoft.com/office/drawing/2014/main" id="{72B8B5A5-0A53-4AB5-B6BC-F369F0831620}"/>
                </a:ext>
              </a:extLst>
            </p:cNvPr>
            <p:cNvSpPr/>
            <p:nvPr/>
          </p:nvSpPr>
          <p:spPr>
            <a:xfrm rot="16200000" flipH="1">
              <a:off x="6794916" y="4081784"/>
              <a:ext cx="246096" cy="367995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82" name="Group 9219"/>
          <p:cNvGrpSpPr>
            <a:grpSpLocks/>
          </p:cNvGrpSpPr>
          <p:nvPr/>
        </p:nvGrpSpPr>
        <p:grpSpPr bwMode="auto">
          <a:xfrm>
            <a:off x="7350125" y="3722905"/>
            <a:ext cx="836613" cy="1023938"/>
            <a:chOff x="7349406" y="3747391"/>
            <a:chExt cx="837127" cy="102407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2C3F05A-C656-4C13-B392-2C346AEF4A23}"/>
                </a:ext>
              </a:extLst>
            </p:cNvPr>
            <p:cNvSpPr/>
            <p:nvPr/>
          </p:nvSpPr>
          <p:spPr>
            <a:xfrm>
              <a:off x="7349406" y="3747391"/>
              <a:ext cx="837127" cy="10240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4" name="Up Arrow 83">
              <a:extLst>
                <a:ext uri="{FF2B5EF4-FFF2-40B4-BE49-F238E27FC236}">
                  <a16:creationId xmlns:a16="http://schemas.microsoft.com/office/drawing/2014/main" id="{681C893C-43E7-49EA-99E3-4A771FC69EA3}"/>
                </a:ext>
              </a:extLst>
            </p:cNvPr>
            <p:cNvSpPr/>
            <p:nvPr/>
          </p:nvSpPr>
          <p:spPr>
            <a:xfrm rot="5400000">
              <a:off x="7641745" y="4075961"/>
              <a:ext cx="246096" cy="366938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762000" y="5659524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This kind of movement causes earthquakes.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2.77778E-7 0.05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-0.05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02743 -4.8148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02743 -4.8148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03993 -4.8148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03941 -4.81481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Why Do Earthquakes Happen?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55651" y="1511282"/>
            <a:ext cx="7632700" cy="772107"/>
          </a:xfrm>
          <a:prstGeom prst="rect">
            <a:avLst/>
          </a:prstGeom>
          <a:solidFill>
            <a:schemeClr val="bg1"/>
          </a:solidFill>
          <a:ln w="28575">
            <a:solidFill>
              <a:srgbClr val="E84C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9"/>
              </a:rPr>
              <a:t>Earthquakes</a:t>
            </a:r>
            <a:r>
              <a:rPr lang="en-GB" dirty="0">
                <a:solidFill>
                  <a:schemeClr val="tx1"/>
                </a:solidFill>
              </a:rPr>
              <a:t> can cause a lot of damage because they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make the ground shake!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4"/>
          <a:stretch/>
        </p:blipFill>
        <p:spPr>
          <a:xfrm>
            <a:off x="755650" y="2348753"/>
            <a:ext cx="7632700" cy="3744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65412" y="3428999"/>
            <a:ext cx="2994212" cy="2663825"/>
          </a:xfrm>
          <a:prstGeom prst="rect">
            <a:avLst/>
          </a:prstGeom>
          <a:solidFill>
            <a:srgbClr val="FFE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Things can fall off shelves. </a:t>
            </a:r>
          </a:p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Pictures can fall off walls.</a:t>
            </a:r>
          </a:p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Furniture can move. </a:t>
            </a:r>
          </a:p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Trees and telegraph poles might sway.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56094" y="2348753"/>
            <a:ext cx="2994212" cy="2043953"/>
          </a:xfrm>
          <a:prstGeom prst="rect">
            <a:avLst/>
          </a:prstGeom>
          <a:solidFill>
            <a:srgbClr val="FFE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Roads can be damaged.</a:t>
            </a:r>
          </a:p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Cracks might appear in the ground.</a:t>
            </a:r>
          </a:p>
          <a:p>
            <a:pPr marL="285750" indent="-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Buildings can be damaged or destroyed.</a:t>
            </a:r>
          </a:p>
        </p:txBody>
      </p:sp>
    </p:spTree>
    <p:extLst>
      <p:ext uri="{BB962C8B-B14F-4D97-AF65-F5344CB8AC3E}">
        <p14:creationId xmlns:p14="http://schemas.microsoft.com/office/powerpoint/2010/main" val="156795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290763"/>
            <a:ext cx="5527675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earthquak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290763"/>
            <a:ext cx="55260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Where Do Earthquakes Occur?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755651" y="1394740"/>
            <a:ext cx="7632700" cy="772107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Look at this map of the world. Toggle the buttons to show tectonic plate boundaries and earthquake hotspots.</a:t>
            </a:r>
          </a:p>
        </p:txBody>
      </p:sp>
      <p:grpSp>
        <p:nvGrpSpPr>
          <p:cNvPr id="39" name="Group 6"/>
          <p:cNvGrpSpPr>
            <a:grpSpLocks/>
          </p:cNvGrpSpPr>
          <p:nvPr/>
        </p:nvGrpSpPr>
        <p:grpSpPr bwMode="auto">
          <a:xfrm>
            <a:off x="795338" y="2289175"/>
            <a:ext cx="1887537" cy="1731963"/>
            <a:chOff x="1204101" y="2313177"/>
            <a:chExt cx="3069724" cy="102008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C408830-88D8-4161-AFBA-4588FFFF8CAB}"/>
                </a:ext>
              </a:extLst>
            </p:cNvPr>
            <p:cNvSpPr/>
            <p:nvPr/>
          </p:nvSpPr>
          <p:spPr bwMode="auto">
            <a:xfrm>
              <a:off x="1204101" y="2313177"/>
              <a:ext cx="3069724" cy="1020080"/>
            </a:xfrm>
            <a:prstGeom prst="rect">
              <a:avLst/>
            </a:prstGeom>
            <a:solidFill>
              <a:srgbClr val="FFE86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41" name="Rectangle 17"/>
            <p:cNvSpPr>
              <a:spLocks noChangeArrowheads="1"/>
            </p:cNvSpPr>
            <p:nvPr/>
          </p:nvSpPr>
          <p:spPr bwMode="auto">
            <a:xfrm>
              <a:off x="1407579" y="2395140"/>
              <a:ext cx="2662767" cy="870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+mn-lt"/>
                </a:rPr>
                <a:t>What do you notice about where earthquakes happen?</a:t>
              </a:r>
            </a:p>
          </p:txBody>
        </p:sp>
      </p:grpSp>
      <p:grpSp>
        <p:nvGrpSpPr>
          <p:cNvPr id="42" name="Group 24"/>
          <p:cNvGrpSpPr>
            <a:grpSpLocks/>
          </p:cNvGrpSpPr>
          <p:nvPr/>
        </p:nvGrpSpPr>
        <p:grpSpPr bwMode="auto">
          <a:xfrm>
            <a:off x="795338" y="4164013"/>
            <a:ext cx="1887537" cy="1860550"/>
            <a:chOff x="1204101" y="2313177"/>
            <a:chExt cx="3069724" cy="102008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F8FFB2B-990F-4AA2-BB2F-0B7F90B4B896}"/>
                </a:ext>
              </a:extLst>
            </p:cNvPr>
            <p:cNvSpPr/>
            <p:nvPr/>
          </p:nvSpPr>
          <p:spPr bwMode="auto">
            <a:xfrm>
              <a:off x="1204101" y="2313177"/>
              <a:ext cx="3069724" cy="1020080"/>
            </a:xfrm>
            <a:prstGeom prst="rect">
              <a:avLst/>
            </a:prstGeom>
            <a:solidFill>
              <a:srgbClr val="FFE86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44" name="Rectangle 17"/>
            <p:cNvSpPr>
              <a:spLocks noChangeArrowheads="1"/>
            </p:cNvSpPr>
            <p:nvPr/>
          </p:nvSpPr>
          <p:spPr bwMode="auto">
            <a:xfrm>
              <a:off x="1320098" y="2338561"/>
              <a:ext cx="2866246" cy="961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Compare the earthquake map to the tectonic plates map. Are there any similarities?</a:t>
              </a:r>
            </a:p>
          </p:txBody>
        </p:sp>
      </p:grpSp>
      <p:sp>
        <p:nvSpPr>
          <p:cNvPr id="46" name="show plates"/>
          <p:cNvSpPr>
            <a:spLocks noChangeArrowheads="1"/>
          </p:cNvSpPr>
          <p:nvPr/>
        </p:nvSpPr>
        <p:spPr bwMode="auto">
          <a:xfrm>
            <a:off x="3624263" y="5500778"/>
            <a:ext cx="1895475" cy="646113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txBody>
          <a:bodyPr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show tectonic plate boundaries </a:t>
            </a:r>
          </a:p>
        </p:txBody>
      </p:sp>
      <p:sp>
        <p:nvSpPr>
          <p:cNvPr id="47" name="hide plates"/>
          <p:cNvSpPr>
            <a:spLocks noChangeArrowheads="1"/>
          </p:cNvSpPr>
          <p:nvPr/>
        </p:nvSpPr>
        <p:spPr bwMode="auto">
          <a:xfrm>
            <a:off x="3624263" y="5500778"/>
            <a:ext cx="1895475" cy="646113"/>
          </a:xfrm>
          <a:prstGeom prst="rect">
            <a:avLst/>
          </a:prstGeom>
          <a:solidFill>
            <a:srgbClr val="E84C17"/>
          </a:solidFill>
          <a:ln>
            <a:noFill/>
          </a:ln>
        </p:spPr>
        <p:txBody>
          <a:bodyPr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hide tectonic plate boundaries </a:t>
            </a:r>
          </a:p>
        </p:txBody>
      </p:sp>
      <p:pic>
        <p:nvPicPr>
          <p:cNvPr id="48" name="plate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290763"/>
            <a:ext cx="5526088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show earthquakes"/>
          <p:cNvSpPr>
            <a:spLocks noChangeArrowheads="1"/>
          </p:cNvSpPr>
          <p:nvPr/>
        </p:nvSpPr>
        <p:spPr bwMode="auto">
          <a:xfrm>
            <a:off x="5870575" y="5500778"/>
            <a:ext cx="1893888" cy="646113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txBody>
          <a:bodyPr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show earthquake hotspots </a:t>
            </a:r>
          </a:p>
        </p:txBody>
      </p:sp>
      <p:sp>
        <p:nvSpPr>
          <p:cNvPr id="50" name="hide earthquakes"/>
          <p:cNvSpPr>
            <a:spLocks noChangeArrowheads="1"/>
          </p:cNvSpPr>
          <p:nvPr/>
        </p:nvSpPr>
        <p:spPr bwMode="auto">
          <a:xfrm>
            <a:off x="5870575" y="5500778"/>
            <a:ext cx="1893888" cy="646113"/>
          </a:xfrm>
          <a:prstGeom prst="rect">
            <a:avLst/>
          </a:prstGeom>
          <a:solidFill>
            <a:srgbClr val="E84C17"/>
          </a:solidFill>
          <a:ln>
            <a:noFill/>
          </a:ln>
        </p:spPr>
        <p:txBody>
          <a:bodyPr l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hide earthquake hotspots </a:t>
            </a:r>
          </a:p>
        </p:txBody>
      </p:sp>
    </p:spTree>
    <p:extLst>
      <p:ext uri="{BB962C8B-B14F-4D97-AF65-F5344CB8AC3E}">
        <p14:creationId xmlns:p14="http://schemas.microsoft.com/office/powerpoint/2010/main" val="37463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0" grpId="0" animBg="1"/>
      <p:bldP spid="5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What Should You Do?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358589" y="4942447"/>
            <a:ext cx="86705" cy="462991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787941" y="1165411"/>
            <a:ext cx="7600409" cy="1819835"/>
            <a:chOff x="787941" y="1165411"/>
            <a:chExt cx="7600409" cy="1819835"/>
          </a:xfrm>
        </p:grpSpPr>
        <p:sp>
          <p:nvSpPr>
            <p:cNvPr id="21" name="Rectangle 20"/>
            <p:cNvSpPr/>
            <p:nvPr/>
          </p:nvSpPr>
          <p:spPr>
            <a:xfrm>
              <a:off x="1972235" y="1488141"/>
              <a:ext cx="6416115" cy="11743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081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887505" y="1165411"/>
              <a:ext cx="1819835" cy="18198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23437" y="1588951"/>
              <a:ext cx="566491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rgbClr val="F08115"/>
                  </a:solidFill>
                </a:rPr>
                <a:t>Drop, Cover and Hold</a:t>
              </a:r>
            </a:p>
            <a:p>
              <a:r>
                <a:rPr lang="en-GB" dirty="0"/>
                <a:t>Duck under a strong table or desk. Cover your head and neck with your arms. Stay away from windows.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41" y="1652509"/>
              <a:ext cx="1919399" cy="114452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36768" y="4362953"/>
            <a:ext cx="7651582" cy="1886314"/>
            <a:chOff x="736768" y="4362953"/>
            <a:chExt cx="7651582" cy="1886314"/>
          </a:xfrm>
        </p:grpSpPr>
        <p:grpSp>
          <p:nvGrpSpPr>
            <p:cNvPr id="33" name="Group 32"/>
            <p:cNvGrpSpPr/>
            <p:nvPr/>
          </p:nvGrpSpPr>
          <p:grpSpPr>
            <a:xfrm>
              <a:off x="755650" y="4362953"/>
              <a:ext cx="7632700" cy="1819835"/>
              <a:chOff x="755650" y="4362953"/>
              <a:chExt cx="7632700" cy="181983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840380" y="4649823"/>
                <a:ext cx="6547970" cy="144300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081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55650" y="4362953"/>
                <a:ext cx="1819835" cy="18198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649461" y="4710872"/>
                <a:ext cx="5664913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>
                    <a:solidFill>
                      <a:srgbClr val="F08115"/>
                    </a:solidFill>
                  </a:rPr>
                  <a:t>Stay Put</a:t>
                </a:r>
              </a:p>
              <a:p>
                <a:r>
                  <a:rPr lang="en-GB" dirty="0"/>
                  <a:t>Shelter in place. Whether you’re in a car, in bed, or in a public place. Do not try to run out of the building during strong shaking, wait until the shaking stops.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68" y="4617691"/>
              <a:ext cx="1805766" cy="163157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55651" y="2731376"/>
            <a:ext cx="7453404" cy="1828483"/>
            <a:chOff x="755651" y="2731376"/>
            <a:chExt cx="7453404" cy="1828483"/>
          </a:xfrm>
        </p:grpSpPr>
        <p:grpSp>
          <p:nvGrpSpPr>
            <p:cNvPr id="28" name="Group 27"/>
            <p:cNvGrpSpPr/>
            <p:nvPr/>
          </p:nvGrpSpPr>
          <p:grpSpPr>
            <a:xfrm>
              <a:off x="755651" y="2731376"/>
              <a:ext cx="7453404" cy="1819835"/>
              <a:chOff x="755651" y="2731376"/>
              <a:chExt cx="7453404" cy="181983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55651" y="3081000"/>
                <a:ext cx="6792632" cy="11743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081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389220" y="2731376"/>
                <a:ext cx="1819835" cy="18198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83768" y="3143414"/>
                <a:ext cx="566491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>
                    <a:solidFill>
                      <a:srgbClr val="F08115"/>
                    </a:solidFill>
                  </a:rPr>
                  <a:t>Stay Calm</a:t>
                </a:r>
              </a:p>
              <a:p>
                <a:r>
                  <a:rPr lang="en-GB" dirty="0"/>
                  <a:t>Keep calm. Make safe choices for yourself and those around you.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395" y="2797036"/>
              <a:ext cx="1202542" cy="1762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374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How Strong Is It?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755651" y="1416697"/>
            <a:ext cx="7632700" cy="495108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There are two main ways to measure the power of an earthquake.</a:t>
            </a:r>
          </a:p>
        </p:txBody>
      </p:sp>
      <p:pic>
        <p:nvPicPr>
          <p:cNvPr id="16" name="Individual Work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55650" y="5320718"/>
            <a:ext cx="7632700" cy="772107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Can you sort out the different strengths of the </a:t>
            </a:r>
            <a:r>
              <a:rPr lang="en-GB" dirty="0" err="1">
                <a:solidFill>
                  <a:schemeClr val="bg1"/>
                </a:solidFill>
              </a:rPr>
              <a:t>Mercalli</a:t>
            </a:r>
            <a:r>
              <a:rPr lang="en-GB" dirty="0">
                <a:solidFill>
                  <a:schemeClr val="bg1"/>
                </a:solidFill>
              </a:rPr>
              <a:t> scale into the right order?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D522246-6F52-4C4F-8F27-F8698E5761EB}"/>
              </a:ext>
            </a:extLst>
          </p:cNvPr>
          <p:cNvSpPr/>
          <p:nvPr/>
        </p:nvSpPr>
        <p:spPr bwMode="auto">
          <a:xfrm>
            <a:off x="4865781" y="2025760"/>
            <a:ext cx="3446463" cy="3148321"/>
          </a:xfrm>
          <a:prstGeom prst="roundRect">
            <a:avLst>
              <a:gd name="adj" fmla="val 2881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21976" y="2307258"/>
            <a:ext cx="33796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Machines called seismographs measure the power of an earthquake at its epicentre on a scale called the Richter scale. 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Another measure is the </a:t>
            </a:r>
            <a:r>
              <a:rPr lang="en-GB" dirty="0" err="1"/>
              <a:t>Mercalli</a:t>
            </a:r>
            <a:r>
              <a:rPr lang="en-GB" dirty="0"/>
              <a:t> scale, and this is based on people’s observations during an earthquake.</a:t>
            </a:r>
          </a:p>
        </p:txBody>
      </p:sp>
    </p:spTree>
    <p:extLst>
      <p:ext uri="{BB962C8B-B14F-4D97-AF65-F5344CB8AC3E}">
        <p14:creationId xmlns:p14="http://schemas.microsoft.com/office/powerpoint/2010/main" val="57409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Did You Remember What to Do?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87941" y="1252043"/>
            <a:ext cx="7600409" cy="1819835"/>
            <a:chOff x="787941" y="1165411"/>
            <a:chExt cx="7600409" cy="1819835"/>
          </a:xfrm>
        </p:grpSpPr>
        <p:sp>
          <p:nvSpPr>
            <p:cNvPr id="26" name="Rectangle 25"/>
            <p:cNvSpPr/>
            <p:nvPr/>
          </p:nvSpPr>
          <p:spPr>
            <a:xfrm>
              <a:off x="1972235" y="1488141"/>
              <a:ext cx="6416115" cy="11743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081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887505" y="1165411"/>
              <a:ext cx="1819835" cy="18198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23437" y="1588951"/>
              <a:ext cx="566491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rgbClr val="F08115"/>
                  </a:solidFill>
                </a:rPr>
                <a:t>Drop, Cover and Hold</a:t>
              </a:r>
            </a:p>
            <a:p>
              <a:r>
                <a:rPr lang="en-GB" dirty="0"/>
                <a:t>Duck under a strong table or desk. Cover your head and neck with your arms. Stay away from windows.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41" y="1652509"/>
              <a:ext cx="1919399" cy="1144528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36768" y="4362953"/>
            <a:ext cx="7651582" cy="1886314"/>
            <a:chOff x="736768" y="4362953"/>
            <a:chExt cx="7651582" cy="1886314"/>
          </a:xfrm>
        </p:grpSpPr>
        <p:grpSp>
          <p:nvGrpSpPr>
            <p:cNvPr id="31" name="Group 30"/>
            <p:cNvGrpSpPr/>
            <p:nvPr/>
          </p:nvGrpSpPr>
          <p:grpSpPr>
            <a:xfrm>
              <a:off x="755650" y="4362953"/>
              <a:ext cx="7632700" cy="1819835"/>
              <a:chOff x="755650" y="4362953"/>
              <a:chExt cx="7632700" cy="181983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840380" y="4649823"/>
                <a:ext cx="6547970" cy="144300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081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55650" y="4362953"/>
                <a:ext cx="1819835" cy="18198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649461" y="4710872"/>
                <a:ext cx="5664913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>
                    <a:solidFill>
                      <a:srgbClr val="F08115"/>
                    </a:solidFill>
                  </a:rPr>
                  <a:t>Stay Put</a:t>
                </a:r>
              </a:p>
              <a:p>
                <a:r>
                  <a:rPr lang="en-GB" dirty="0"/>
                  <a:t>Shelter in place. Whether you’re in a car, in bed, or in a public place. Do not try to run out of the building during strong shaking, wait until the shaking stops.</a:t>
                </a: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68" y="4617691"/>
              <a:ext cx="1805766" cy="163157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755651" y="2803174"/>
            <a:ext cx="7453404" cy="1828483"/>
            <a:chOff x="755651" y="2731376"/>
            <a:chExt cx="7453404" cy="1828483"/>
          </a:xfrm>
        </p:grpSpPr>
        <p:grpSp>
          <p:nvGrpSpPr>
            <p:cNvPr id="37" name="Group 36"/>
            <p:cNvGrpSpPr/>
            <p:nvPr/>
          </p:nvGrpSpPr>
          <p:grpSpPr>
            <a:xfrm>
              <a:off x="755651" y="2731376"/>
              <a:ext cx="7453404" cy="1819835"/>
              <a:chOff x="755651" y="2731376"/>
              <a:chExt cx="7453404" cy="1819835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55651" y="3081000"/>
                <a:ext cx="6792632" cy="11743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081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389220" y="2731376"/>
                <a:ext cx="1819835" cy="18198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83768" y="3143414"/>
                <a:ext cx="566491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>
                    <a:solidFill>
                      <a:srgbClr val="F08115"/>
                    </a:solidFill>
                  </a:rPr>
                  <a:t>Stay Calm</a:t>
                </a:r>
              </a:p>
              <a:p>
                <a:r>
                  <a:rPr lang="en-GB" dirty="0"/>
                  <a:t>Keep calm. Make safe choices for yourself and those around you.</a:t>
                </a: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395" y="2797036"/>
              <a:ext cx="1202542" cy="1762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980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374080"/>
            <a:ext cx="7632700" cy="4718745"/>
          </a:xfrm>
          <a:prstGeom prst="rect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Did You Remember What to Do?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74080"/>
            <a:ext cx="3511550" cy="4966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50659" y="1730188"/>
            <a:ext cx="4034117" cy="389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1800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How did you feel when you heard the noise?  </a:t>
            </a:r>
          </a:p>
          <a:p>
            <a:pPr marL="342900" indent="-1800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Would you feel the same if you were in a real earthquake?  </a:t>
            </a:r>
          </a:p>
          <a:p>
            <a:pPr marL="342900" indent="-1800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How long did our earthquake last?</a:t>
            </a:r>
          </a:p>
        </p:txBody>
      </p:sp>
    </p:spTree>
    <p:extLst>
      <p:ext uri="{BB962C8B-B14F-4D97-AF65-F5344CB8AC3E}">
        <p14:creationId xmlns:p14="http://schemas.microsoft.com/office/powerpoint/2010/main" val="4152740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" id="{1FB98A13-3E6D-4552-8BAA-C06EBDB8DC74}" vid="{BA148D82-8A68-4E5E-8549-B02389151E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144</TotalTime>
  <Words>725</Words>
  <Application>Microsoft Macintosh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Miss Hilditch</cp:lastModifiedBy>
  <cp:revision>17</cp:revision>
  <dcterms:created xsi:type="dcterms:W3CDTF">2020-01-26T13:43:20Z</dcterms:created>
  <dcterms:modified xsi:type="dcterms:W3CDTF">2021-01-17T19:52:22Z</dcterms:modified>
</cp:coreProperties>
</file>