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63" r:id="rId2"/>
    <p:sldId id="264" r:id="rId3"/>
    <p:sldId id="265" r:id="rId4"/>
    <p:sldId id="266" r:id="rId5"/>
    <p:sldId id="267" r:id="rId6"/>
    <p:sldId id="268" r:id="rId7"/>
    <p:sldId id="269" r:id="rId8"/>
    <p:sldId id="270" r:id="rId9"/>
    <p:sldId id="271" r:id="rId10"/>
    <p:sldId id="272" r:id="rId11"/>
    <p:sldId id="273" r:id="rId12"/>
    <p:sldId id="274" r:id="rId13"/>
  </p:sldIdLst>
  <p:sldSz cx="9144000" cy="6858000" type="screen4x3"/>
  <p:notesSz cx="6858000" cy="9144000"/>
  <p:embeddedFontLst>
    <p:embeddedFont>
      <p:font typeface="Twinkl" panose="020B0604020202020204" charset="0"/>
      <p:regular r:id="rId16"/>
      <p:bold r:id="rId17"/>
    </p:embeddedFon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215"/>
    <a:srgbClr val="1C1C1C"/>
    <a:srgbClr val="18A0DB"/>
    <a:srgbClr val="85BD33"/>
    <a:srgbClr val="FFFFFF"/>
    <a:srgbClr val="4DB1E3"/>
    <a:srgbClr val="ACDDFC"/>
    <a:srgbClr val="DE1E5A"/>
    <a:srgbClr val="BC0105"/>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4" autoAdjust="0"/>
    <p:restoredTop sz="94660"/>
  </p:normalViewPr>
  <p:slideViewPr>
    <p:cSldViewPr snapToGrid="0" showGuides="1">
      <p:cViewPr>
        <p:scale>
          <a:sx n="87" d="100"/>
          <a:sy n="87" d="100"/>
        </p:scale>
        <p:origin x="1290" y="17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27/01/2021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27/01/2021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7529" t="73748" r="28541" b="11193"/>
          <a:stretch/>
        </p:blipFill>
        <p:spPr>
          <a:xfrm>
            <a:off x="2746910" y="5270381"/>
            <a:ext cx="3646843" cy="1290918"/>
          </a:xfrm>
          <a:prstGeom prst="rect">
            <a:avLst/>
          </a:prstGeom>
        </p:spPr>
      </p:pic>
      <p:pic>
        <p:nvPicPr>
          <p:cNvPr id="3" name="Picture 2"/>
          <p:cNvPicPr>
            <a:picLocks noChangeAspect="1"/>
          </p:cNvPicPr>
          <p:nvPr/>
        </p:nvPicPr>
        <p:blipFill rotWithShape="1">
          <a:blip r:embed="rId2"/>
          <a:srcRect l="36258" t="80538" r="54839" b="9484"/>
          <a:stretch/>
        </p:blipFill>
        <p:spPr>
          <a:xfrm>
            <a:off x="7787147" y="6002593"/>
            <a:ext cx="1356853" cy="855407"/>
          </a:xfrm>
          <a:prstGeom prst="rect">
            <a:avLst/>
          </a:prstGeom>
        </p:spPr>
      </p:pic>
    </p:spTree>
    <p:extLst>
      <p:ext uri="{BB962C8B-B14F-4D97-AF65-F5344CB8AC3E}">
        <p14:creationId xmlns:p14="http://schemas.microsoft.com/office/powerpoint/2010/main" val="23656665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805" y="659261"/>
            <a:ext cx="7646568" cy="5517480"/>
            <a:chOff x="736805" y="659261"/>
            <a:chExt cx="7646568" cy="5517480"/>
          </a:xfrm>
        </p:grpSpPr>
        <p:sp>
          <p:nvSpPr>
            <p:cNvPr id="39" name="Rounded Rectangle 38"/>
            <p:cNvSpPr/>
            <p:nvPr/>
          </p:nvSpPr>
          <p:spPr>
            <a:xfrm>
              <a:off x="736807" y="659261"/>
              <a:ext cx="7646566" cy="5494959"/>
            </a:xfrm>
            <a:prstGeom prst="roundRect">
              <a:avLst>
                <a:gd name="adj" fmla="val 1704"/>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2" name="Group 41"/>
            <p:cNvGrpSpPr/>
            <p:nvPr/>
          </p:nvGrpSpPr>
          <p:grpSpPr>
            <a:xfrm>
              <a:off x="736805" y="659261"/>
              <a:ext cx="7646567" cy="882138"/>
              <a:chOff x="731188" y="654341"/>
              <a:chExt cx="7646567" cy="998793"/>
            </a:xfrm>
          </p:grpSpPr>
          <p:sp>
            <p:nvSpPr>
              <p:cNvPr id="40" name="Rounded Rectangle 39"/>
              <p:cNvSpPr/>
              <p:nvPr/>
            </p:nvSpPr>
            <p:spPr>
              <a:xfrm>
                <a:off x="731188" y="654341"/>
                <a:ext cx="7646567" cy="997453"/>
              </a:xfrm>
              <a:prstGeom prst="roundRect">
                <a:avLst>
                  <a:gd name="adj" fmla="val 858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p:cNvSpPr/>
              <p:nvPr/>
            </p:nvSpPr>
            <p:spPr>
              <a:xfrm>
                <a:off x="731188" y="1370067"/>
                <a:ext cx="7646567" cy="28306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9" name="Rounded Rectangle 58"/>
            <p:cNvSpPr/>
            <p:nvPr/>
          </p:nvSpPr>
          <p:spPr>
            <a:xfrm>
              <a:off x="736806" y="5864066"/>
              <a:ext cx="7646566" cy="312675"/>
            </a:xfrm>
            <a:prstGeom prst="roundRect">
              <a:avLst>
                <a:gd name="adj" fmla="val 1704"/>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TextBox 29"/>
          <p:cNvSpPr txBox="1"/>
          <p:nvPr/>
        </p:nvSpPr>
        <p:spPr>
          <a:xfrm>
            <a:off x="1187713" y="3769904"/>
            <a:ext cx="4093203" cy="1077218"/>
          </a:xfrm>
          <a:prstGeom prst="rect">
            <a:avLst/>
          </a:prstGeom>
          <a:noFill/>
        </p:spPr>
        <p:txBody>
          <a:bodyPr wrap="square" rtlCol="0">
            <a:spAutoFit/>
          </a:bodyPr>
          <a:lstStyle/>
          <a:p>
            <a:r>
              <a:rPr lang="en-GB" sz="1600" dirty="0"/>
              <a:t>Horns are referred to many times in the Bible and it is not surprising that it is used to represent the strength and dominance of God.</a:t>
            </a:r>
          </a:p>
        </p:txBody>
      </p:sp>
      <p:sp>
        <p:nvSpPr>
          <p:cNvPr id="9" name="Rectangle 8"/>
          <p:cNvSpPr/>
          <p:nvPr/>
        </p:nvSpPr>
        <p:spPr>
          <a:xfrm>
            <a:off x="736805" y="1540489"/>
            <a:ext cx="7646567" cy="710552"/>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t>The Horn is a symbol of strength and honour because horns are the chief weapons of animals such as stags and rams.</a:t>
            </a:r>
          </a:p>
        </p:txBody>
      </p:sp>
      <p:sp>
        <p:nvSpPr>
          <p:cNvPr id="2" name="Title 1"/>
          <p:cNvSpPr>
            <a:spLocks noGrp="1"/>
          </p:cNvSpPr>
          <p:nvPr>
            <p:ph type="title"/>
          </p:nvPr>
        </p:nvSpPr>
        <p:spPr>
          <a:xfrm>
            <a:off x="736807" y="659683"/>
            <a:ext cx="7646566" cy="880533"/>
          </a:xfrm>
          <a:prstGeom prst="roundRect">
            <a:avLst>
              <a:gd name="adj" fmla="val 8028"/>
            </a:avLst>
          </a:prstGeom>
          <a:noFill/>
        </p:spPr>
        <p:txBody>
          <a:bodyPr/>
          <a:lstStyle/>
          <a:p>
            <a:r>
              <a:rPr lang="en-GB" dirty="0">
                <a:solidFill>
                  <a:schemeClr val="bg1"/>
                </a:solidFill>
              </a:rPr>
              <a:t>The Horn</a:t>
            </a:r>
          </a:p>
        </p:txBody>
      </p:sp>
      <p:grpSp>
        <p:nvGrpSpPr>
          <p:cNvPr id="47" name="Group 46"/>
          <p:cNvGrpSpPr/>
          <p:nvPr/>
        </p:nvGrpSpPr>
        <p:grpSpPr>
          <a:xfrm>
            <a:off x="945907" y="2384587"/>
            <a:ext cx="189231" cy="187543"/>
            <a:chOff x="4135117" y="4917193"/>
            <a:chExt cx="668111" cy="662151"/>
          </a:xfrm>
        </p:grpSpPr>
        <p:sp>
          <p:nvSpPr>
            <p:cNvPr id="46" name="Rectangle 45"/>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951736" y="3851686"/>
            <a:ext cx="189231" cy="187543"/>
            <a:chOff x="4135117" y="4917193"/>
            <a:chExt cx="668111" cy="662151"/>
          </a:xfrm>
        </p:grpSpPr>
        <p:sp>
          <p:nvSpPr>
            <p:cNvPr id="49" name="Rectangle 48"/>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2" name="Straight Connector 51"/>
          <p:cNvCxnSpPr/>
          <p:nvPr/>
        </p:nvCxnSpPr>
        <p:spPr>
          <a:xfrm>
            <a:off x="2339573" y="3586219"/>
            <a:ext cx="1667348" cy="0"/>
          </a:xfrm>
          <a:prstGeom prst="line">
            <a:avLst/>
          </a:prstGeom>
          <a:ln w="19050">
            <a:solidFill>
              <a:srgbClr val="F08215"/>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87714" y="2303877"/>
            <a:ext cx="4188426" cy="1077218"/>
          </a:xfrm>
          <a:prstGeom prst="rect">
            <a:avLst/>
          </a:prstGeom>
          <a:noFill/>
        </p:spPr>
        <p:txBody>
          <a:bodyPr wrap="square" rtlCol="0">
            <a:spAutoFit/>
          </a:bodyPr>
          <a:lstStyle/>
          <a:p>
            <a:r>
              <a:rPr lang="en-GB" sz="1600" dirty="0"/>
              <a:t>Horns were used as an instrument to signify the start of a battle and they would also be filled with oil and poured on someone who was to be anointed.</a:t>
            </a:r>
          </a:p>
        </p:txBody>
      </p:sp>
      <p:grpSp>
        <p:nvGrpSpPr>
          <p:cNvPr id="33" name="Group 32"/>
          <p:cNvGrpSpPr/>
          <p:nvPr/>
        </p:nvGrpSpPr>
        <p:grpSpPr>
          <a:xfrm>
            <a:off x="5940825" y="2352771"/>
            <a:ext cx="1877863" cy="1846635"/>
            <a:chOff x="5940825" y="2178777"/>
            <a:chExt cx="1877863" cy="1846635"/>
          </a:xfrm>
        </p:grpSpPr>
        <p:sp>
          <p:nvSpPr>
            <p:cNvPr id="34" name="Oval 33"/>
            <p:cNvSpPr/>
            <p:nvPr/>
          </p:nvSpPr>
          <p:spPr>
            <a:xfrm>
              <a:off x="6023072" y="2229796"/>
              <a:ext cx="1795616" cy="1795616"/>
            </a:xfrm>
            <a:prstGeom prst="ellips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5940825" y="2178777"/>
              <a:ext cx="1795616" cy="1795616"/>
              <a:chOff x="5591503" y="2171926"/>
              <a:chExt cx="2351215" cy="2351215"/>
            </a:xfrm>
          </p:grpSpPr>
          <p:sp>
            <p:nvSpPr>
              <p:cNvPr id="36" name="Oval 35"/>
              <p:cNvSpPr/>
              <p:nvPr/>
            </p:nvSpPr>
            <p:spPr>
              <a:xfrm>
                <a:off x="5591503" y="2171926"/>
                <a:ext cx="2351215" cy="235121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035" y="2562593"/>
                <a:ext cx="1557290" cy="1660892"/>
              </a:xfrm>
              <a:prstGeom prst="rect">
                <a:avLst/>
              </a:prstGeom>
            </p:spPr>
          </p:pic>
        </p:grpSp>
      </p:grpSp>
      <p:grpSp>
        <p:nvGrpSpPr>
          <p:cNvPr id="27" name="Group 26"/>
          <p:cNvGrpSpPr/>
          <p:nvPr/>
        </p:nvGrpSpPr>
        <p:grpSpPr>
          <a:xfrm rot="21406951">
            <a:off x="5549690" y="4247393"/>
            <a:ext cx="2624533" cy="1865511"/>
            <a:chOff x="2958957" y="2305301"/>
            <a:chExt cx="3256053" cy="2314394"/>
          </a:xfrm>
          <a:effectLst>
            <a:outerShdw blurRad="50800" dist="50800" dir="5400000" algn="ctr" rotWithShape="0">
              <a:srgbClr val="000000">
                <a:alpha val="14000"/>
              </a:srgbClr>
            </a:outerShdw>
          </a:effectLst>
        </p:grpSpPr>
        <p:sp>
          <p:nvSpPr>
            <p:cNvPr id="28" name="Rectangle 27"/>
            <p:cNvSpPr/>
            <p:nvPr/>
          </p:nvSpPr>
          <p:spPr>
            <a:xfrm>
              <a:off x="2958957" y="2305301"/>
              <a:ext cx="3256053" cy="23143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164" y="2477930"/>
              <a:ext cx="2857669" cy="1902137"/>
            </a:xfrm>
            <a:prstGeom prst="rect">
              <a:avLst/>
            </a:prstGeom>
          </p:spPr>
        </p:pic>
      </p:grpSp>
    </p:spTree>
    <p:extLst>
      <p:ext uri="{BB962C8B-B14F-4D97-AF65-F5344CB8AC3E}">
        <p14:creationId xmlns:p14="http://schemas.microsoft.com/office/powerpoint/2010/main" val="33538501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par>
                          <p:cTn id="35" fill="hold">
                            <p:stCondLst>
                              <p:cond delay="1500"/>
                            </p:stCondLst>
                            <p:childTnLst>
                              <p:par>
                                <p:cTn id="36" presetID="2" presetClass="entr" presetSubtype="2" accel="24000" decel="7600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1+#ppt_w/2"/>
                                          </p:val>
                                        </p:tav>
                                        <p:tav tm="100000">
                                          <p:val>
                                            <p:strVal val="#ppt_x"/>
                                          </p:val>
                                        </p:tav>
                                      </p:tavLst>
                                    </p:anim>
                                    <p:anim calcmode="lin" valueType="num">
                                      <p:cBhvr additive="base">
                                        <p:cTn id="3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805" y="659261"/>
            <a:ext cx="7646568" cy="5517480"/>
            <a:chOff x="736805" y="659261"/>
            <a:chExt cx="7646568" cy="5517480"/>
          </a:xfrm>
        </p:grpSpPr>
        <p:sp>
          <p:nvSpPr>
            <p:cNvPr id="39" name="Rounded Rectangle 38"/>
            <p:cNvSpPr/>
            <p:nvPr/>
          </p:nvSpPr>
          <p:spPr>
            <a:xfrm>
              <a:off x="736807" y="659261"/>
              <a:ext cx="7646566" cy="5494959"/>
            </a:xfrm>
            <a:prstGeom prst="roundRect">
              <a:avLst>
                <a:gd name="adj" fmla="val 1704"/>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2" name="Group 41"/>
            <p:cNvGrpSpPr/>
            <p:nvPr/>
          </p:nvGrpSpPr>
          <p:grpSpPr>
            <a:xfrm>
              <a:off x="736805" y="659261"/>
              <a:ext cx="7646567" cy="882138"/>
              <a:chOff x="731188" y="654341"/>
              <a:chExt cx="7646567" cy="998793"/>
            </a:xfrm>
          </p:grpSpPr>
          <p:sp>
            <p:nvSpPr>
              <p:cNvPr id="40" name="Rounded Rectangle 39"/>
              <p:cNvSpPr/>
              <p:nvPr/>
            </p:nvSpPr>
            <p:spPr>
              <a:xfrm>
                <a:off x="731188" y="654341"/>
                <a:ext cx="7646567" cy="997453"/>
              </a:xfrm>
              <a:prstGeom prst="roundRect">
                <a:avLst>
                  <a:gd name="adj" fmla="val 858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p:cNvSpPr/>
              <p:nvPr/>
            </p:nvSpPr>
            <p:spPr>
              <a:xfrm>
                <a:off x="731188" y="1370067"/>
                <a:ext cx="7646567" cy="28306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9" name="Rounded Rectangle 58"/>
            <p:cNvSpPr/>
            <p:nvPr/>
          </p:nvSpPr>
          <p:spPr>
            <a:xfrm>
              <a:off x="736806" y="5864066"/>
              <a:ext cx="7646566" cy="312675"/>
            </a:xfrm>
            <a:prstGeom prst="roundRect">
              <a:avLst>
                <a:gd name="adj" fmla="val 1704"/>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TextBox 29"/>
          <p:cNvSpPr txBox="1"/>
          <p:nvPr/>
        </p:nvSpPr>
        <p:spPr>
          <a:xfrm>
            <a:off x="1187713" y="3682647"/>
            <a:ext cx="4093203" cy="1077218"/>
          </a:xfrm>
          <a:prstGeom prst="rect">
            <a:avLst/>
          </a:prstGeom>
          <a:noFill/>
        </p:spPr>
        <p:txBody>
          <a:bodyPr wrap="square" rtlCol="0">
            <a:spAutoFit/>
          </a:bodyPr>
          <a:lstStyle/>
          <a:p>
            <a:r>
              <a:rPr lang="en-GB" sz="1600" dirty="0"/>
              <a:t>Jesus said that the bread represented his body which was going to be broken for all and the wine represented his blood which was going to be spilled.</a:t>
            </a:r>
          </a:p>
        </p:txBody>
      </p:sp>
      <p:sp>
        <p:nvSpPr>
          <p:cNvPr id="9" name="Rectangle 8"/>
          <p:cNvSpPr/>
          <p:nvPr/>
        </p:nvSpPr>
        <p:spPr>
          <a:xfrm>
            <a:off x="736805" y="1530467"/>
            <a:ext cx="7646567" cy="956773"/>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t>The symbol of bread and wine remind Christians of the Last Supper. This was a meal that Jesus shared with his disciples the night before he knew he was to be crucified by the Romans. </a:t>
            </a:r>
          </a:p>
        </p:txBody>
      </p:sp>
      <p:sp>
        <p:nvSpPr>
          <p:cNvPr id="2" name="Title 1"/>
          <p:cNvSpPr>
            <a:spLocks noGrp="1"/>
          </p:cNvSpPr>
          <p:nvPr>
            <p:ph type="title"/>
          </p:nvPr>
        </p:nvSpPr>
        <p:spPr>
          <a:xfrm>
            <a:off x="736807" y="659683"/>
            <a:ext cx="7646566" cy="880533"/>
          </a:xfrm>
          <a:prstGeom prst="roundRect">
            <a:avLst>
              <a:gd name="adj" fmla="val 8028"/>
            </a:avLst>
          </a:prstGeom>
          <a:noFill/>
        </p:spPr>
        <p:txBody>
          <a:bodyPr/>
          <a:lstStyle/>
          <a:p>
            <a:r>
              <a:rPr lang="en-GB" dirty="0">
                <a:solidFill>
                  <a:schemeClr val="bg1"/>
                </a:solidFill>
              </a:rPr>
              <a:t>Bread and Wine</a:t>
            </a:r>
          </a:p>
        </p:txBody>
      </p:sp>
      <p:grpSp>
        <p:nvGrpSpPr>
          <p:cNvPr id="47" name="Group 46"/>
          <p:cNvGrpSpPr/>
          <p:nvPr/>
        </p:nvGrpSpPr>
        <p:grpSpPr>
          <a:xfrm>
            <a:off x="945907" y="2718991"/>
            <a:ext cx="189231" cy="187543"/>
            <a:chOff x="4135117" y="4917193"/>
            <a:chExt cx="668111" cy="662151"/>
          </a:xfrm>
        </p:grpSpPr>
        <p:sp>
          <p:nvSpPr>
            <p:cNvPr id="46" name="Rectangle 45"/>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951736" y="3764429"/>
            <a:ext cx="189231" cy="187543"/>
            <a:chOff x="4135117" y="4917193"/>
            <a:chExt cx="668111" cy="662151"/>
          </a:xfrm>
        </p:grpSpPr>
        <p:sp>
          <p:nvSpPr>
            <p:cNvPr id="49" name="Rectangle 48"/>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2" name="Straight Connector 51"/>
          <p:cNvCxnSpPr/>
          <p:nvPr/>
        </p:nvCxnSpPr>
        <p:spPr>
          <a:xfrm>
            <a:off x="2452590" y="3558990"/>
            <a:ext cx="1667348" cy="0"/>
          </a:xfrm>
          <a:prstGeom prst="line">
            <a:avLst/>
          </a:prstGeom>
          <a:ln w="19050">
            <a:solidFill>
              <a:srgbClr val="F08215"/>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87714" y="2638281"/>
            <a:ext cx="4188426" cy="830997"/>
          </a:xfrm>
          <a:prstGeom prst="rect">
            <a:avLst/>
          </a:prstGeom>
          <a:noFill/>
        </p:spPr>
        <p:txBody>
          <a:bodyPr wrap="square" rtlCol="0">
            <a:spAutoFit/>
          </a:bodyPr>
          <a:lstStyle/>
          <a:p>
            <a:r>
              <a:rPr lang="en-GB" sz="1600" dirty="0"/>
              <a:t>At the Last Supper, Jesus shared bread and wine with his disciples, instructing them to do this together to remember him. </a:t>
            </a:r>
          </a:p>
        </p:txBody>
      </p:sp>
      <p:grpSp>
        <p:nvGrpSpPr>
          <p:cNvPr id="33" name="Group 32"/>
          <p:cNvGrpSpPr/>
          <p:nvPr/>
        </p:nvGrpSpPr>
        <p:grpSpPr>
          <a:xfrm>
            <a:off x="5940825" y="2592381"/>
            <a:ext cx="1877863" cy="1846635"/>
            <a:chOff x="5940825" y="2178777"/>
            <a:chExt cx="1877863" cy="1846635"/>
          </a:xfrm>
        </p:grpSpPr>
        <p:sp>
          <p:nvSpPr>
            <p:cNvPr id="34" name="Oval 33"/>
            <p:cNvSpPr/>
            <p:nvPr/>
          </p:nvSpPr>
          <p:spPr>
            <a:xfrm>
              <a:off x="6023072" y="2229796"/>
              <a:ext cx="1795616" cy="1795616"/>
            </a:xfrm>
            <a:prstGeom prst="ellips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5940825" y="2178777"/>
              <a:ext cx="1795616" cy="1795616"/>
              <a:chOff x="5591503" y="2171926"/>
              <a:chExt cx="2351215" cy="2351215"/>
            </a:xfrm>
          </p:grpSpPr>
          <p:sp>
            <p:nvSpPr>
              <p:cNvPr id="36" name="Oval 35"/>
              <p:cNvSpPr/>
              <p:nvPr/>
            </p:nvSpPr>
            <p:spPr>
              <a:xfrm>
                <a:off x="5591503" y="2171926"/>
                <a:ext cx="2351215" cy="235121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6191" y="2627127"/>
                <a:ext cx="1979683" cy="1501975"/>
              </a:xfrm>
              <a:prstGeom prst="rect">
                <a:avLst/>
              </a:prstGeom>
            </p:spPr>
          </p:pic>
        </p:grpSp>
      </p:grpSp>
      <p:grpSp>
        <p:nvGrpSpPr>
          <p:cNvPr id="27" name="Group 26"/>
          <p:cNvGrpSpPr/>
          <p:nvPr/>
        </p:nvGrpSpPr>
        <p:grpSpPr>
          <a:xfrm rot="220631">
            <a:off x="5549690" y="4247393"/>
            <a:ext cx="2624533" cy="1865511"/>
            <a:chOff x="2958957" y="2305301"/>
            <a:chExt cx="3256053" cy="2314394"/>
          </a:xfrm>
          <a:effectLst>
            <a:outerShdw blurRad="50800" dist="50800" dir="5400000" algn="ctr" rotWithShape="0">
              <a:srgbClr val="000000">
                <a:alpha val="14000"/>
              </a:srgbClr>
            </a:outerShdw>
          </a:effectLst>
        </p:grpSpPr>
        <p:sp>
          <p:nvSpPr>
            <p:cNvPr id="28" name="Rectangle 27"/>
            <p:cNvSpPr/>
            <p:nvPr/>
          </p:nvSpPr>
          <p:spPr>
            <a:xfrm>
              <a:off x="2958957" y="2305301"/>
              <a:ext cx="3256053" cy="23143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5396" y="2477930"/>
              <a:ext cx="2853204" cy="1902137"/>
            </a:xfrm>
            <a:prstGeom prst="rect">
              <a:avLst/>
            </a:prstGeom>
          </p:spPr>
        </p:pic>
      </p:grpSp>
      <p:sp>
        <p:nvSpPr>
          <p:cNvPr id="31" name="TextBox 30"/>
          <p:cNvSpPr txBox="1"/>
          <p:nvPr/>
        </p:nvSpPr>
        <p:spPr>
          <a:xfrm>
            <a:off x="1181884" y="4932741"/>
            <a:ext cx="4194256" cy="830997"/>
          </a:xfrm>
          <a:prstGeom prst="rect">
            <a:avLst/>
          </a:prstGeom>
          <a:noFill/>
        </p:spPr>
        <p:txBody>
          <a:bodyPr wrap="square" rtlCol="0">
            <a:spAutoFit/>
          </a:bodyPr>
          <a:lstStyle/>
          <a:p>
            <a:r>
              <a:rPr lang="en-GB" sz="1600" dirty="0"/>
              <a:t>Many Christian services will involve sharing in eating bread and drinking wine to help Christians remember Jesus’ sacrifice.</a:t>
            </a:r>
          </a:p>
        </p:txBody>
      </p:sp>
      <p:grpSp>
        <p:nvGrpSpPr>
          <p:cNvPr id="32" name="Group 31"/>
          <p:cNvGrpSpPr/>
          <p:nvPr/>
        </p:nvGrpSpPr>
        <p:grpSpPr>
          <a:xfrm>
            <a:off x="945907" y="5014523"/>
            <a:ext cx="189231" cy="187543"/>
            <a:chOff x="4135117" y="4917193"/>
            <a:chExt cx="668111" cy="662151"/>
          </a:xfrm>
        </p:grpSpPr>
        <p:sp>
          <p:nvSpPr>
            <p:cNvPr id="38" name="Rectangle 37"/>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4" name="Straight Connector 43"/>
          <p:cNvCxnSpPr/>
          <p:nvPr/>
        </p:nvCxnSpPr>
        <p:spPr>
          <a:xfrm>
            <a:off x="2452590" y="4850549"/>
            <a:ext cx="1667348" cy="0"/>
          </a:xfrm>
          <a:prstGeom prst="line">
            <a:avLst/>
          </a:prstGeom>
          <a:ln w="19050">
            <a:solidFill>
              <a:srgbClr val="F08215"/>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0637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par>
                          <p:cTn id="35" fill="hold">
                            <p:stCondLst>
                              <p:cond delay="1500"/>
                            </p:stCondLst>
                            <p:childTnLst>
                              <p:par>
                                <p:cTn id="36" presetID="2" presetClass="entr" presetSubtype="2" accel="24000" decel="7600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1+#ppt_w/2"/>
                                          </p:val>
                                        </p:tav>
                                        <p:tav tm="100000">
                                          <p:val>
                                            <p:strVal val="#ppt_x"/>
                                          </p:val>
                                        </p:tav>
                                      </p:tavLst>
                                    </p:anim>
                                    <p:anim calcmode="lin" valueType="num">
                                      <p:cBhvr additive="base">
                                        <p:cTn id="3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left)">
                                      <p:cBhvr>
                                        <p:cTn id="44" dur="500"/>
                                        <p:tgtEl>
                                          <p:spTgt spid="44"/>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P spid="22"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805" y="659261"/>
            <a:ext cx="7646568" cy="5517480"/>
            <a:chOff x="736805" y="659261"/>
            <a:chExt cx="7646568" cy="5517480"/>
          </a:xfrm>
        </p:grpSpPr>
        <p:sp>
          <p:nvSpPr>
            <p:cNvPr id="39" name="Rounded Rectangle 38"/>
            <p:cNvSpPr/>
            <p:nvPr/>
          </p:nvSpPr>
          <p:spPr>
            <a:xfrm>
              <a:off x="736807" y="659261"/>
              <a:ext cx="7646566" cy="5494959"/>
            </a:xfrm>
            <a:prstGeom prst="roundRect">
              <a:avLst>
                <a:gd name="adj" fmla="val 1704"/>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2" name="Group 41"/>
            <p:cNvGrpSpPr/>
            <p:nvPr/>
          </p:nvGrpSpPr>
          <p:grpSpPr>
            <a:xfrm>
              <a:off x="736805" y="659261"/>
              <a:ext cx="7646567" cy="882138"/>
              <a:chOff x="731188" y="654341"/>
              <a:chExt cx="7646567" cy="998793"/>
            </a:xfrm>
          </p:grpSpPr>
          <p:sp>
            <p:nvSpPr>
              <p:cNvPr id="40" name="Rounded Rectangle 39"/>
              <p:cNvSpPr/>
              <p:nvPr/>
            </p:nvSpPr>
            <p:spPr>
              <a:xfrm>
                <a:off x="731188" y="654341"/>
                <a:ext cx="7646567" cy="997453"/>
              </a:xfrm>
              <a:prstGeom prst="roundRect">
                <a:avLst>
                  <a:gd name="adj" fmla="val 858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p:cNvSpPr/>
              <p:nvPr/>
            </p:nvSpPr>
            <p:spPr>
              <a:xfrm>
                <a:off x="731188" y="1370067"/>
                <a:ext cx="7646567" cy="28306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9" name="Rounded Rectangle 58"/>
            <p:cNvSpPr/>
            <p:nvPr/>
          </p:nvSpPr>
          <p:spPr>
            <a:xfrm>
              <a:off x="736806" y="5864066"/>
              <a:ext cx="7646566" cy="312675"/>
            </a:xfrm>
            <a:prstGeom prst="roundRect">
              <a:avLst>
                <a:gd name="adj" fmla="val 1704"/>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TextBox 29"/>
          <p:cNvSpPr txBox="1"/>
          <p:nvPr/>
        </p:nvSpPr>
        <p:spPr>
          <a:xfrm>
            <a:off x="1187713" y="3559942"/>
            <a:ext cx="4093203" cy="830997"/>
          </a:xfrm>
          <a:prstGeom prst="rect">
            <a:avLst/>
          </a:prstGeom>
          <a:noFill/>
        </p:spPr>
        <p:txBody>
          <a:bodyPr wrap="square" rtlCol="0">
            <a:spAutoFit/>
          </a:bodyPr>
          <a:lstStyle/>
          <a:p>
            <a:r>
              <a:rPr lang="en-GB" sz="1600" dirty="0"/>
              <a:t>Christian services will include Bible readings which the vicar or priest will then use to teach the congregation about Jesus.</a:t>
            </a:r>
          </a:p>
        </p:txBody>
      </p:sp>
      <p:sp>
        <p:nvSpPr>
          <p:cNvPr id="9" name="Rectangle 8"/>
          <p:cNvSpPr/>
          <p:nvPr/>
        </p:nvSpPr>
        <p:spPr>
          <a:xfrm>
            <a:off x="736805" y="1540216"/>
            <a:ext cx="7646567" cy="710552"/>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t>The Bible is the Christian Holy book. Christians read the Bible to learn about Jesus and the Christian faith. </a:t>
            </a:r>
          </a:p>
        </p:txBody>
      </p:sp>
      <p:sp>
        <p:nvSpPr>
          <p:cNvPr id="2" name="Title 1"/>
          <p:cNvSpPr>
            <a:spLocks noGrp="1"/>
          </p:cNvSpPr>
          <p:nvPr>
            <p:ph type="title"/>
          </p:nvPr>
        </p:nvSpPr>
        <p:spPr>
          <a:xfrm>
            <a:off x="736807" y="659683"/>
            <a:ext cx="7646566" cy="880533"/>
          </a:xfrm>
          <a:prstGeom prst="roundRect">
            <a:avLst>
              <a:gd name="adj" fmla="val 8028"/>
            </a:avLst>
          </a:prstGeom>
          <a:noFill/>
        </p:spPr>
        <p:txBody>
          <a:bodyPr/>
          <a:lstStyle/>
          <a:p>
            <a:r>
              <a:rPr lang="en-GB" dirty="0">
                <a:solidFill>
                  <a:schemeClr val="bg1"/>
                </a:solidFill>
              </a:rPr>
              <a:t>The Bible</a:t>
            </a:r>
          </a:p>
        </p:txBody>
      </p:sp>
      <p:grpSp>
        <p:nvGrpSpPr>
          <p:cNvPr id="47" name="Group 46"/>
          <p:cNvGrpSpPr/>
          <p:nvPr/>
        </p:nvGrpSpPr>
        <p:grpSpPr>
          <a:xfrm>
            <a:off x="945907" y="2596286"/>
            <a:ext cx="189231" cy="187543"/>
            <a:chOff x="4135117" y="4917193"/>
            <a:chExt cx="668111" cy="662151"/>
          </a:xfrm>
        </p:grpSpPr>
        <p:sp>
          <p:nvSpPr>
            <p:cNvPr id="46" name="Rectangle 45"/>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951736" y="3641724"/>
            <a:ext cx="189231" cy="187543"/>
            <a:chOff x="4135117" y="4917193"/>
            <a:chExt cx="668111" cy="662151"/>
          </a:xfrm>
        </p:grpSpPr>
        <p:sp>
          <p:nvSpPr>
            <p:cNvPr id="49" name="Rectangle 48"/>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2" name="Straight Connector 51"/>
          <p:cNvCxnSpPr/>
          <p:nvPr/>
        </p:nvCxnSpPr>
        <p:spPr>
          <a:xfrm>
            <a:off x="2277928" y="3436285"/>
            <a:ext cx="1667348" cy="0"/>
          </a:xfrm>
          <a:prstGeom prst="line">
            <a:avLst/>
          </a:prstGeom>
          <a:ln w="19050">
            <a:solidFill>
              <a:srgbClr val="F08215"/>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87714" y="2515576"/>
            <a:ext cx="4188426" cy="830997"/>
          </a:xfrm>
          <a:prstGeom prst="rect">
            <a:avLst/>
          </a:prstGeom>
          <a:noFill/>
        </p:spPr>
        <p:txBody>
          <a:bodyPr wrap="square" rtlCol="0">
            <a:spAutoFit/>
          </a:bodyPr>
          <a:lstStyle/>
          <a:p>
            <a:r>
              <a:rPr lang="en-GB" sz="1600" dirty="0"/>
              <a:t>They believe that the Bible is the word of God which tells them how they should live their lives. </a:t>
            </a:r>
          </a:p>
        </p:txBody>
      </p:sp>
      <p:grpSp>
        <p:nvGrpSpPr>
          <p:cNvPr id="33" name="Group 32"/>
          <p:cNvGrpSpPr/>
          <p:nvPr/>
        </p:nvGrpSpPr>
        <p:grpSpPr>
          <a:xfrm>
            <a:off x="5940825" y="2592381"/>
            <a:ext cx="1877863" cy="1846635"/>
            <a:chOff x="5940825" y="2178777"/>
            <a:chExt cx="1877863" cy="1846635"/>
          </a:xfrm>
        </p:grpSpPr>
        <p:sp>
          <p:nvSpPr>
            <p:cNvPr id="34" name="Oval 33"/>
            <p:cNvSpPr/>
            <p:nvPr/>
          </p:nvSpPr>
          <p:spPr>
            <a:xfrm>
              <a:off x="6023072" y="2229796"/>
              <a:ext cx="1795616" cy="1795616"/>
            </a:xfrm>
            <a:prstGeom prst="ellips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5940825" y="2178777"/>
              <a:ext cx="1795616" cy="1795616"/>
              <a:chOff x="5591503" y="2171926"/>
              <a:chExt cx="2351215" cy="2351215"/>
            </a:xfrm>
          </p:grpSpPr>
          <p:sp>
            <p:nvSpPr>
              <p:cNvPr id="36" name="Oval 35"/>
              <p:cNvSpPr/>
              <p:nvPr/>
            </p:nvSpPr>
            <p:spPr>
              <a:xfrm>
                <a:off x="5591503" y="2171926"/>
                <a:ext cx="2351215" cy="235121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6191" y="2627127"/>
                <a:ext cx="1979683" cy="1501975"/>
              </a:xfrm>
              <a:prstGeom prst="rect">
                <a:avLst/>
              </a:prstGeom>
            </p:spPr>
          </p:pic>
        </p:grpSp>
      </p:grpSp>
      <p:grpSp>
        <p:nvGrpSpPr>
          <p:cNvPr id="27" name="Group 26"/>
          <p:cNvGrpSpPr/>
          <p:nvPr/>
        </p:nvGrpSpPr>
        <p:grpSpPr>
          <a:xfrm rot="220631">
            <a:off x="5549690" y="4247393"/>
            <a:ext cx="2624533" cy="1865511"/>
            <a:chOff x="2958957" y="2305301"/>
            <a:chExt cx="3256053" cy="2314394"/>
          </a:xfrm>
          <a:effectLst>
            <a:outerShdw blurRad="50800" dist="50800" dir="5400000" algn="ctr" rotWithShape="0">
              <a:srgbClr val="000000">
                <a:alpha val="14000"/>
              </a:srgbClr>
            </a:outerShdw>
          </a:effectLst>
        </p:grpSpPr>
        <p:sp>
          <p:nvSpPr>
            <p:cNvPr id="28" name="Rectangle 27"/>
            <p:cNvSpPr/>
            <p:nvPr/>
          </p:nvSpPr>
          <p:spPr>
            <a:xfrm>
              <a:off x="2958957" y="2305301"/>
              <a:ext cx="3256053" cy="23143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5396" y="2477930"/>
              <a:ext cx="2853204" cy="1902137"/>
            </a:xfrm>
            <a:prstGeom prst="rect">
              <a:avLst/>
            </a:prstGeom>
          </p:spPr>
        </p:pic>
      </p:grpSp>
    </p:spTree>
    <p:extLst>
      <p:ext uri="{BB962C8B-B14F-4D97-AF65-F5344CB8AC3E}">
        <p14:creationId xmlns:p14="http://schemas.microsoft.com/office/powerpoint/2010/main" val="13705271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par>
                          <p:cTn id="35" fill="hold">
                            <p:stCondLst>
                              <p:cond delay="1500"/>
                            </p:stCondLst>
                            <p:childTnLst>
                              <p:par>
                                <p:cTn id="36" presetID="2" presetClass="entr" presetSubtype="2" accel="24000" decel="7600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1+#ppt_w/2"/>
                                          </p:val>
                                        </p:tav>
                                        <p:tav tm="100000">
                                          <p:val>
                                            <p:strVal val="#ppt_x"/>
                                          </p:val>
                                        </p:tav>
                                      </p:tavLst>
                                    </p:anim>
                                    <p:anim calcmode="lin" valueType="num">
                                      <p:cBhvr additive="base">
                                        <p:cTn id="3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38535" y="1572826"/>
            <a:ext cx="6530832" cy="772107"/>
            <a:chOff x="448809" y="1572826"/>
            <a:chExt cx="6530832" cy="772107"/>
          </a:xfrm>
        </p:grpSpPr>
        <p:sp>
          <p:nvSpPr>
            <p:cNvPr id="11" name="Rectangle 10"/>
            <p:cNvSpPr/>
            <p:nvPr/>
          </p:nvSpPr>
          <p:spPr>
            <a:xfrm>
              <a:off x="1967217" y="1572826"/>
              <a:ext cx="5012424"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48809" y="1572826"/>
              <a:ext cx="5717099"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Most religions have symbols that represent their beliefs or aspects of their faith. </a:t>
              </a:r>
            </a:p>
          </p:txBody>
        </p:sp>
      </p:grpSp>
      <p:sp>
        <p:nvSpPr>
          <p:cNvPr id="2" name="Title 1"/>
          <p:cNvSpPr>
            <a:spLocks noGrp="1"/>
          </p:cNvSpPr>
          <p:nvPr>
            <p:ph type="title"/>
          </p:nvPr>
        </p:nvSpPr>
        <p:spPr/>
        <p:txBody>
          <a:bodyPr/>
          <a:lstStyle/>
          <a:p>
            <a:r>
              <a:rPr lang="en-GB" dirty="0">
                <a:solidFill>
                  <a:srgbClr val="18A0DB"/>
                </a:solidFill>
              </a:rPr>
              <a:t>Religious Symbols</a:t>
            </a:r>
          </a:p>
        </p:txBody>
      </p:sp>
      <p:grpSp>
        <p:nvGrpSpPr>
          <p:cNvPr id="8" name="Group 7"/>
          <p:cNvGrpSpPr/>
          <p:nvPr/>
        </p:nvGrpSpPr>
        <p:grpSpPr>
          <a:xfrm>
            <a:off x="5443318" y="1350627"/>
            <a:ext cx="2999063" cy="5507373"/>
            <a:chOff x="5443318" y="1350627"/>
            <a:chExt cx="2999063" cy="5507373"/>
          </a:xfrm>
        </p:grpSpPr>
        <p:sp>
          <p:nvSpPr>
            <p:cNvPr id="6" name="Oval 5"/>
            <p:cNvSpPr/>
            <p:nvPr/>
          </p:nvSpPr>
          <p:spPr>
            <a:xfrm>
              <a:off x="5443318" y="2474752"/>
              <a:ext cx="2999063" cy="3011648"/>
            </a:xfrm>
            <a:prstGeom prst="ellipse">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9694"/>
            <a:stretch/>
          </p:blipFill>
          <p:spPr>
            <a:xfrm>
              <a:off x="5626034" y="1350627"/>
              <a:ext cx="2640099" cy="5507373"/>
            </a:xfrm>
            <a:prstGeom prst="rect">
              <a:avLst/>
            </a:prstGeom>
          </p:spPr>
        </p:pic>
      </p:grpSp>
      <p:sp>
        <p:nvSpPr>
          <p:cNvPr id="13" name="TextBox 12"/>
          <p:cNvSpPr txBox="1"/>
          <p:nvPr/>
        </p:nvSpPr>
        <p:spPr>
          <a:xfrm>
            <a:off x="690142" y="2607178"/>
            <a:ext cx="4824807" cy="584775"/>
          </a:xfrm>
          <a:prstGeom prst="rect">
            <a:avLst/>
          </a:prstGeom>
          <a:noFill/>
        </p:spPr>
        <p:txBody>
          <a:bodyPr wrap="square" rtlCol="0">
            <a:spAutoFit/>
          </a:bodyPr>
          <a:lstStyle/>
          <a:p>
            <a:r>
              <a:rPr lang="en-GB" sz="1600" dirty="0"/>
              <a:t>They are used to unite members of a common faith and to signify their religious beliefs to others.</a:t>
            </a:r>
          </a:p>
        </p:txBody>
      </p:sp>
      <p:sp>
        <p:nvSpPr>
          <p:cNvPr id="24" name="TextBox 23"/>
          <p:cNvSpPr txBox="1"/>
          <p:nvPr/>
        </p:nvSpPr>
        <p:spPr>
          <a:xfrm>
            <a:off x="684310" y="5454639"/>
            <a:ext cx="4706224" cy="584775"/>
          </a:xfrm>
          <a:prstGeom prst="rect">
            <a:avLst/>
          </a:prstGeom>
          <a:noFill/>
        </p:spPr>
        <p:txBody>
          <a:bodyPr wrap="square" rtlCol="0">
            <a:spAutoFit/>
          </a:bodyPr>
          <a:lstStyle/>
          <a:p>
            <a:r>
              <a:rPr lang="en-GB" sz="1600" dirty="0"/>
              <a:t>Christianity has many religious symbols that represent different aspects of the Christian faith.</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r="72156" b="68440"/>
          <a:stretch/>
        </p:blipFill>
        <p:spPr>
          <a:xfrm>
            <a:off x="728257" y="3435568"/>
            <a:ext cx="537263" cy="911527"/>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32907" r="37274" b="75732"/>
          <a:stretch/>
        </p:blipFill>
        <p:spPr>
          <a:xfrm>
            <a:off x="1469480" y="3582998"/>
            <a:ext cx="575378" cy="700910"/>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66365" t="-253" r="2295" b="79874"/>
          <a:stretch/>
        </p:blipFill>
        <p:spPr>
          <a:xfrm>
            <a:off x="2160600" y="3676208"/>
            <a:ext cx="604724" cy="588585"/>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70468" t="20970" r="-288" b="60202"/>
          <a:stretch/>
        </p:blipFill>
        <p:spPr>
          <a:xfrm>
            <a:off x="2881944" y="3696433"/>
            <a:ext cx="575378" cy="543803"/>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69903" t="54011" r="277" b="23190"/>
          <a:stretch/>
        </p:blipFill>
        <p:spPr>
          <a:xfrm>
            <a:off x="3573943" y="3625413"/>
            <a:ext cx="575378" cy="658496"/>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65324" t="76250" r="4856" b="1870"/>
          <a:stretch/>
        </p:blipFill>
        <p:spPr>
          <a:xfrm>
            <a:off x="690142" y="4439559"/>
            <a:ext cx="575378" cy="631942"/>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60" t="50000" r="68266" b="22492"/>
          <a:stretch/>
        </p:blipFill>
        <p:spPr>
          <a:xfrm>
            <a:off x="1469480" y="4439559"/>
            <a:ext cx="487160" cy="630922"/>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t="77507" r="68206" b="-1411"/>
          <a:stretch/>
        </p:blipFill>
        <p:spPr>
          <a:xfrm>
            <a:off x="2219381" y="4556355"/>
            <a:ext cx="487160" cy="548261"/>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30739" t="53604" r="37467" b="22492"/>
          <a:stretch/>
        </p:blipFill>
        <p:spPr>
          <a:xfrm>
            <a:off x="2926053" y="4488383"/>
            <a:ext cx="487160" cy="548261"/>
          </a:xfrm>
          <a:prstGeom prst="rect">
            <a:avLst/>
          </a:prstGeom>
        </p:spPr>
      </p:pic>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2249" t="36532" r="35957" b="43659"/>
          <a:stretch/>
        </p:blipFill>
        <p:spPr>
          <a:xfrm>
            <a:off x="3498075" y="4374777"/>
            <a:ext cx="726798" cy="677823"/>
          </a:xfrm>
          <a:prstGeom prst="rect">
            <a:avLst/>
          </a:prstGeom>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63647" t="39251" r="6533" b="47797"/>
          <a:stretch/>
        </p:blipFill>
        <p:spPr>
          <a:xfrm>
            <a:off x="4809324" y="4520978"/>
            <a:ext cx="575378" cy="374089"/>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3501" t="36669" r="69186" b="51495"/>
          <a:stretch/>
        </p:blipFill>
        <p:spPr>
          <a:xfrm>
            <a:off x="4279549" y="3626095"/>
            <a:ext cx="1013121" cy="657129"/>
          </a:xfrm>
          <a:prstGeom prst="rect">
            <a:avLst/>
          </a:prstGeom>
        </p:spPr>
      </p:pic>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32459" t="77091" r="37721" b="1222"/>
          <a:stretch/>
        </p:blipFill>
        <p:spPr>
          <a:xfrm>
            <a:off x="4210733" y="4439559"/>
            <a:ext cx="575378" cy="626424"/>
          </a:xfrm>
          <a:prstGeom prst="rect">
            <a:avLst/>
          </a:prstGeom>
        </p:spPr>
      </p:pic>
    </p:spTree>
    <p:extLst>
      <p:ext uri="{BB962C8B-B14F-4D97-AF65-F5344CB8AC3E}">
        <p14:creationId xmlns:p14="http://schemas.microsoft.com/office/powerpoint/2010/main" val="15528746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ppt_x</p:attrName>
                                        </p:attrNameLst>
                                      </p:cBhvr>
                                      <p:tavLst>
                                        <p:tav tm="0">
                                          <p:val>
                                            <p:strVal val="#ppt_x+#ppt_w*1.125000"/>
                                          </p:val>
                                        </p:tav>
                                        <p:tav tm="100000">
                                          <p:val>
                                            <p:strVal val="#ppt_x"/>
                                          </p:val>
                                        </p:tav>
                                      </p:tavLst>
                                    </p:anim>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par>
                          <p:cTn id="50" fill="hold">
                            <p:stCondLst>
                              <p:cond delay="4500"/>
                            </p:stCondLst>
                            <p:childTnLst>
                              <p:par>
                                <p:cTn id="51" presetID="10" presetClass="entr" presetSubtype="0"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par>
                          <p:cTn id="54" fill="hold">
                            <p:stCondLst>
                              <p:cond delay="5000"/>
                            </p:stCondLst>
                            <p:childTnLst>
                              <p:par>
                                <p:cTn id="55" presetID="10" presetClass="entr" presetSubtype="0"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par>
                          <p:cTn id="58" fill="hold">
                            <p:stCondLst>
                              <p:cond delay="5500"/>
                            </p:stCondLst>
                            <p:childTnLst>
                              <p:par>
                                <p:cTn id="59" presetID="10" presetClass="entr" presetSubtype="0"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par>
                          <p:cTn id="62" fill="hold">
                            <p:stCondLst>
                              <p:cond delay="6000"/>
                            </p:stCondLst>
                            <p:childTnLst>
                              <p:par>
                                <p:cTn id="63" presetID="10" presetClass="entr" presetSubtype="0" fill="hold"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par>
                          <p:cTn id="66" fill="hold">
                            <p:stCondLst>
                              <p:cond delay="6500"/>
                            </p:stCondLst>
                            <p:childTnLst>
                              <p:par>
                                <p:cTn id="67" presetID="10" presetClass="entr" presetSubtype="0" fill="hold"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4">
                                            <p:txEl>
                                              <p:pRg st="0" end="0"/>
                                            </p:txEl>
                                          </p:spTgt>
                                        </p:tgtEl>
                                        <p:attrNameLst>
                                          <p:attrName>style.visibility</p:attrName>
                                        </p:attrNameLst>
                                      </p:cBhvr>
                                      <p:to>
                                        <p:strVal val="visible"/>
                                      </p:to>
                                    </p:set>
                                    <p:animEffect transition="in" filter="fade">
                                      <p:cBhvr>
                                        <p:cTn id="74"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p:cNvGrpSpPr/>
          <p:nvPr/>
        </p:nvGrpSpPr>
        <p:grpSpPr>
          <a:xfrm>
            <a:off x="736805" y="659261"/>
            <a:ext cx="7646568" cy="5517480"/>
            <a:chOff x="736805" y="659261"/>
            <a:chExt cx="7646568" cy="5517480"/>
          </a:xfrm>
        </p:grpSpPr>
        <p:sp>
          <p:nvSpPr>
            <p:cNvPr id="83" name="Rounded Rectangle 82"/>
            <p:cNvSpPr/>
            <p:nvPr/>
          </p:nvSpPr>
          <p:spPr>
            <a:xfrm>
              <a:off x="736807" y="659261"/>
              <a:ext cx="7646566" cy="5494959"/>
            </a:xfrm>
            <a:prstGeom prst="roundRect">
              <a:avLst>
                <a:gd name="adj" fmla="val 1704"/>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6" name="Group 85"/>
            <p:cNvGrpSpPr/>
            <p:nvPr/>
          </p:nvGrpSpPr>
          <p:grpSpPr>
            <a:xfrm>
              <a:off x="736805" y="659261"/>
              <a:ext cx="7646567" cy="882138"/>
              <a:chOff x="731188" y="654341"/>
              <a:chExt cx="7646567" cy="998793"/>
            </a:xfrm>
          </p:grpSpPr>
          <p:sp>
            <p:nvSpPr>
              <p:cNvPr id="87" name="Rounded Rectangle 86"/>
              <p:cNvSpPr/>
              <p:nvPr/>
            </p:nvSpPr>
            <p:spPr>
              <a:xfrm>
                <a:off x="731188" y="654341"/>
                <a:ext cx="7646567" cy="997453"/>
              </a:xfrm>
              <a:prstGeom prst="roundRect">
                <a:avLst>
                  <a:gd name="adj" fmla="val 858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Rectangle 87"/>
              <p:cNvSpPr/>
              <p:nvPr/>
            </p:nvSpPr>
            <p:spPr>
              <a:xfrm>
                <a:off x="731188" y="1370067"/>
                <a:ext cx="7646567" cy="28306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0" name="Rounded Rectangle 99"/>
            <p:cNvSpPr/>
            <p:nvPr/>
          </p:nvSpPr>
          <p:spPr>
            <a:xfrm>
              <a:off x="736806" y="5864066"/>
              <a:ext cx="7646566" cy="312675"/>
            </a:xfrm>
            <a:prstGeom prst="roundRect">
              <a:avLst>
                <a:gd name="adj" fmla="val 1704"/>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4" name="TextBox 83"/>
          <p:cNvSpPr txBox="1"/>
          <p:nvPr/>
        </p:nvSpPr>
        <p:spPr>
          <a:xfrm>
            <a:off x="1187713" y="3704593"/>
            <a:ext cx="3704809" cy="1323439"/>
          </a:xfrm>
          <a:prstGeom prst="rect">
            <a:avLst/>
          </a:prstGeom>
          <a:noFill/>
        </p:spPr>
        <p:txBody>
          <a:bodyPr wrap="square" rtlCol="0">
            <a:spAutoFit/>
          </a:bodyPr>
          <a:lstStyle/>
          <a:p>
            <a:r>
              <a:rPr lang="en-GB" sz="1600" dirty="0"/>
              <a:t>Many Christians wear a cross around their necks as a daily reminder of this and the cross can be seen in almost all Christian meeting places such as churches and cathedrals.</a:t>
            </a:r>
          </a:p>
        </p:txBody>
      </p:sp>
      <p:sp>
        <p:nvSpPr>
          <p:cNvPr id="85" name="Rectangle 84"/>
          <p:cNvSpPr/>
          <p:nvPr/>
        </p:nvSpPr>
        <p:spPr>
          <a:xfrm>
            <a:off x="736805" y="1531259"/>
            <a:ext cx="7646567" cy="46433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t>The most recognisable Christian symbol is probably that of the cross.</a:t>
            </a:r>
          </a:p>
        </p:txBody>
      </p:sp>
      <p:sp>
        <p:nvSpPr>
          <p:cNvPr id="89" name="Title 1"/>
          <p:cNvSpPr>
            <a:spLocks noGrp="1"/>
          </p:cNvSpPr>
          <p:nvPr>
            <p:ph type="title"/>
          </p:nvPr>
        </p:nvSpPr>
        <p:spPr>
          <a:xfrm>
            <a:off x="736807" y="659683"/>
            <a:ext cx="7646566" cy="880533"/>
          </a:xfrm>
          <a:prstGeom prst="roundRect">
            <a:avLst>
              <a:gd name="adj" fmla="val 8028"/>
            </a:avLst>
          </a:prstGeom>
          <a:noFill/>
        </p:spPr>
        <p:txBody>
          <a:bodyPr/>
          <a:lstStyle/>
          <a:p>
            <a:r>
              <a:rPr lang="en-GB" dirty="0">
                <a:solidFill>
                  <a:schemeClr val="bg1"/>
                </a:solidFill>
              </a:rPr>
              <a:t>The Cross</a:t>
            </a:r>
          </a:p>
        </p:txBody>
      </p:sp>
      <p:grpSp>
        <p:nvGrpSpPr>
          <p:cNvPr id="90" name="Group 89"/>
          <p:cNvGrpSpPr/>
          <p:nvPr/>
        </p:nvGrpSpPr>
        <p:grpSpPr>
          <a:xfrm>
            <a:off x="945907" y="2322520"/>
            <a:ext cx="189231" cy="187543"/>
            <a:chOff x="4135117" y="4917193"/>
            <a:chExt cx="668111" cy="662151"/>
          </a:xfrm>
        </p:grpSpPr>
        <p:sp>
          <p:nvSpPr>
            <p:cNvPr id="91" name="Rectangle 90"/>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 name="Group 92"/>
          <p:cNvGrpSpPr/>
          <p:nvPr/>
        </p:nvGrpSpPr>
        <p:grpSpPr>
          <a:xfrm>
            <a:off x="951736" y="3786375"/>
            <a:ext cx="189231" cy="187543"/>
            <a:chOff x="4135117" y="4917193"/>
            <a:chExt cx="668111" cy="662151"/>
          </a:xfrm>
        </p:grpSpPr>
        <p:sp>
          <p:nvSpPr>
            <p:cNvPr id="94" name="Rectangle 93"/>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96" name="Straight Connector 95"/>
          <p:cNvCxnSpPr/>
          <p:nvPr/>
        </p:nvCxnSpPr>
        <p:spPr>
          <a:xfrm>
            <a:off x="2370395" y="3387352"/>
            <a:ext cx="1667348" cy="0"/>
          </a:xfrm>
          <a:prstGeom prst="line">
            <a:avLst/>
          </a:prstGeom>
          <a:ln w="19050">
            <a:solidFill>
              <a:srgbClr val="F08215"/>
            </a:solidFill>
            <a:prstDash val="sysDot"/>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87713" y="2241810"/>
            <a:ext cx="4106179" cy="830997"/>
          </a:xfrm>
          <a:prstGeom prst="rect">
            <a:avLst/>
          </a:prstGeom>
          <a:noFill/>
        </p:spPr>
        <p:txBody>
          <a:bodyPr wrap="square" rtlCol="0">
            <a:spAutoFit/>
          </a:bodyPr>
          <a:lstStyle/>
          <a:p>
            <a:r>
              <a:rPr lang="en-GB" sz="1600" dirty="0"/>
              <a:t>The cross reminds Christians of the sacrifice that Jesus made when he gave his life and died on the cross to save others.</a:t>
            </a:r>
          </a:p>
        </p:txBody>
      </p:sp>
      <p:grpSp>
        <p:nvGrpSpPr>
          <p:cNvPr id="106" name="Group 105"/>
          <p:cNvGrpSpPr/>
          <p:nvPr/>
        </p:nvGrpSpPr>
        <p:grpSpPr>
          <a:xfrm>
            <a:off x="5940825" y="2178777"/>
            <a:ext cx="1877863" cy="1846635"/>
            <a:chOff x="5940825" y="2178777"/>
            <a:chExt cx="1877863" cy="1846635"/>
          </a:xfrm>
        </p:grpSpPr>
        <p:sp>
          <p:nvSpPr>
            <p:cNvPr id="103" name="Oval 102"/>
            <p:cNvSpPr/>
            <p:nvPr/>
          </p:nvSpPr>
          <p:spPr>
            <a:xfrm>
              <a:off x="6023072" y="2229796"/>
              <a:ext cx="1795616" cy="1795616"/>
            </a:xfrm>
            <a:prstGeom prst="ellips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7" name="Group 96"/>
            <p:cNvGrpSpPr/>
            <p:nvPr/>
          </p:nvGrpSpPr>
          <p:grpSpPr>
            <a:xfrm>
              <a:off x="5940825" y="2178777"/>
              <a:ext cx="1795616" cy="1795616"/>
              <a:chOff x="5591503" y="2171926"/>
              <a:chExt cx="2351215" cy="2351215"/>
            </a:xfrm>
          </p:grpSpPr>
          <p:sp>
            <p:nvSpPr>
              <p:cNvPr id="98" name="Oval 97"/>
              <p:cNvSpPr/>
              <p:nvPr/>
            </p:nvSpPr>
            <p:spPr>
              <a:xfrm>
                <a:off x="5591503" y="2171926"/>
                <a:ext cx="2351215" cy="235121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9" name="Picture 98"/>
              <p:cNvPicPr>
                <a:picLocks noChangeAspect="1"/>
              </p:cNvPicPr>
              <p:nvPr/>
            </p:nvPicPr>
            <p:blipFill rotWithShape="1">
              <a:blip r:embed="rId2">
                <a:extLst>
                  <a:ext uri="{28A0092B-C50C-407E-A947-70E740481C1C}">
                    <a14:useLocalDpi xmlns:a14="http://schemas.microsoft.com/office/drawing/2010/main" val="0"/>
                  </a:ext>
                </a:extLst>
              </a:blip>
              <a:srcRect t="50096" r="68614" b="22936"/>
              <a:stretch/>
            </p:blipFill>
            <p:spPr>
              <a:xfrm>
                <a:off x="6091512" y="2478576"/>
                <a:ext cx="1351195" cy="1737914"/>
              </a:xfrm>
              <a:prstGeom prst="rect">
                <a:avLst/>
              </a:prstGeom>
            </p:spPr>
          </p:pic>
        </p:grpSp>
      </p:grpSp>
      <p:grpSp>
        <p:nvGrpSpPr>
          <p:cNvPr id="60" name="Group 59"/>
          <p:cNvGrpSpPr/>
          <p:nvPr/>
        </p:nvGrpSpPr>
        <p:grpSpPr>
          <a:xfrm rot="418531">
            <a:off x="5448595" y="4055436"/>
            <a:ext cx="2665116" cy="1894358"/>
            <a:chOff x="2958957" y="2305301"/>
            <a:chExt cx="3256053" cy="2314394"/>
          </a:xfrm>
          <a:effectLst>
            <a:outerShdw blurRad="50800" dist="50800" dir="5400000" algn="ctr" rotWithShape="0">
              <a:srgbClr val="000000">
                <a:alpha val="14000"/>
              </a:srgbClr>
            </a:outerShdw>
          </a:effectLst>
        </p:grpSpPr>
        <p:sp>
          <p:nvSpPr>
            <p:cNvPr id="61" name="Rectangle 60"/>
            <p:cNvSpPr/>
            <p:nvPr/>
          </p:nvSpPr>
          <p:spPr>
            <a:xfrm>
              <a:off x="2958957" y="2305301"/>
              <a:ext cx="3256053" cy="23143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8960" y="2458212"/>
              <a:ext cx="2926080" cy="1941576"/>
            </a:xfrm>
            <a:prstGeom prst="rect">
              <a:avLst/>
            </a:prstGeom>
          </p:spPr>
        </p:pic>
      </p:grpSp>
    </p:spTree>
    <p:extLst>
      <p:ext uri="{BB962C8B-B14F-4D97-AF65-F5344CB8AC3E}">
        <p14:creationId xmlns:p14="http://schemas.microsoft.com/office/powerpoint/2010/main" val="17152986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50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p:tgtEl>
                                          <p:spTgt spid="85"/>
                                        </p:tgtEl>
                                        <p:attrNameLst>
                                          <p:attrName>ppt_y</p:attrName>
                                        </p:attrNameLst>
                                      </p:cBhvr>
                                      <p:tavLst>
                                        <p:tav tm="0">
                                          <p:val>
                                            <p:strVal val="#ppt_y-#ppt_h*1.125000"/>
                                          </p:val>
                                        </p:tav>
                                        <p:tav tm="100000">
                                          <p:val>
                                            <p:strVal val="#ppt_y"/>
                                          </p:val>
                                        </p:tav>
                                      </p:tavLst>
                                    </p:anim>
                                    <p:animEffect transition="in" filter="wipe(down)">
                                      <p:cBhvr>
                                        <p:cTn id="8" dur="500"/>
                                        <p:tgtEl>
                                          <p:spTgt spid="85"/>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wipe(left)">
                                      <p:cBhvr>
                                        <p:cTn id="26" dur="500"/>
                                        <p:tgtEl>
                                          <p:spTgt spid="96"/>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childTnLst>
                          </p:cTn>
                        </p:par>
                        <p:par>
                          <p:cTn id="35" fill="hold">
                            <p:stCondLst>
                              <p:cond delay="1500"/>
                            </p:stCondLst>
                            <p:childTnLst>
                              <p:par>
                                <p:cTn id="36" presetID="2" presetClass="entr" presetSubtype="2" accel="24000" decel="76000" fill="hold" nodeType="afterEffect">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cBhvr additive="base">
                                        <p:cTn id="38" dur="500" fill="hold"/>
                                        <p:tgtEl>
                                          <p:spTgt spid="60"/>
                                        </p:tgtEl>
                                        <p:attrNameLst>
                                          <p:attrName>ppt_x</p:attrName>
                                        </p:attrNameLst>
                                      </p:cBhvr>
                                      <p:tavLst>
                                        <p:tav tm="0">
                                          <p:val>
                                            <p:strVal val="1+#ppt_w/2"/>
                                          </p:val>
                                        </p:tav>
                                        <p:tav tm="100000">
                                          <p:val>
                                            <p:strVal val="#ppt_x"/>
                                          </p:val>
                                        </p:tav>
                                      </p:tavLst>
                                    </p:anim>
                                    <p:anim calcmode="lin" valueType="num">
                                      <p:cBhvr additive="base">
                                        <p:cTn id="39"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animBg="1"/>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805" y="659261"/>
            <a:ext cx="7646568" cy="5517480"/>
            <a:chOff x="736805" y="659261"/>
            <a:chExt cx="7646568" cy="5517480"/>
          </a:xfrm>
        </p:grpSpPr>
        <p:sp>
          <p:nvSpPr>
            <p:cNvPr id="39" name="Rounded Rectangle 38"/>
            <p:cNvSpPr/>
            <p:nvPr/>
          </p:nvSpPr>
          <p:spPr>
            <a:xfrm>
              <a:off x="736807" y="659261"/>
              <a:ext cx="7646566" cy="5494959"/>
            </a:xfrm>
            <a:prstGeom prst="roundRect">
              <a:avLst>
                <a:gd name="adj" fmla="val 1704"/>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2" name="Group 41"/>
            <p:cNvGrpSpPr/>
            <p:nvPr/>
          </p:nvGrpSpPr>
          <p:grpSpPr>
            <a:xfrm>
              <a:off x="736805" y="659261"/>
              <a:ext cx="7646567" cy="882138"/>
              <a:chOff x="731188" y="654341"/>
              <a:chExt cx="7646567" cy="998793"/>
            </a:xfrm>
          </p:grpSpPr>
          <p:sp>
            <p:nvSpPr>
              <p:cNvPr id="40" name="Rounded Rectangle 39"/>
              <p:cNvSpPr/>
              <p:nvPr/>
            </p:nvSpPr>
            <p:spPr>
              <a:xfrm>
                <a:off x="731188" y="654341"/>
                <a:ext cx="7646567" cy="997453"/>
              </a:xfrm>
              <a:prstGeom prst="roundRect">
                <a:avLst>
                  <a:gd name="adj" fmla="val 858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p:cNvSpPr/>
              <p:nvPr/>
            </p:nvSpPr>
            <p:spPr>
              <a:xfrm>
                <a:off x="731188" y="1370067"/>
                <a:ext cx="7646567" cy="28306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9" name="Rounded Rectangle 58"/>
            <p:cNvSpPr/>
            <p:nvPr/>
          </p:nvSpPr>
          <p:spPr>
            <a:xfrm>
              <a:off x="736806" y="5864066"/>
              <a:ext cx="7646566" cy="312675"/>
            </a:xfrm>
            <a:prstGeom prst="roundRect">
              <a:avLst>
                <a:gd name="adj" fmla="val 1704"/>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TextBox 29"/>
          <p:cNvSpPr txBox="1"/>
          <p:nvPr/>
        </p:nvSpPr>
        <p:spPr>
          <a:xfrm>
            <a:off x="1187713" y="4301393"/>
            <a:ext cx="4093203" cy="1323439"/>
          </a:xfrm>
          <a:prstGeom prst="rect">
            <a:avLst/>
          </a:prstGeom>
          <a:noFill/>
        </p:spPr>
        <p:txBody>
          <a:bodyPr wrap="square" rtlCol="0">
            <a:spAutoFit/>
          </a:bodyPr>
          <a:lstStyle/>
          <a:p>
            <a:r>
              <a:rPr lang="en-GB" sz="1600" dirty="0"/>
              <a:t>This symbol is also used in reference to the fact that the Jewish people used to sacrifice lambs as an offering to God and because Jesus made the ultimate sacrifice, the lamb is thought to represent him too.</a:t>
            </a:r>
          </a:p>
        </p:txBody>
      </p:sp>
      <p:sp>
        <p:nvSpPr>
          <p:cNvPr id="9" name="Rectangle 8"/>
          <p:cNvSpPr/>
          <p:nvPr/>
        </p:nvSpPr>
        <p:spPr>
          <a:xfrm>
            <a:off x="736805" y="1540233"/>
            <a:ext cx="7646567" cy="710552"/>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t>Jesus is often referred to in the Bible as being like a shepherd and that his people are the sheep. </a:t>
            </a:r>
          </a:p>
        </p:txBody>
      </p:sp>
      <p:sp>
        <p:nvSpPr>
          <p:cNvPr id="2" name="Title 1"/>
          <p:cNvSpPr>
            <a:spLocks noGrp="1"/>
          </p:cNvSpPr>
          <p:nvPr>
            <p:ph type="title"/>
          </p:nvPr>
        </p:nvSpPr>
        <p:spPr>
          <a:xfrm>
            <a:off x="736807" y="659683"/>
            <a:ext cx="7646566" cy="880533"/>
          </a:xfrm>
          <a:prstGeom prst="roundRect">
            <a:avLst>
              <a:gd name="adj" fmla="val 8028"/>
            </a:avLst>
          </a:prstGeom>
          <a:noFill/>
        </p:spPr>
        <p:txBody>
          <a:bodyPr/>
          <a:lstStyle/>
          <a:p>
            <a:r>
              <a:rPr lang="en-GB" dirty="0">
                <a:solidFill>
                  <a:schemeClr val="bg1"/>
                </a:solidFill>
              </a:rPr>
              <a:t>The Paschal Lamb</a:t>
            </a:r>
          </a:p>
        </p:txBody>
      </p:sp>
      <p:grpSp>
        <p:nvGrpSpPr>
          <p:cNvPr id="47" name="Group 46"/>
          <p:cNvGrpSpPr/>
          <p:nvPr/>
        </p:nvGrpSpPr>
        <p:grpSpPr>
          <a:xfrm>
            <a:off x="945907" y="2566222"/>
            <a:ext cx="189231" cy="187543"/>
            <a:chOff x="4135117" y="4917193"/>
            <a:chExt cx="668111" cy="662151"/>
          </a:xfrm>
        </p:grpSpPr>
        <p:sp>
          <p:nvSpPr>
            <p:cNvPr id="46" name="Rectangle 45"/>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951736" y="4383175"/>
            <a:ext cx="189231" cy="187543"/>
            <a:chOff x="4135117" y="4917193"/>
            <a:chExt cx="668111" cy="662151"/>
          </a:xfrm>
        </p:grpSpPr>
        <p:sp>
          <p:nvSpPr>
            <p:cNvPr id="49" name="Rectangle 48"/>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2" name="Straight Connector 51"/>
          <p:cNvCxnSpPr/>
          <p:nvPr/>
        </p:nvCxnSpPr>
        <p:spPr>
          <a:xfrm>
            <a:off x="1712850" y="4055172"/>
            <a:ext cx="1667348" cy="0"/>
          </a:xfrm>
          <a:prstGeom prst="line">
            <a:avLst/>
          </a:prstGeom>
          <a:ln w="19050">
            <a:solidFill>
              <a:srgbClr val="F08215"/>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87714" y="2485512"/>
            <a:ext cx="3963134" cy="1323439"/>
          </a:xfrm>
          <a:prstGeom prst="rect">
            <a:avLst/>
          </a:prstGeom>
          <a:noFill/>
        </p:spPr>
        <p:txBody>
          <a:bodyPr wrap="square" rtlCol="0">
            <a:spAutoFit/>
          </a:bodyPr>
          <a:lstStyle/>
          <a:p>
            <a:r>
              <a:rPr lang="en-GB" sz="1600" dirty="0"/>
              <a:t>Christians believe that Jesus cares for people like a shepherd looks after and cares for his flock.</a:t>
            </a:r>
            <a:br>
              <a:rPr lang="en-GB" sz="1600" dirty="0"/>
            </a:br>
            <a:r>
              <a:rPr lang="en-GB" sz="1600" dirty="0"/>
              <a:t>Therefore, the Paschal Lamb is often used as a symbol for Jesus.</a:t>
            </a:r>
          </a:p>
        </p:txBody>
      </p:sp>
      <p:grpSp>
        <p:nvGrpSpPr>
          <p:cNvPr id="27" name="Group 26"/>
          <p:cNvGrpSpPr/>
          <p:nvPr/>
        </p:nvGrpSpPr>
        <p:grpSpPr>
          <a:xfrm rot="21072667">
            <a:off x="5694707" y="4351384"/>
            <a:ext cx="2287846" cy="1626195"/>
            <a:chOff x="2958957" y="2305301"/>
            <a:chExt cx="3256053" cy="2314394"/>
          </a:xfrm>
          <a:effectLst>
            <a:outerShdw blurRad="50800" dist="50800" dir="5400000" algn="ctr" rotWithShape="0">
              <a:srgbClr val="000000">
                <a:alpha val="14000"/>
              </a:srgbClr>
            </a:outerShdw>
          </a:effectLst>
        </p:grpSpPr>
        <p:sp>
          <p:nvSpPr>
            <p:cNvPr id="28" name="Rectangle 27"/>
            <p:cNvSpPr/>
            <p:nvPr/>
          </p:nvSpPr>
          <p:spPr>
            <a:xfrm>
              <a:off x="2958957" y="2305301"/>
              <a:ext cx="3256053" cy="23143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3539" y="2458212"/>
              <a:ext cx="2916921" cy="1941576"/>
            </a:xfrm>
            <a:prstGeom prst="rect">
              <a:avLst/>
            </a:prstGeom>
          </p:spPr>
        </p:pic>
      </p:grpSp>
      <p:grpSp>
        <p:nvGrpSpPr>
          <p:cNvPr id="33" name="Group 32"/>
          <p:cNvGrpSpPr/>
          <p:nvPr/>
        </p:nvGrpSpPr>
        <p:grpSpPr>
          <a:xfrm>
            <a:off x="5940825" y="2352771"/>
            <a:ext cx="1877863" cy="1846635"/>
            <a:chOff x="5940825" y="2178777"/>
            <a:chExt cx="1877863" cy="1846635"/>
          </a:xfrm>
        </p:grpSpPr>
        <p:sp>
          <p:nvSpPr>
            <p:cNvPr id="34" name="Oval 33"/>
            <p:cNvSpPr/>
            <p:nvPr/>
          </p:nvSpPr>
          <p:spPr>
            <a:xfrm>
              <a:off x="6023072" y="2229796"/>
              <a:ext cx="1795616" cy="1795616"/>
            </a:xfrm>
            <a:prstGeom prst="ellips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5940825" y="2178777"/>
              <a:ext cx="1795616" cy="1795616"/>
              <a:chOff x="5591503" y="2171926"/>
              <a:chExt cx="2351215" cy="2351215"/>
            </a:xfrm>
          </p:grpSpPr>
          <p:sp>
            <p:nvSpPr>
              <p:cNvPr id="36" name="Oval 35"/>
              <p:cNvSpPr/>
              <p:nvPr/>
            </p:nvSpPr>
            <p:spPr>
              <a:xfrm>
                <a:off x="5591503" y="2171926"/>
                <a:ext cx="2351215" cy="235121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496" y="2289619"/>
                <a:ext cx="1676314" cy="2030867"/>
              </a:xfrm>
              <a:prstGeom prst="rect">
                <a:avLst/>
              </a:prstGeom>
            </p:spPr>
          </p:pic>
        </p:grpSp>
      </p:grpSp>
    </p:spTree>
    <p:extLst>
      <p:ext uri="{BB962C8B-B14F-4D97-AF65-F5344CB8AC3E}">
        <p14:creationId xmlns:p14="http://schemas.microsoft.com/office/powerpoint/2010/main" val="20821701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par>
                          <p:cTn id="35" fill="hold">
                            <p:stCondLst>
                              <p:cond delay="1500"/>
                            </p:stCondLst>
                            <p:childTnLst>
                              <p:par>
                                <p:cTn id="36" presetID="2" presetClass="entr" presetSubtype="2" accel="24000" decel="7600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1+#ppt_w/2"/>
                                          </p:val>
                                        </p:tav>
                                        <p:tav tm="100000">
                                          <p:val>
                                            <p:strVal val="#ppt_x"/>
                                          </p:val>
                                        </p:tav>
                                      </p:tavLst>
                                    </p:anim>
                                    <p:anim calcmode="lin" valueType="num">
                                      <p:cBhvr additive="base">
                                        <p:cTn id="3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805" y="659261"/>
            <a:ext cx="7646568" cy="5517480"/>
            <a:chOff x="736805" y="659261"/>
            <a:chExt cx="7646568" cy="5517480"/>
          </a:xfrm>
        </p:grpSpPr>
        <p:sp>
          <p:nvSpPr>
            <p:cNvPr id="39" name="Rounded Rectangle 38"/>
            <p:cNvSpPr/>
            <p:nvPr/>
          </p:nvSpPr>
          <p:spPr>
            <a:xfrm>
              <a:off x="736807" y="659261"/>
              <a:ext cx="7646566" cy="5494959"/>
            </a:xfrm>
            <a:prstGeom prst="roundRect">
              <a:avLst>
                <a:gd name="adj" fmla="val 1704"/>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2" name="Group 41"/>
            <p:cNvGrpSpPr/>
            <p:nvPr/>
          </p:nvGrpSpPr>
          <p:grpSpPr>
            <a:xfrm>
              <a:off x="736805" y="659261"/>
              <a:ext cx="7646567" cy="882138"/>
              <a:chOff x="731188" y="654341"/>
              <a:chExt cx="7646567" cy="998793"/>
            </a:xfrm>
          </p:grpSpPr>
          <p:sp>
            <p:nvSpPr>
              <p:cNvPr id="40" name="Rounded Rectangle 39"/>
              <p:cNvSpPr/>
              <p:nvPr/>
            </p:nvSpPr>
            <p:spPr>
              <a:xfrm>
                <a:off x="731188" y="654341"/>
                <a:ext cx="7646567" cy="997453"/>
              </a:xfrm>
              <a:prstGeom prst="roundRect">
                <a:avLst>
                  <a:gd name="adj" fmla="val 858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p:cNvSpPr/>
              <p:nvPr/>
            </p:nvSpPr>
            <p:spPr>
              <a:xfrm>
                <a:off x="731188" y="1370067"/>
                <a:ext cx="7646567" cy="28306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9" name="Rounded Rectangle 58"/>
            <p:cNvSpPr/>
            <p:nvPr/>
          </p:nvSpPr>
          <p:spPr>
            <a:xfrm>
              <a:off x="736806" y="5864066"/>
              <a:ext cx="7646566" cy="312675"/>
            </a:xfrm>
            <a:prstGeom prst="roundRect">
              <a:avLst>
                <a:gd name="adj" fmla="val 1704"/>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TextBox 29"/>
          <p:cNvSpPr txBox="1"/>
          <p:nvPr/>
        </p:nvSpPr>
        <p:spPr>
          <a:xfrm>
            <a:off x="1187713" y="3735075"/>
            <a:ext cx="4093203" cy="1077218"/>
          </a:xfrm>
          <a:prstGeom prst="rect">
            <a:avLst/>
          </a:prstGeom>
          <a:noFill/>
        </p:spPr>
        <p:txBody>
          <a:bodyPr wrap="square" rtlCol="0">
            <a:spAutoFit/>
          </a:bodyPr>
          <a:lstStyle/>
          <a:p>
            <a:r>
              <a:rPr lang="en-GB" sz="1600" dirty="0"/>
              <a:t>The Bible tells us that Jesus taught people to love each other and to live peacefully and shed light on how they could receive eternal life.</a:t>
            </a:r>
          </a:p>
        </p:txBody>
      </p:sp>
      <p:sp>
        <p:nvSpPr>
          <p:cNvPr id="9" name="Rectangle 8"/>
          <p:cNvSpPr/>
          <p:nvPr/>
        </p:nvSpPr>
        <p:spPr>
          <a:xfrm>
            <a:off x="736805" y="1540216"/>
            <a:ext cx="7646567" cy="46433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t>Another very important Christian symbol is the candle. </a:t>
            </a:r>
          </a:p>
        </p:txBody>
      </p:sp>
      <p:sp>
        <p:nvSpPr>
          <p:cNvPr id="2" name="Title 1"/>
          <p:cNvSpPr>
            <a:spLocks noGrp="1"/>
          </p:cNvSpPr>
          <p:nvPr>
            <p:ph type="title"/>
          </p:nvPr>
        </p:nvSpPr>
        <p:spPr>
          <a:xfrm>
            <a:off x="736807" y="659683"/>
            <a:ext cx="7646566" cy="880533"/>
          </a:xfrm>
          <a:prstGeom prst="roundRect">
            <a:avLst>
              <a:gd name="adj" fmla="val 8028"/>
            </a:avLst>
          </a:prstGeom>
          <a:noFill/>
        </p:spPr>
        <p:txBody>
          <a:bodyPr/>
          <a:lstStyle/>
          <a:p>
            <a:r>
              <a:rPr lang="en-GB" dirty="0">
                <a:solidFill>
                  <a:schemeClr val="bg1"/>
                </a:solidFill>
              </a:rPr>
              <a:t>The Candle</a:t>
            </a:r>
          </a:p>
        </p:txBody>
      </p:sp>
      <p:grpSp>
        <p:nvGrpSpPr>
          <p:cNvPr id="47" name="Group 46"/>
          <p:cNvGrpSpPr/>
          <p:nvPr/>
        </p:nvGrpSpPr>
        <p:grpSpPr>
          <a:xfrm>
            <a:off x="945907" y="2261655"/>
            <a:ext cx="189231" cy="187543"/>
            <a:chOff x="4135117" y="4917193"/>
            <a:chExt cx="668111" cy="662151"/>
          </a:xfrm>
        </p:grpSpPr>
        <p:sp>
          <p:nvSpPr>
            <p:cNvPr id="46" name="Rectangle 45"/>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951736" y="3816857"/>
            <a:ext cx="189231" cy="187543"/>
            <a:chOff x="4135117" y="4917193"/>
            <a:chExt cx="668111" cy="662151"/>
          </a:xfrm>
        </p:grpSpPr>
        <p:sp>
          <p:nvSpPr>
            <p:cNvPr id="49" name="Rectangle 48"/>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2" name="Straight Connector 51"/>
          <p:cNvCxnSpPr/>
          <p:nvPr/>
        </p:nvCxnSpPr>
        <p:spPr>
          <a:xfrm>
            <a:off x="2236832" y="3627315"/>
            <a:ext cx="1667348" cy="0"/>
          </a:xfrm>
          <a:prstGeom prst="line">
            <a:avLst/>
          </a:prstGeom>
          <a:ln w="19050">
            <a:solidFill>
              <a:srgbClr val="F08215"/>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87714" y="2180945"/>
            <a:ext cx="3963134" cy="1323439"/>
          </a:xfrm>
          <a:prstGeom prst="rect">
            <a:avLst/>
          </a:prstGeom>
          <a:noFill/>
        </p:spPr>
        <p:txBody>
          <a:bodyPr wrap="square" rtlCol="0">
            <a:spAutoFit/>
          </a:bodyPr>
          <a:lstStyle/>
          <a:p>
            <a:r>
              <a:rPr lang="en-GB" sz="1600" dirty="0"/>
              <a:t>The candle is often used as a tool to help Christians focus on the fact that Jesus brought light into a world of darkness and sin by showing them how they should live their lives. </a:t>
            </a:r>
          </a:p>
        </p:txBody>
      </p:sp>
      <p:grpSp>
        <p:nvGrpSpPr>
          <p:cNvPr id="33" name="Group 32"/>
          <p:cNvGrpSpPr/>
          <p:nvPr/>
        </p:nvGrpSpPr>
        <p:grpSpPr>
          <a:xfrm>
            <a:off x="5940825" y="2352771"/>
            <a:ext cx="1877863" cy="1846635"/>
            <a:chOff x="5940825" y="2178777"/>
            <a:chExt cx="1877863" cy="1846635"/>
          </a:xfrm>
        </p:grpSpPr>
        <p:sp>
          <p:nvSpPr>
            <p:cNvPr id="34" name="Oval 33"/>
            <p:cNvSpPr/>
            <p:nvPr/>
          </p:nvSpPr>
          <p:spPr>
            <a:xfrm>
              <a:off x="6023072" y="2229796"/>
              <a:ext cx="1795616" cy="1795616"/>
            </a:xfrm>
            <a:prstGeom prst="ellips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5940825" y="2178777"/>
              <a:ext cx="1795616" cy="1795616"/>
              <a:chOff x="5591503" y="2171926"/>
              <a:chExt cx="2351215" cy="2351215"/>
            </a:xfrm>
          </p:grpSpPr>
          <p:sp>
            <p:nvSpPr>
              <p:cNvPr id="36" name="Oval 35"/>
              <p:cNvSpPr/>
              <p:nvPr/>
            </p:nvSpPr>
            <p:spPr>
              <a:xfrm>
                <a:off x="5591503" y="2171926"/>
                <a:ext cx="2351215" cy="235121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3731" y="2289619"/>
                <a:ext cx="607842" cy="2030867"/>
              </a:xfrm>
              <a:prstGeom prst="rect">
                <a:avLst/>
              </a:prstGeom>
            </p:spPr>
          </p:pic>
        </p:grpSp>
      </p:grpSp>
      <p:cxnSp>
        <p:nvCxnSpPr>
          <p:cNvPr id="31" name="Straight Connector 30"/>
          <p:cNvCxnSpPr/>
          <p:nvPr/>
        </p:nvCxnSpPr>
        <p:spPr>
          <a:xfrm>
            <a:off x="2236832" y="4940696"/>
            <a:ext cx="1667348" cy="0"/>
          </a:xfrm>
          <a:prstGeom prst="line">
            <a:avLst/>
          </a:prstGeom>
          <a:ln w="19050">
            <a:solidFill>
              <a:srgbClr val="F08215"/>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165598" y="5010548"/>
            <a:ext cx="4093203" cy="830997"/>
          </a:xfrm>
          <a:prstGeom prst="rect">
            <a:avLst/>
          </a:prstGeom>
          <a:noFill/>
        </p:spPr>
        <p:txBody>
          <a:bodyPr wrap="square" rtlCol="0">
            <a:spAutoFit/>
          </a:bodyPr>
          <a:lstStyle/>
          <a:p>
            <a:r>
              <a:rPr lang="en-GB" sz="1600" dirty="0"/>
              <a:t>Jesus is referred to by Christians as the ‘Light of the World’ and the candle is a clear representation of this.</a:t>
            </a:r>
          </a:p>
        </p:txBody>
      </p:sp>
      <p:grpSp>
        <p:nvGrpSpPr>
          <p:cNvPr id="38" name="Group 37"/>
          <p:cNvGrpSpPr/>
          <p:nvPr/>
        </p:nvGrpSpPr>
        <p:grpSpPr>
          <a:xfrm>
            <a:off x="929621" y="5092330"/>
            <a:ext cx="189231" cy="187543"/>
            <a:chOff x="4135117" y="4917193"/>
            <a:chExt cx="668111" cy="662151"/>
          </a:xfrm>
        </p:grpSpPr>
        <p:sp>
          <p:nvSpPr>
            <p:cNvPr id="43" name="Rectangle 42"/>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rot="315056">
            <a:off x="5549690" y="4247393"/>
            <a:ext cx="2624533" cy="1865511"/>
            <a:chOff x="2958957" y="2305301"/>
            <a:chExt cx="3256053" cy="2314394"/>
          </a:xfrm>
          <a:effectLst>
            <a:outerShdw blurRad="50800" dist="50800" dir="5400000" algn="ctr" rotWithShape="0">
              <a:srgbClr val="000000">
                <a:alpha val="14000"/>
              </a:srgbClr>
            </a:outerShdw>
          </a:effectLst>
        </p:grpSpPr>
        <p:sp>
          <p:nvSpPr>
            <p:cNvPr id="28" name="Rectangle 27"/>
            <p:cNvSpPr/>
            <p:nvPr/>
          </p:nvSpPr>
          <p:spPr>
            <a:xfrm>
              <a:off x="2958957" y="2305301"/>
              <a:ext cx="3256053" cy="23143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817" y="2458212"/>
              <a:ext cx="2912364" cy="1941576"/>
            </a:xfrm>
            <a:prstGeom prst="rect">
              <a:avLst/>
            </a:prstGeom>
          </p:spPr>
        </p:pic>
      </p:grpSp>
    </p:spTree>
    <p:extLst>
      <p:ext uri="{BB962C8B-B14F-4D97-AF65-F5344CB8AC3E}">
        <p14:creationId xmlns:p14="http://schemas.microsoft.com/office/powerpoint/2010/main" val="10445038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1500"/>
                            </p:stCondLst>
                            <p:childTnLst>
                              <p:par>
                                <p:cTn id="49" presetID="2" presetClass="entr" presetSubtype="2" accel="24000" decel="7600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1+#ppt_w/2"/>
                                          </p:val>
                                        </p:tav>
                                        <p:tav tm="100000">
                                          <p:val>
                                            <p:strVal val="#ppt_x"/>
                                          </p:val>
                                        </p:tav>
                                      </p:tavLst>
                                    </p:anim>
                                    <p:anim calcmode="lin" valueType="num">
                                      <p:cBhvr additive="base">
                                        <p:cTn id="5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P spid="22"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805" y="659261"/>
            <a:ext cx="7646568" cy="5517480"/>
            <a:chOff x="736805" y="659261"/>
            <a:chExt cx="7646568" cy="5517480"/>
          </a:xfrm>
        </p:grpSpPr>
        <p:sp>
          <p:nvSpPr>
            <p:cNvPr id="39" name="Rounded Rectangle 38"/>
            <p:cNvSpPr/>
            <p:nvPr/>
          </p:nvSpPr>
          <p:spPr>
            <a:xfrm>
              <a:off x="736807" y="659261"/>
              <a:ext cx="7646566" cy="5494959"/>
            </a:xfrm>
            <a:prstGeom prst="roundRect">
              <a:avLst>
                <a:gd name="adj" fmla="val 1704"/>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2" name="Group 41"/>
            <p:cNvGrpSpPr/>
            <p:nvPr/>
          </p:nvGrpSpPr>
          <p:grpSpPr>
            <a:xfrm>
              <a:off x="736805" y="659261"/>
              <a:ext cx="7646567" cy="882138"/>
              <a:chOff x="731188" y="654341"/>
              <a:chExt cx="7646567" cy="998793"/>
            </a:xfrm>
          </p:grpSpPr>
          <p:sp>
            <p:nvSpPr>
              <p:cNvPr id="40" name="Rounded Rectangle 39"/>
              <p:cNvSpPr/>
              <p:nvPr/>
            </p:nvSpPr>
            <p:spPr>
              <a:xfrm>
                <a:off x="731188" y="654341"/>
                <a:ext cx="7646567" cy="997453"/>
              </a:xfrm>
              <a:prstGeom prst="roundRect">
                <a:avLst>
                  <a:gd name="adj" fmla="val 858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p:cNvSpPr/>
              <p:nvPr/>
            </p:nvSpPr>
            <p:spPr>
              <a:xfrm>
                <a:off x="731188" y="1370067"/>
                <a:ext cx="7646567" cy="28306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9" name="Rounded Rectangle 58"/>
            <p:cNvSpPr/>
            <p:nvPr/>
          </p:nvSpPr>
          <p:spPr>
            <a:xfrm>
              <a:off x="736806" y="5864066"/>
              <a:ext cx="7646566" cy="312675"/>
            </a:xfrm>
            <a:prstGeom prst="roundRect">
              <a:avLst>
                <a:gd name="adj" fmla="val 1704"/>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TextBox 29"/>
          <p:cNvSpPr txBox="1"/>
          <p:nvPr/>
        </p:nvSpPr>
        <p:spPr>
          <a:xfrm>
            <a:off x="1187713" y="3769904"/>
            <a:ext cx="4093203" cy="1323439"/>
          </a:xfrm>
          <a:prstGeom prst="rect">
            <a:avLst/>
          </a:prstGeom>
          <a:noFill/>
        </p:spPr>
        <p:txBody>
          <a:bodyPr wrap="square" rtlCol="0">
            <a:spAutoFit/>
          </a:bodyPr>
          <a:lstStyle/>
          <a:p>
            <a:r>
              <a:rPr lang="en-GB" sz="1600" dirty="0"/>
              <a:t>The dove is also mentioned in the New Testament when Jesus is baptised by John the Baptist. It says that as Jesus emerged out of the water, he saw the Holy Spirit descending on him ‘like a dove.’</a:t>
            </a:r>
          </a:p>
        </p:txBody>
      </p:sp>
      <p:sp>
        <p:nvSpPr>
          <p:cNvPr id="9" name="Rectangle 8"/>
          <p:cNvSpPr/>
          <p:nvPr/>
        </p:nvSpPr>
        <p:spPr>
          <a:xfrm>
            <a:off x="736805" y="1540489"/>
            <a:ext cx="7646567" cy="710552"/>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t>As with other symbols, there is often more than one interpretation of the dove.</a:t>
            </a:r>
          </a:p>
          <a:p>
            <a:pPr algn="ctr"/>
            <a:r>
              <a:rPr lang="en-GB" sz="1600" dirty="0"/>
              <a:t>The dove is a symbol of peace and hope. </a:t>
            </a:r>
          </a:p>
        </p:txBody>
      </p:sp>
      <p:sp>
        <p:nvSpPr>
          <p:cNvPr id="2" name="Title 1"/>
          <p:cNvSpPr>
            <a:spLocks noGrp="1"/>
          </p:cNvSpPr>
          <p:nvPr>
            <p:ph type="title"/>
          </p:nvPr>
        </p:nvSpPr>
        <p:spPr>
          <a:xfrm>
            <a:off x="736807" y="659683"/>
            <a:ext cx="7646566" cy="880533"/>
          </a:xfrm>
          <a:prstGeom prst="roundRect">
            <a:avLst>
              <a:gd name="adj" fmla="val 8028"/>
            </a:avLst>
          </a:prstGeom>
          <a:noFill/>
        </p:spPr>
        <p:txBody>
          <a:bodyPr/>
          <a:lstStyle/>
          <a:p>
            <a:r>
              <a:rPr lang="en-GB" dirty="0">
                <a:solidFill>
                  <a:schemeClr val="bg1"/>
                </a:solidFill>
              </a:rPr>
              <a:t>The Dove</a:t>
            </a:r>
          </a:p>
        </p:txBody>
      </p:sp>
      <p:grpSp>
        <p:nvGrpSpPr>
          <p:cNvPr id="47" name="Group 46"/>
          <p:cNvGrpSpPr/>
          <p:nvPr/>
        </p:nvGrpSpPr>
        <p:grpSpPr>
          <a:xfrm>
            <a:off x="945907" y="2384587"/>
            <a:ext cx="189231" cy="187543"/>
            <a:chOff x="4135117" y="4917193"/>
            <a:chExt cx="668111" cy="662151"/>
          </a:xfrm>
        </p:grpSpPr>
        <p:sp>
          <p:nvSpPr>
            <p:cNvPr id="46" name="Rectangle 45"/>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951736" y="3851686"/>
            <a:ext cx="189231" cy="187543"/>
            <a:chOff x="4135117" y="4917193"/>
            <a:chExt cx="668111" cy="662151"/>
          </a:xfrm>
        </p:grpSpPr>
        <p:sp>
          <p:nvSpPr>
            <p:cNvPr id="49" name="Rectangle 48"/>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2" name="Straight Connector 51"/>
          <p:cNvCxnSpPr/>
          <p:nvPr/>
        </p:nvCxnSpPr>
        <p:spPr>
          <a:xfrm>
            <a:off x="2216284" y="3740331"/>
            <a:ext cx="1667348" cy="0"/>
          </a:xfrm>
          <a:prstGeom prst="line">
            <a:avLst/>
          </a:prstGeom>
          <a:ln w="19050">
            <a:solidFill>
              <a:srgbClr val="F08215"/>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87714" y="2303877"/>
            <a:ext cx="4188426" cy="1323439"/>
          </a:xfrm>
          <a:prstGeom prst="rect">
            <a:avLst/>
          </a:prstGeom>
          <a:noFill/>
        </p:spPr>
        <p:txBody>
          <a:bodyPr wrap="square" rtlCol="0">
            <a:spAutoFit/>
          </a:bodyPr>
          <a:lstStyle/>
          <a:p>
            <a:r>
              <a:rPr lang="en-GB" sz="1600" dirty="0"/>
              <a:t>It is linked to the story in the Old Testament of how Noah sent out a dove to find land and came back with a leaf. This gave him hope that the floods were receding and that they would soon find land.</a:t>
            </a:r>
          </a:p>
        </p:txBody>
      </p:sp>
      <p:grpSp>
        <p:nvGrpSpPr>
          <p:cNvPr id="33" name="Group 32"/>
          <p:cNvGrpSpPr/>
          <p:nvPr/>
        </p:nvGrpSpPr>
        <p:grpSpPr>
          <a:xfrm>
            <a:off x="5940825" y="2352771"/>
            <a:ext cx="1877863" cy="1846635"/>
            <a:chOff x="5940825" y="2178777"/>
            <a:chExt cx="1877863" cy="1846635"/>
          </a:xfrm>
        </p:grpSpPr>
        <p:sp>
          <p:nvSpPr>
            <p:cNvPr id="34" name="Oval 33"/>
            <p:cNvSpPr/>
            <p:nvPr/>
          </p:nvSpPr>
          <p:spPr>
            <a:xfrm>
              <a:off x="6023072" y="2229796"/>
              <a:ext cx="1795616" cy="1795616"/>
            </a:xfrm>
            <a:prstGeom prst="ellips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5940825" y="2178777"/>
              <a:ext cx="1795616" cy="1795616"/>
              <a:chOff x="5591503" y="2171926"/>
              <a:chExt cx="2351215" cy="2351215"/>
            </a:xfrm>
          </p:grpSpPr>
          <p:sp>
            <p:nvSpPr>
              <p:cNvPr id="36" name="Oval 35"/>
              <p:cNvSpPr/>
              <p:nvPr/>
            </p:nvSpPr>
            <p:spPr>
              <a:xfrm>
                <a:off x="5591503" y="2171926"/>
                <a:ext cx="2351215" cy="235121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6488" y="2471568"/>
                <a:ext cx="1557290" cy="1789130"/>
              </a:xfrm>
              <a:prstGeom prst="rect">
                <a:avLst/>
              </a:prstGeom>
            </p:spPr>
          </p:pic>
        </p:grpSp>
      </p:grpSp>
      <p:cxnSp>
        <p:nvCxnSpPr>
          <p:cNvPr id="31" name="Straight Connector 30"/>
          <p:cNvCxnSpPr/>
          <p:nvPr/>
        </p:nvCxnSpPr>
        <p:spPr>
          <a:xfrm>
            <a:off x="2216284" y="5197549"/>
            <a:ext cx="1667348" cy="0"/>
          </a:xfrm>
          <a:prstGeom prst="line">
            <a:avLst/>
          </a:prstGeom>
          <a:ln w="19050">
            <a:solidFill>
              <a:srgbClr val="F08215"/>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165598" y="5236661"/>
            <a:ext cx="4093203" cy="584775"/>
          </a:xfrm>
          <a:prstGeom prst="rect">
            <a:avLst/>
          </a:prstGeom>
          <a:noFill/>
        </p:spPr>
        <p:txBody>
          <a:bodyPr wrap="square" rtlCol="0">
            <a:spAutoFit/>
          </a:bodyPr>
          <a:lstStyle/>
          <a:p>
            <a:r>
              <a:rPr lang="en-GB" sz="1600" dirty="0"/>
              <a:t>Therefore, in Christianity, the dove represents peace, hope and the holy spirit.</a:t>
            </a:r>
          </a:p>
        </p:txBody>
      </p:sp>
      <p:grpSp>
        <p:nvGrpSpPr>
          <p:cNvPr id="38" name="Group 37"/>
          <p:cNvGrpSpPr/>
          <p:nvPr/>
        </p:nvGrpSpPr>
        <p:grpSpPr>
          <a:xfrm>
            <a:off x="929621" y="5318443"/>
            <a:ext cx="189231" cy="187543"/>
            <a:chOff x="4135117" y="4917193"/>
            <a:chExt cx="668111" cy="662151"/>
          </a:xfrm>
        </p:grpSpPr>
        <p:sp>
          <p:nvSpPr>
            <p:cNvPr id="43" name="Rectangle 42"/>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rot="21406951">
            <a:off x="5549690" y="4247393"/>
            <a:ext cx="2624533" cy="1865511"/>
            <a:chOff x="2958957" y="2305301"/>
            <a:chExt cx="3256053" cy="2314394"/>
          </a:xfrm>
          <a:effectLst>
            <a:outerShdw blurRad="50800" dist="50800" dir="5400000" algn="ctr" rotWithShape="0">
              <a:srgbClr val="000000">
                <a:alpha val="14000"/>
              </a:srgbClr>
            </a:outerShdw>
          </a:effectLst>
        </p:grpSpPr>
        <p:sp>
          <p:nvSpPr>
            <p:cNvPr id="28" name="Rectangle 27"/>
            <p:cNvSpPr/>
            <p:nvPr/>
          </p:nvSpPr>
          <p:spPr>
            <a:xfrm>
              <a:off x="2958957" y="2305301"/>
              <a:ext cx="3256053" cy="23143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5817" y="2477931"/>
              <a:ext cx="2912364" cy="1902137"/>
            </a:xfrm>
            <a:prstGeom prst="rect">
              <a:avLst/>
            </a:prstGeom>
          </p:spPr>
        </p:pic>
      </p:grpSp>
    </p:spTree>
    <p:extLst>
      <p:ext uri="{BB962C8B-B14F-4D97-AF65-F5344CB8AC3E}">
        <p14:creationId xmlns:p14="http://schemas.microsoft.com/office/powerpoint/2010/main" val="20203078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1500"/>
                            </p:stCondLst>
                            <p:childTnLst>
                              <p:par>
                                <p:cTn id="49" presetID="2" presetClass="entr" presetSubtype="2" accel="24000" decel="7600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1+#ppt_w/2"/>
                                          </p:val>
                                        </p:tav>
                                        <p:tav tm="100000">
                                          <p:val>
                                            <p:strVal val="#ppt_x"/>
                                          </p:val>
                                        </p:tav>
                                      </p:tavLst>
                                    </p:anim>
                                    <p:anim calcmode="lin" valueType="num">
                                      <p:cBhvr additive="base">
                                        <p:cTn id="5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P spid="22"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805" y="659261"/>
            <a:ext cx="7646568" cy="5517480"/>
            <a:chOff x="736805" y="659261"/>
            <a:chExt cx="7646568" cy="5517480"/>
          </a:xfrm>
        </p:grpSpPr>
        <p:sp>
          <p:nvSpPr>
            <p:cNvPr id="39" name="Rounded Rectangle 38"/>
            <p:cNvSpPr/>
            <p:nvPr/>
          </p:nvSpPr>
          <p:spPr>
            <a:xfrm>
              <a:off x="736807" y="659261"/>
              <a:ext cx="7646566" cy="5494959"/>
            </a:xfrm>
            <a:prstGeom prst="roundRect">
              <a:avLst>
                <a:gd name="adj" fmla="val 1704"/>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2" name="Group 41"/>
            <p:cNvGrpSpPr/>
            <p:nvPr/>
          </p:nvGrpSpPr>
          <p:grpSpPr>
            <a:xfrm>
              <a:off x="736805" y="659261"/>
              <a:ext cx="7646567" cy="882138"/>
              <a:chOff x="731188" y="654341"/>
              <a:chExt cx="7646567" cy="998793"/>
            </a:xfrm>
          </p:grpSpPr>
          <p:sp>
            <p:nvSpPr>
              <p:cNvPr id="40" name="Rounded Rectangle 39"/>
              <p:cNvSpPr/>
              <p:nvPr/>
            </p:nvSpPr>
            <p:spPr>
              <a:xfrm>
                <a:off x="731188" y="654341"/>
                <a:ext cx="7646567" cy="997453"/>
              </a:xfrm>
              <a:prstGeom prst="roundRect">
                <a:avLst>
                  <a:gd name="adj" fmla="val 858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p:cNvSpPr/>
              <p:nvPr/>
            </p:nvSpPr>
            <p:spPr>
              <a:xfrm>
                <a:off x="731188" y="1370067"/>
                <a:ext cx="7646567" cy="28306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9" name="Rounded Rectangle 58"/>
            <p:cNvSpPr/>
            <p:nvPr/>
          </p:nvSpPr>
          <p:spPr>
            <a:xfrm>
              <a:off x="736806" y="5864066"/>
              <a:ext cx="7646566" cy="312675"/>
            </a:xfrm>
            <a:prstGeom prst="roundRect">
              <a:avLst>
                <a:gd name="adj" fmla="val 1704"/>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2313" b="23931"/>
          <a:stretch/>
        </p:blipFill>
        <p:spPr>
          <a:xfrm>
            <a:off x="1261944" y="4191850"/>
            <a:ext cx="4678881" cy="1778498"/>
          </a:xfrm>
          <a:prstGeom prst="rect">
            <a:avLst/>
          </a:prstGeom>
          <a:effectLst>
            <a:softEdge rad="317500"/>
          </a:effectLst>
        </p:spPr>
      </p:pic>
      <p:sp>
        <p:nvSpPr>
          <p:cNvPr id="9" name="Rectangle 8"/>
          <p:cNvSpPr/>
          <p:nvPr/>
        </p:nvSpPr>
        <p:spPr>
          <a:xfrm>
            <a:off x="736805" y="1540489"/>
            <a:ext cx="7646567" cy="710552"/>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t>The </a:t>
            </a:r>
            <a:r>
              <a:rPr lang="en-GB" sz="1600" dirty="0" err="1"/>
              <a:t>Ichthus</a:t>
            </a:r>
            <a:r>
              <a:rPr lang="en-GB" sz="1600" dirty="0"/>
              <a:t> represents the phrase of ‘Jesus Christ God’s Son is Saviour’ and originates from the Greek word for fish.</a:t>
            </a:r>
          </a:p>
        </p:txBody>
      </p:sp>
      <p:sp>
        <p:nvSpPr>
          <p:cNvPr id="2" name="Title 1"/>
          <p:cNvSpPr>
            <a:spLocks noGrp="1"/>
          </p:cNvSpPr>
          <p:nvPr>
            <p:ph type="title"/>
          </p:nvPr>
        </p:nvSpPr>
        <p:spPr>
          <a:xfrm>
            <a:off x="736807" y="659683"/>
            <a:ext cx="7646566" cy="880533"/>
          </a:xfrm>
          <a:prstGeom prst="roundRect">
            <a:avLst>
              <a:gd name="adj" fmla="val 8028"/>
            </a:avLst>
          </a:prstGeom>
          <a:noFill/>
        </p:spPr>
        <p:txBody>
          <a:bodyPr/>
          <a:lstStyle/>
          <a:p>
            <a:r>
              <a:rPr lang="en-GB" dirty="0">
                <a:solidFill>
                  <a:schemeClr val="bg1"/>
                </a:solidFill>
              </a:rPr>
              <a:t>The </a:t>
            </a:r>
            <a:r>
              <a:rPr lang="en-GB" dirty="0" err="1">
                <a:solidFill>
                  <a:schemeClr val="bg1"/>
                </a:solidFill>
              </a:rPr>
              <a:t>Ichthus</a:t>
            </a:r>
            <a:endParaRPr lang="en-GB" dirty="0">
              <a:solidFill>
                <a:schemeClr val="bg1"/>
              </a:solidFill>
            </a:endParaRPr>
          </a:p>
        </p:txBody>
      </p:sp>
      <p:grpSp>
        <p:nvGrpSpPr>
          <p:cNvPr id="47" name="Group 46"/>
          <p:cNvGrpSpPr/>
          <p:nvPr/>
        </p:nvGrpSpPr>
        <p:grpSpPr>
          <a:xfrm>
            <a:off x="945907" y="2519497"/>
            <a:ext cx="189231" cy="187543"/>
            <a:chOff x="4135117" y="4917193"/>
            <a:chExt cx="668111" cy="662151"/>
          </a:xfrm>
        </p:grpSpPr>
        <p:sp>
          <p:nvSpPr>
            <p:cNvPr id="46" name="Rectangle 45"/>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1187714" y="2438787"/>
            <a:ext cx="4188426" cy="1815882"/>
          </a:xfrm>
          <a:prstGeom prst="rect">
            <a:avLst/>
          </a:prstGeom>
          <a:noFill/>
        </p:spPr>
        <p:txBody>
          <a:bodyPr wrap="square" rtlCol="0">
            <a:spAutoFit/>
          </a:bodyPr>
          <a:lstStyle/>
          <a:p>
            <a:r>
              <a:rPr lang="en-GB" sz="1600" dirty="0"/>
              <a:t>The </a:t>
            </a:r>
            <a:r>
              <a:rPr lang="en-GB" sz="1600" dirty="0" err="1"/>
              <a:t>ichthus</a:t>
            </a:r>
            <a:r>
              <a:rPr lang="en-GB" sz="1600" dirty="0"/>
              <a:t> has historical significance too. In the first centuries, Christians were persecuted by the Romans and were forced to meet and worship in secret. The fish symbol was used among Christians in hiding to display meeting places for everyone to meet and worship. </a:t>
            </a:r>
          </a:p>
        </p:txBody>
      </p:sp>
      <p:grpSp>
        <p:nvGrpSpPr>
          <p:cNvPr id="33" name="Group 32"/>
          <p:cNvGrpSpPr/>
          <p:nvPr/>
        </p:nvGrpSpPr>
        <p:grpSpPr>
          <a:xfrm>
            <a:off x="5940825" y="2352771"/>
            <a:ext cx="1877863" cy="1846635"/>
            <a:chOff x="5940825" y="2178777"/>
            <a:chExt cx="1877863" cy="1846635"/>
          </a:xfrm>
        </p:grpSpPr>
        <p:sp>
          <p:nvSpPr>
            <p:cNvPr id="34" name="Oval 33"/>
            <p:cNvSpPr/>
            <p:nvPr/>
          </p:nvSpPr>
          <p:spPr>
            <a:xfrm>
              <a:off x="6023072" y="2229796"/>
              <a:ext cx="1795616" cy="1795616"/>
            </a:xfrm>
            <a:prstGeom prst="ellips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5940825" y="2178777"/>
              <a:ext cx="1795616" cy="1795616"/>
              <a:chOff x="5591503" y="2171926"/>
              <a:chExt cx="2351215" cy="2351215"/>
            </a:xfrm>
          </p:grpSpPr>
          <p:sp>
            <p:nvSpPr>
              <p:cNvPr id="36" name="Oval 35"/>
              <p:cNvSpPr/>
              <p:nvPr/>
            </p:nvSpPr>
            <p:spPr>
              <a:xfrm>
                <a:off x="5591503" y="2171926"/>
                <a:ext cx="2351215" cy="235121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488" y="2999754"/>
                <a:ext cx="1557290" cy="732757"/>
              </a:xfrm>
              <a:prstGeom prst="rect">
                <a:avLst/>
              </a:prstGeom>
            </p:spPr>
          </p:pic>
        </p:gr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9652"/>
          <a:stretch/>
        </p:blipFill>
        <p:spPr>
          <a:xfrm>
            <a:off x="3455521" y="3413776"/>
            <a:ext cx="2591182" cy="2997299"/>
          </a:xfrm>
          <a:prstGeom prst="rect">
            <a:avLst/>
          </a:prstGeom>
        </p:spPr>
      </p:pic>
      <p:sp>
        <p:nvSpPr>
          <p:cNvPr id="5" name="Rounded Rectangle 4">
            <a:hlinkClick r:id="" action="ppaction://hlinkshowjump?jump=nextslide"/>
          </p:cNvPr>
          <p:cNvSpPr/>
          <p:nvPr/>
        </p:nvSpPr>
        <p:spPr>
          <a:xfrm>
            <a:off x="6838634" y="5104979"/>
            <a:ext cx="1335641" cy="606176"/>
          </a:xfrm>
          <a:prstGeom prst="roundRect">
            <a:avLst/>
          </a:prstGeom>
          <a:solidFill>
            <a:srgbClr val="1C1C1C"/>
          </a:solidFill>
          <a:ln>
            <a:noFill/>
          </a:ln>
          <a:effectLst>
            <a:outerShdw blurRad="50800" dist="38100" dir="396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 Page</a:t>
            </a:r>
          </a:p>
        </p:txBody>
      </p:sp>
    </p:spTree>
    <p:extLst>
      <p:ext uri="{BB962C8B-B14F-4D97-AF65-F5344CB8AC3E}">
        <p14:creationId xmlns:p14="http://schemas.microsoft.com/office/powerpoint/2010/main" val="41007803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805" y="659261"/>
            <a:ext cx="7646568" cy="5517480"/>
            <a:chOff x="736805" y="659261"/>
            <a:chExt cx="7646568" cy="5517480"/>
          </a:xfrm>
        </p:grpSpPr>
        <p:sp>
          <p:nvSpPr>
            <p:cNvPr id="39" name="Rounded Rectangle 38"/>
            <p:cNvSpPr/>
            <p:nvPr/>
          </p:nvSpPr>
          <p:spPr>
            <a:xfrm>
              <a:off x="736807" y="659261"/>
              <a:ext cx="7646566" cy="5494959"/>
            </a:xfrm>
            <a:prstGeom prst="roundRect">
              <a:avLst>
                <a:gd name="adj" fmla="val 1704"/>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2" name="Group 41"/>
            <p:cNvGrpSpPr/>
            <p:nvPr/>
          </p:nvGrpSpPr>
          <p:grpSpPr>
            <a:xfrm>
              <a:off x="736805" y="659261"/>
              <a:ext cx="7646567" cy="882138"/>
              <a:chOff x="731188" y="654341"/>
              <a:chExt cx="7646567" cy="998793"/>
            </a:xfrm>
          </p:grpSpPr>
          <p:sp>
            <p:nvSpPr>
              <p:cNvPr id="40" name="Rounded Rectangle 39"/>
              <p:cNvSpPr/>
              <p:nvPr/>
            </p:nvSpPr>
            <p:spPr>
              <a:xfrm>
                <a:off x="731188" y="654341"/>
                <a:ext cx="7646567" cy="997453"/>
              </a:xfrm>
              <a:prstGeom prst="roundRect">
                <a:avLst>
                  <a:gd name="adj" fmla="val 858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p:cNvSpPr/>
              <p:nvPr/>
            </p:nvSpPr>
            <p:spPr>
              <a:xfrm>
                <a:off x="731188" y="1370067"/>
                <a:ext cx="7646567" cy="28306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9" name="Rounded Rectangle 58"/>
            <p:cNvSpPr/>
            <p:nvPr/>
          </p:nvSpPr>
          <p:spPr>
            <a:xfrm>
              <a:off x="736806" y="5864066"/>
              <a:ext cx="7646566" cy="312675"/>
            </a:xfrm>
            <a:prstGeom prst="roundRect">
              <a:avLst>
                <a:gd name="adj" fmla="val 1704"/>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Rectangle 8"/>
          <p:cNvSpPr/>
          <p:nvPr/>
        </p:nvSpPr>
        <p:spPr>
          <a:xfrm>
            <a:off x="736805" y="1540489"/>
            <a:ext cx="7646567" cy="710552"/>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t>The </a:t>
            </a:r>
            <a:r>
              <a:rPr lang="en-GB" sz="1600" dirty="0" err="1"/>
              <a:t>Ichthus</a:t>
            </a:r>
            <a:r>
              <a:rPr lang="en-GB" sz="1600" dirty="0"/>
              <a:t> represents the phrase of ‘Jesus Christ God’s Son is Saviour’ and originates from the Greek word for fish.</a:t>
            </a:r>
          </a:p>
        </p:txBody>
      </p:sp>
      <p:sp>
        <p:nvSpPr>
          <p:cNvPr id="2" name="Title 1"/>
          <p:cNvSpPr>
            <a:spLocks noGrp="1"/>
          </p:cNvSpPr>
          <p:nvPr>
            <p:ph type="title"/>
          </p:nvPr>
        </p:nvSpPr>
        <p:spPr>
          <a:xfrm>
            <a:off x="736807" y="659683"/>
            <a:ext cx="7646566" cy="880533"/>
          </a:xfrm>
          <a:prstGeom prst="roundRect">
            <a:avLst>
              <a:gd name="adj" fmla="val 8028"/>
            </a:avLst>
          </a:prstGeom>
          <a:noFill/>
        </p:spPr>
        <p:txBody>
          <a:bodyPr/>
          <a:lstStyle/>
          <a:p>
            <a:r>
              <a:rPr lang="en-GB" dirty="0">
                <a:solidFill>
                  <a:schemeClr val="bg1"/>
                </a:solidFill>
              </a:rPr>
              <a:t>The </a:t>
            </a:r>
            <a:r>
              <a:rPr lang="en-GB" dirty="0" err="1">
                <a:solidFill>
                  <a:schemeClr val="bg1"/>
                </a:solidFill>
              </a:rPr>
              <a:t>Ichthus</a:t>
            </a:r>
            <a:endParaRPr lang="en-GB" dirty="0">
              <a:solidFill>
                <a:schemeClr val="bg1"/>
              </a:solidFill>
            </a:endParaRPr>
          </a:p>
        </p:txBody>
      </p:sp>
      <p:grpSp>
        <p:nvGrpSpPr>
          <p:cNvPr id="47" name="Group 46"/>
          <p:cNvGrpSpPr/>
          <p:nvPr/>
        </p:nvGrpSpPr>
        <p:grpSpPr>
          <a:xfrm>
            <a:off x="945907" y="2519497"/>
            <a:ext cx="189231" cy="187543"/>
            <a:chOff x="4135117" y="4917193"/>
            <a:chExt cx="668111" cy="662151"/>
          </a:xfrm>
        </p:grpSpPr>
        <p:sp>
          <p:nvSpPr>
            <p:cNvPr id="46" name="Rectangle 45"/>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1187714" y="2438787"/>
            <a:ext cx="4188426" cy="1569660"/>
          </a:xfrm>
          <a:prstGeom prst="rect">
            <a:avLst/>
          </a:prstGeom>
          <a:noFill/>
        </p:spPr>
        <p:txBody>
          <a:bodyPr wrap="square" rtlCol="0">
            <a:spAutoFit/>
          </a:bodyPr>
          <a:lstStyle/>
          <a:p>
            <a:r>
              <a:rPr lang="en-GB" sz="1600" dirty="0"/>
              <a:t>The fish is referred to many times in the Bible. For example, Jesus fed the five thousand with five loaves and two fish, he called his disciples ‘fishers of men’ and Jesus would often gather with his followers and enjoy a meal of fish.</a:t>
            </a:r>
          </a:p>
        </p:txBody>
      </p:sp>
      <p:grpSp>
        <p:nvGrpSpPr>
          <p:cNvPr id="33" name="Group 32"/>
          <p:cNvGrpSpPr/>
          <p:nvPr/>
        </p:nvGrpSpPr>
        <p:grpSpPr>
          <a:xfrm>
            <a:off x="5940825" y="2352771"/>
            <a:ext cx="1877863" cy="1846635"/>
            <a:chOff x="5940825" y="2178777"/>
            <a:chExt cx="1877863" cy="1846635"/>
          </a:xfrm>
        </p:grpSpPr>
        <p:sp>
          <p:nvSpPr>
            <p:cNvPr id="34" name="Oval 33"/>
            <p:cNvSpPr/>
            <p:nvPr/>
          </p:nvSpPr>
          <p:spPr>
            <a:xfrm>
              <a:off x="6023072" y="2229796"/>
              <a:ext cx="1795616" cy="1795616"/>
            </a:xfrm>
            <a:prstGeom prst="ellips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5940825" y="2178777"/>
              <a:ext cx="1795616" cy="1795616"/>
              <a:chOff x="5591503" y="2171926"/>
              <a:chExt cx="2351215" cy="2351215"/>
            </a:xfrm>
          </p:grpSpPr>
          <p:sp>
            <p:nvSpPr>
              <p:cNvPr id="36" name="Oval 35"/>
              <p:cNvSpPr/>
              <p:nvPr/>
            </p:nvSpPr>
            <p:spPr>
              <a:xfrm>
                <a:off x="5591503" y="2171926"/>
                <a:ext cx="2351215" cy="235121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6488" y="2999754"/>
                <a:ext cx="1557290" cy="732757"/>
              </a:xfrm>
              <a:prstGeom prst="rect">
                <a:avLst/>
              </a:prstGeom>
            </p:spPr>
          </p:pic>
        </p:grpSp>
      </p:grpSp>
      <p:grpSp>
        <p:nvGrpSpPr>
          <p:cNvPr id="23" name="Group 22"/>
          <p:cNvGrpSpPr/>
          <p:nvPr/>
        </p:nvGrpSpPr>
        <p:grpSpPr>
          <a:xfrm>
            <a:off x="923016" y="4219219"/>
            <a:ext cx="189231" cy="187543"/>
            <a:chOff x="4135117" y="4917193"/>
            <a:chExt cx="668111" cy="662151"/>
          </a:xfrm>
        </p:grpSpPr>
        <p:sp>
          <p:nvSpPr>
            <p:cNvPr id="24" name="Rectangle 23"/>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1164823" y="4138509"/>
            <a:ext cx="4188426" cy="584775"/>
          </a:xfrm>
          <a:prstGeom prst="rect">
            <a:avLst/>
          </a:prstGeom>
          <a:noFill/>
        </p:spPr>
        <p:txBody>
          <a:bodyPr wrap="square" rtlCol="0">
            <a:spAutoFit/>
          </a:bodyPr>
          <a:lstStyle/>
          <a:p>
            <a:r>
              <a:rPr lang="en-GB" sz="1600" dirty="0"/>
              <a:t>It is not surprising then that the fish is used as a Christian symbol.</a:t>
            </a:r>
          </a:p>
        </p:txBody>
      </p:sp>
      <p:grpSp>
        <p:nvGrpSpPr>
          <p:cNvPr id="27" name="Group 26"/>
          <p:cNvGrpSpPr/>
          <p:nvPr/>
        </p:nvGrpSpPr>
        <p:grpSpPr>
          <a:xfrm rot="361502">
            <a:off x="5695198" y="4319395"/>
            <a:ext cx="2346227" cy="1667692"/>
            <a:chOff x="2958957" y="2305301"/>
            <a:chExt cx="3256053" cy="2314394"/>
          </a:xfrm>
          <a:effectLst>
            <a:outerShdw blurRad="50800" dist="50800" dir="5400000" algn="ctr" rotWithShape="0">
              <a:srgbClr val="000000">
                <a:alpha val="14000"/>
              </a:srgbClr>
            </a:outerShdw>
          </a:effectLst>
        </p:grpSpPr>
        <p:sp>
          <p:nvSpPr>
            <p:cNvPr id="28" name="Rectangle 27"/>
            <p:cNvSpPr/>
            <p:nvPr/>
          </p:nvSpPr>
          <p:spPr>
            <a:xfrm>
              <a:off x="2958957" y="2305301"/>
              <a:ext cx="3256053" cy="23143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817" y="2781807"/>
              <a:ext cx="2912364" cy="1294383"/>
            </a:xfrm>
            <a:prstGeom prst="rect">
              <a:avLst/>
            </a:prstGeom>
          </p:spPr>
        </p:pic>
      </p:grpSp>
    </p:spTree>
    <p:extLst>
      <p:ext uri="{BB962C8B-B14F-4D97-AF65-F5344CB8AC3E}">
        <p14:creationId xmlns:p14="http://schemas.microsoft.com/office/powerpoint/2010/main" val="21082566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1000"/>
                            </p:stCondLst>
                            <p:childTnLst>
                              <p:par>
                                <p:cTn id="22" presetID="2" presetClass="entr" presetSubtype="2" accel="24000" decel="7600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1+#ppt_w/2"/>
                                          </p:val>
                                        </p:tav>
                                        <p:tav tm="100000">
                                          <p:val>
                                            <p:strVal val="#ppt_x"/>
                                          </p:val>
                                        </p:tav>
                                      </p:tavLst>
                                    </p:anim>
                                    <p:anim calcmode="lin" valueType="num">
                                      <p:cBhvr additive="base">
                                        <p:cTn id="25"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805" y="659261"/>
            <a:ext cx="7646568" cy="5517480"/>
            <a:chOff x="736805" y="659261"/>
            <a:chExt cx="7646568" cy="5517480"/>
          </a:xfrm>
        </p:grpSpPr>
        <p:sp>
          <p:nvSpPr>
            <p:cNvPr id="39" name="Rounded Rectangle 38"/>
            <p:cNvSpPr/>
            <p:nvPr/>
          </p:nvSpPr>
          <p:spPr>
            <a:xfrm>
              <a:off x="736807" y="659261"/>
              <a:ext cx="7646566" cy="5494959"/>
            </a:xfrm>
            <a:prstGeom prst="roundRect">
              <a:avLst>
                <a:gd name="adj" fmla="val 1704"/>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2" name="Group 41"/>
            <p:cNvGrpSpPr/>
            <p:nvPr/>
          </p:nvGrpSpPr>
          <p:grpSpPr>
            <a:xfrm>
              <a:off x="736805" y="659261"/>
              <a:ext cx="7646567" cy="882138"/>
              <a:chOff x="731188" y="654341"/>
              <a:chExt cx="7646567" cy="998793"/>
            </a:xfrm>
          </p:grpSpPr>
          <p:sp>
            <p:nvSpPr>
              <p:cNvPr id="40" name="Rounded Rectangle 39"/>
              <p:cNvSpPr/>
              <p:nvPr/>
            </p:nvSpPr>
            <p:spPr>
              <a:xfrm>
                <a:off x="731188" y="654341"/>
                <a:ext cx="7646567" cy="997453"/>
              </a:xfrm>
              <a:prstGeom prst="roundRect">
                <a:avLst>
                  <a:gd name="adj" fmla="val 858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p:cNvSpPr/>
              <p:nvPr/>
            </p:nvSpPr>
            <p:spPr>
              <a:xfrm>
                <a:off x="731188" y="1370067"/>
                <a:ext cx="7646567" cy="28306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9" name="Rounded Rectangle 58"/>
            <p:cNvSpPr/>
            <p:nvPr/>
          </p:nvSpPr>
          <p:spPr>
            <a:xfrm>
              <a:off x="736806" y="5864066"/>
              <a:ext cx="7646566" cy="312675"/>
            </a:xfrm>
            <a:prstGeom prst="roundRect">
              <a:avLst>
                <a:gd name="adj" fmla="val 1704"/>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TextBox 29"/>
          <p:cNvSpPr txBox="1"/>
          <p:nvPr/>
        </p:nvSpPr>
        <p:spPr>
          <a:xfrm>
            <a:off x="1187713" y="3363557"/>
            <a:ext cx="4093203" cy="1569660"/>
          </a:xfrm>
          <a:prstGeom prst="rect">
            <a:avLst/>
          </a:prstGeom>
          <a:noFill/>
        </p:spPr>
        <p:txBody>
          <a:bodyPr wrap="square" rtlCol="0">
            <a:spAutoFit/>
          </a:bodyPr>
          <a:lstStyle/>
          <a:p>
            <a:r>
              <a:rPr lang="en-GB" sz="1600" dirty="0"/>
              <a:t>The Borromean Rings is actually a mathematical concept and demonstrates that the rings fall apart if any one of them are removed. This represents that each part of the trinity is important and that together they are strong and unified.</a:t>
            </a:r>
          </a:p>
        </p:txBody>
      </p:sp>
      <p:sp>
        <p:nvSpPr>
          <p:cNvPr id="9" name="Rectangle 8"/>
          <p:cNvSpPr/>
          <p:nvPr/>
        </p:nvSpPr>
        <p:spPr>
          <a:xfrm>
            <a:off x="736805" y="1540489"/>
            <a:ext cx="7646567" cy="710552"/>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t>Christians believe that God is made up of three entities; Father, Son and Holy Spirit. This is referred to as the trinity. </a:t>
            </a:r>
          </a:p>
        </p:txBody>
      </p:sp>
      <p:sp>
        <p:nvSpPr>
          <p:cNvPr id="2" name="Title 1"/>
          <p:cNvSpPr>
            <a:spLocks noGrp="1"/>
          </p:cNvSpPr>
          <p:nvPr>
            <p:ph type="title"/>
          </p:nvPr>
        </p:nvSpPr>
        <p:spPr>
          <a:xfrm>
            <a:off x="736807" y="659683"/>
            <a:ext cx="7646566" cy="880533"/>
          </a:xfrm>
          <a:prstGeom prst="roundRect">
            <a:avLst>
              <a:gd name="adj" fmla="val 8028"/>
            </a:avLst>
          </a:prstGeom>
          <a:noFill/>
        </p:spPr>
        <p:txBody>
          <a:bodyPr/>
          <a:lstStyle/>
          <a:p>
            <a:r>
              <a:rPr lang="en-GB" dirty="0">
                <a:solidFill>
                  <a:schemeClr val="bg1"/>
                </a:solidFill>
              </a:rPr>
              <a:t>The Borromean Rings</a:t>
            </a:r>
          </a:p>
        </p:txBody>
      </p:sp>
      <p:grpSp>
        <p:nvGrpSpPr>
          <p:cNvPr id="47" name="Group 46"/>
          <p:cNvGrpSpPr/>
          <p:nvPr/>
        </p:nvGrpSpPr>
        <p:grpSpPr>
          <a:xfrm>
            <a:off x="945907" y="2384587"/>
            <a:ext cx="189231" cy="187543"/>
            <a:chOff x="4135117" y="4917193"/>
            <a:chExt cx="668111" cy="662151"/>
          </a:xfrm>
        </p:grpSpPr>
        <p:sp>
          <p:nvSpPr>
            <p:cNvPr id="46" name="Rectangle 45"/>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951736" y="3445339"/>
            <a:ext cx="189231" cy="187543"/>
            <a:chOff x="4135117" y="4917193"/>
            <a:chExt cx="668111" cy="662151"/>
          </a:xfrm>
        </p:grpSpPr>
        <p:sp>
          <p:nvSpPr>
            <p:cNvPr id="49" name="Rectangle 48"/>
            <p:cNvSpPr/>
            <p:nvPr/>
          </p:nvSpPr>
          <p:spPr>
            <a:xfrm>
              <a:off x="4135117" y="4959233"/>
              <a:ext cx="620111" cy="620111"/>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4183117" y="4917193"/>
              <a:ext cx="620111" cy="6201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2" name="Straight Connector 51"/>
          <p:cNvCxnSpPr/>
          <p:nvPr/>
        </p:nvCxnSpPr>
        <p:spPr>
          <a:xfrm>
            <a:off x="2247106" y="3184814"/>
            <a:ext cx="1667348" cy="0"/>
          </a:xfrm>
          <a:prstGeom prst="line">
            <a:avLst/>
          </a:prstGeom>
          <a:ln w="19050">
            <a:solidFill>
              <a:srgbClr val="F08215"/>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87714" y="2303877"/>
            <a:ext cx="4188426" cy="584775"/>
          </a:xfrm>
          <a:prstGeom prst="rect">
            <a:avLst/>
          </a:prstGeom>
          <a:noFill/>
        </p:spPr>
        <p:txBody>
          <a:bodyPr wrap="square" rtlCol="0">
            <a:spAutoFit/>
          </a:bodyPr>
          <a:lstStyle/>
          <a:p>
            <a:r>
              <a:rPr lang="en-GB" sz="1600" dirty="0"/>
              <a:t>The word trinity comes from  the Latin noun ‘</a:t>
            </a:r>
            <a:r>
              <a:rPr lang="en-GB" sz="1600" dirty="0" err="1"/>
              <a:t>trinitas</a:t>
            </a:r>
            <a:r>
              <a:rPr lang="en-GB" sz="1600" dirty="0"/>
              <a:t>’ which means ‘three as one’. </a:t>
            </a:r>
          </a:p>
        </p:txBody>
      </p:sp>
      <p:grpSp>
        <p:nvGrpSpPr>
          <p:cNvPr id="33" name="Group 32"/>
          <p:cNvGrpSpPr/>
          <p:nvPr/>
        </p:nvGrpSpPr>
        <p:grpSpPr>
          <a:xfrm>
            <a:off x="5940825" y="2352771"/>
            <a:ext cx="1877863" cy="1846635"/>
            <a:chOff x="5940825" y="2178777"/>
            <a:chExt cx="1877863" cy="1846635"/>
          </a:xfrm>
        </p:grpSpPr>
        <p:sp>
          <p:nvSpPr>
            <p:cNvPr id="34" name="Oval 33"/>
            <p:cNvSpPr/>
            <p:nvPr/>
          </p:nvSpPr>
          <p:spPr>
            <a:xfrm>
              <a:off x="6023072" y="2229796"/>
              <a:ext cx="1795616" cy="1795616"/>
            </a:xfrm>
            <a:prstGeom prst="ellips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5940825" y="2178777"/>
              <a:ext cx="1795616" cy="1795616"/>
              <a:chOff x="5591503" y="2171926"/>
              <a:chExt cx="2351215" cy="2351215"/>
            </a:xfrm>
          </p:grpSpPr>
          <p:sp>
            <p:nvSpPr>
              <p:cNvPr id="36" name="Oval 35"/>
              <p:cNvSpPr/>
              <p:nvPr/>
            </p:nvSpPr>
            <p:spPr>
              <a:xfrm>
                <a:off x="5591503" y="2171926"/>
                <a:ext cx="2351215" cy="235121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5455" y="2597198"/>
                <a:ext cx="1557290" cy="1459958"/>
              </a:xfrm>
              <a:prstGeom prst="rect">
                <a:avLst/>
              </a:prstGeom>
            </p:spPr>
          </p:pic>
        </p:grpSp>
      </p:grpSp>
      <p:grpSp>
        <p:nvGrpSpPr>
          <p:cNvPr id="27" name="Group 26"/>
          <p:cNvGrpSpPr/>
          <p:nvPr/>
        </p:nvGrpSpPr>
        <p:grpSpPr>
          <a:xfrm rot="21406951">
            <a:off x="5549690" y="4247393"/>
            <a:ext cx="2624533" cy="1865511"/>
            <a:chOff x="2958957" y="2305301"/>
            <a:chExt cx="3256053" cy="2314394"/>
          </a:xfrm>
          <a:effectLst>
            <a:outerShdw blurRad="50800" dist="50800" dir="5400000" algn="ctr" rotWithShape="0">
              <a:srgbClr val="000000">
                <a:alpha val="14000"/>
              </a:srgbClr>
            </a:outerShdw>
          </a:effectLst>
        </p:grpSpPr>
        <p:sp>
          <p:nvSpPr>
            <p:cNvPr id="28" name="Rectangle 27"/>
            <p:cNvSpPr/>
            <p:nvPr/>
          </p:nvSpPr>
          <p:spPr>
            <a:xfrm>
              <a:off x="2958957" y="2305301"/>
              <a:ext cx="3256053" cy="23143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7431" t="12715" r="7082" b="1798"/>
            <a:stretch/>
          </p:blipFill>
          <p:spPr>
            <a:xfrm rot="21548646">
              <a:off x="3174845" y="2479098"/>
              <a:ext cx="2895558" cy="2121188"/>
            </a:xfrm>
            <a:prstGeom prst="rect">
              <a:avLst/>
            </a:prstGeom>
          </p:spPr>
        </p:pic>
      </p:grpSp>
    </p:spTree>
    <p:extLst>
      <p:ext uri="{BB962C8B-B14F-4D97-AF65-F5344CB8AC3E}">
        <p14:creationId xmlns:p14="http://schemas.microsoft.com/office/powerpoint/2010/main" val="11406229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par>
                          <p:cTn id="35" fill="hold">
                            <p:stCondLst>
                              <p:cond delay="1500"/>
                            </p:stCondLst>
                            <p:childTnLst>
                              <p:par>
                                <p:cTn id="36" presetID="2" presetClass="entr" presetSubtype="2" accel="24000" decel="7600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1+#ppt_w/2"/>
                                          </p:val>
                                        </p:tav>
                                        <p:tav tm="100000">
                                          <p:val>
                                            <p:strVal val="#ppt_x"/>
                                          </p:val>
                                        </p:tav>
                                      </p:tavLst>
                                    </p:anim>
                                    <p:anim calcmode="lin" valueType="num">
                                      <p:cBhvr additive="base">
                                        <p:cTn id="3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P spid="22"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306</TotalTime>
  <Words>958</Words>
  <Application>Microsoft Office PowerPoint</Application>
  <PresentationFormat>On-screen Show (4:3)</PresentationFormat>
  <Paragraphs>48</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Twinkl</vt:lpstr>
      <vt:lpstr>Calibri</vt:lpstr>
      <vt:lpstr>Arial</vt:lpstr>
      <vt:lpstr>Office Theme</vt:lpstr>
      <vt:lpstr>PowerPoint Presentation</vt:lpstr>
      <vt:lpstr>Religious Symbols</vt:lpstr>
      <vt:lpstr>The Cross</vt:lpstr>
      <vt:lpstr>The Paschal Lamb</vt:lpstr>
      <vt:lpstr>The Candle</vt:lpstr>
      <vt:lpstr>The Dove</vt:lpstr>
      <vt:lpstr>The Ichthus</vt:lpstr>
      <vt:lpstr>The Ichthus</vt:lpstr>
      <vt:lpstr>The Borromean Rings</vt:lpstr>
      <vt:lpstr>The Horn</vt:lpstr>
      <vt:lpstr>Bread and Wine</vt:lpstr>
      <vt:lpstr>The Bible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Ruby Cunningham</dc:creator>
  <cp:lastModifiedBy>Miss Hilditch</cp:lastModifiedBy>
  <cp:revision>14</cp:revision>
  <dcterms:created xsi:type="dcterms:W3CDTF">2019-09-26T09:23:28Z</dcterms:created>
  <dcterms:modified xsi:type="dcterms:W3CDTF">2021-01-27T14:04:24Z</dcterms:modified>
</cp:coreProperties>
</file>