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6"/>
  </p:handoutMasterIdLst>
  <p:sldIdLst>
    <p:sldId id="258" r:id="rId2"/>
    <p:sldId id="263" r:id="rId3"/>
    <p:sldId id="269" r:id="rId4"/>
    <p:sldId id="284" r:id="rId5"/>
    <p:sldId id="285" r:id="rId6"/>
    <p:sldId id="290" r:id="rId7"/>
    <p:sldId id="289" r:id="rId8"/>
    <p:sldId id="288" r:id="rId9"/>
    <p:sldId id="293" r:id="rId10"/>
    <p:sldId id="291" r:id="rId11"/>
    <p:sldId id="294" r:id="rId12"/>
    <p:sldId id="295" r:id="rId13"/>
    <p:sldId id="292" r:id="rId14"/>
    <p:sldId id="267" r:id="rId15"/>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uffy" panose="020B0603060100000000" pitchFamily="34" charset="0"/>
      <p:regular r:id="rId21"/>
      <p:bold r:id="rId22"/>
      <p:italic r:id="rId23"/>
      <p:boldItalic r:id="rId24"/>
    </p:embeddedFont>
    <p:embeddedFont>
      <p:font typeface="Twinkl" pitchFamily="2" charset="77"/>
      <p:regular r:id="rId25"/>
      <p:bold r:id="rId26"/>
    </p:embeddedFont>
    <p:embeddedFont>
      <p:font typeface="Twinkl SemiBold" pitchFamily="2" charset="77"/>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65"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080"/>
    <a:srgbClr val="EACC82"/>
    <a:srgbClr val="80C1EB"/>
    <a:srgbClr val="BADEF4"/>
    <a:srgbClr val="F6E8C6"/>
    <a:srgbClr val="F8F5D4"/>
    <a:srgbClr val="F3F9FD"/>
    <a:srgbClr val="F7F3CD"/>
    <a:srgbClr val="42A5E2"/>
    <a:srgbClr val="9ED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showGuides="1">
      <p:cViewPr varScale="1">
        <p:scale>
          <a:sx n="105" d="100"/>
          <a:sy n="105" d="100"/>
        </p:scale>
        <p:origin x="1728" y="184"/>
      </p:cViewPr>
      <p:guideLst>
        <p:guide orient="horz" pos="2160"/>
        <p:guide pos="2880"/>
        <p:guide pos="317"/>
        <p:guide orient="horz" pos="3997"/>
        <p:guide pos="5465"/>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77" d="100"/>
          <a:sy n="77" d="100"/>
        </p:scale>
        <p:origin x="180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dirty="0"/>
              <a:t>Click to edit Master title style</a:t>
            </a:r>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Tree>
    <p:extLst>
      <p:ext uri="{BB962C8B-B14F-4D97-AF65-F5344CB8AC3E}">
        <p14:creationId xmlns:p14="http://schemas.microsoft.com/office/powerpoint/2010/main" val="290571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pitchFamily="2"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Whole Clas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7"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
        <p:nvSpPr>
          <p:cNvPr id="8"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019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ndividual Work"/>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9"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
        <p:nvSpPr>
          <p:cNvPr id="11"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4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ai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Tree>
    <p:extLst>
      <p:ext uri="{BB962C8B-B14F-4D97-AF65-F5344CB8AC3E}">
        <p14:creationId xmlns:p14="http://schemas.microsoft.com/office/powerpoint/2010/main" val="33122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Talking Partne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12"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Tree>
    <p:extLst>
      <p:ext uri="{BB962C8B-B14F-4D97-AF65-F5344CB8AC3E}">
        <p14:creationId xmlns:p14="http://schemas.microsoft.com/office/powerpoint/2010/main" val="170675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oup Work"/>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13"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Tree>
    <p:extLst>
      <p:ext uri="{BB962C8B-B14F-4D97-AF65-F5344CB8AC3E}">
        <p14:creationId xmlns:p14="http://schemas.microsoft.com/office/powerpoint/2010/main" val="321129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dirty="0"/>
              <a:t>Click to edit Master title style</a:t>
            </a:r>
          </a:p>
        </p:txBody>
      </p:sp>
    </p:spTree>
    <p:extLst>
      <p:ext uri="{BB962C8B-B14F-4D97-AF65-F5344CB8AC3E}">
        <p14:creationId xmlns:p14="http://schemas.microsoft.com/office/powerpoint/2010/main" val="22594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7" r:id="rId4"/>
    <p:sldLayoutId id="2147483668" r:id="rId5"/>
    <p:sldLayoutId id="2147483669" r:id="rId6"/>
    <p:sldLayoutId id="2147483670" r:id="rId7"/>
    <p:sldLayoutId id="2147483671" r:id="rId8"/>
    <p:sldLayoutId id="2147483673" r:id="rId9"/>
    <p:sldLayoutId id="2147483672"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2"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44473"/>
          </a:xfrm>
        </p:spPr>
        <p:txBody>
          <a:bodyPr>
            <a:noAutofit/>
          </a:bodyPr>
          <a:lstStyle/>
          <a:p>
            <a:r>
              <a:rPr lang="en-GB" sz="2800" dirty="0"/>
              <a:t>The Desert</a:t>
            </a:r>
          </a:p>
        </p:txBody>
      </p:sp>
      <p:sp>
        <p:nvSpPr>
          <p:cNvPr id="12" name="Rectangle 11"/>
          <p:cNvSpPr/>
          <p:nvPr/>
        </p:nvSpPr>
        <p:spPr>
          <a:xfrm>
            <a:off x="755650" y="4197531"/>
            <a:ext cx="7632700" cy="930848"/>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504000" rtlCol="0" anchor="ctr"/>
          <a:lstStyle/>
          <a:p>
            <a:pPr algn="ctr"/>
            <a:r>
              <a:rPr lang="en-GB" dirty="0">
                <a:solidFill>
                  <a:schemeClr val="tx1"/>
                </a:solidFill>
                <a:latin typeface="Twinkl" pitchFamily="2" charset="0"/>
              </a:rPr>
              <a:t>The Bible tells Christians that Jesus was tempted by the devil many times whilst he was in the desert. Temptation is wanting to do something, especially when it is wrong or unwise. </a:t>
            </a:r>
          </a:p>
        </p:txBody>
      </p:sp>
      <p:sp>
        <p:nvSpPr>
          <p:cNvPr id="13" name="Rectangle 12"/>
          <p:cNvSpPr/>
          <p:nvPr/>
        </p:nvSpPr>
        <p:spPr>
          <a:xfrm>
            <a:off x="755650" y="5199017"/>
            <a:ext cx="7632700" cy="893808"/>
          </a:xfrm>
          <a:prstGeom prst="rect">
            <a:avLst/>
          </a:prstGeom>
          <a:solidFill>
            <a:srgbClr val="EACC8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GB" dirty="0">
                <a:solidFill>
                  <a:schemeClr val="tx1"/>
                </a:solidFill>
                <a:latin typeface="Twinkl" pitchFamily="2" charset="0"/>
              </a:rPr>
              <a:t>The devil tried to tempt Jesus as Jesus was very tired and very hungry. These tests were to see how strong Jesus’ faith was and if he was ready to start teaching.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974" b="32121"/>
          <a:stretch/>
        </p:blipFill>
        <p:spPr>
          <a:xfrm>
            <a:off x="763598" y="1288989"/>
            <a:ext cx="7624751" cy="2837904"/>
          </a:xfrm>
          <a:prstGeom prst="rect">
            <a:avLst/>
          </a:prstGeom>
        </p:spPr>
      </p:pic>
      <p:pic>
        <p:nvPicPr>
          <p:cNvPr id="20"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Tree>
    <p:extLst>
      <p:ext uri="{BB962C8B-B14F-4D97-AF65-F5344CB8AC3E}">
        <p14:creationId xmlns:p14="http://schemas.microsoft.com/office/powerpoint/2010/main" val="93020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44473"/>
          </a:xfrm>
        </p:spPr>
        <p:txBody>
          <a:bodyPr>
            <a:noAutofit/>
          </a:bodyPr>
          <a:lstStyle/>
          <a:p>
            <a:r>
              <a:rPr lang="en-GB" sz="2800" dirty="0"/>
              <a:t>The Desert</a:t>
            </a:r>
          </a:p>
        </p:txBody>
      </p:sp>
      <p:sp>
        <p:nvSpPr>
          <p:cNvPr id="15" name="Rectangle 14"/>
          <p:cNvSpPr/>
          <p:nvPr/>
        </p:nvSpPr>
        <p:spPr>
          <a:xfrm>
            <a:off x="755650" y="3360592"/>
            <a:ext cx="7632700" cy="917768"/>
          </a:xfrm>
          <a:prstGeom prst="rect">
            <a:avLst/>
          </a:prstGeom>
          <a:solidFill>
            <a:srgbClr val="EAC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Jesus was strong and managed to resist all of the temptations from the devil. This showed God that </a:t>
            </a:r>
            <a:r>
              <a:rPr lang="en-GB" dirty="0">
                <a:solidFill>
                  <a:schemeClr val="tx1"/>
                </a:solidFill>
                <a:latin typeface="Twinkl SemiBold" pitchFamily="2" charset="0"/>
              </a:rPr>
              <a:t>Jesus was ready to start teaching. </a:t>
            </a:r>
          </a:p>
        </p:txBody>
      </p:sp>
      <p:pic>
        <p:nvPicPr>
          <p:cNvPr id="2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3" name="Rectangle 2"/>
          <p:cNvSpPr/>
          <p:nvPr/>
        </p:nvSpPr>
        <p:spPr>
          <a:xfrm>
            <a:off x="755650" y="1106668"/>
            <a:ext cx="2095445" cy="369332"/>
          </a:xfrm>
          <a:prstGeom prst="rect">
            <a:avLst/>
          </a:prstGeom>
        </p:spPr>
        <p:txBody>
          <a:bodyPr wrap="none">
            <a:spAutoFit/>
          </a:bodyPr>
          <a:lstStyle/>
          <a:p>
            <a:pPr algn="ctr"/>
            <a:r>
              <a:rPr lang="en-GB" dirty="0">
                <a:latin typeface="Twinkl" pitchFamily="2" charset="0"/>
              </a:rPr>
              <a:t>The devil tried to…</a:t>
            </a:r>
          </a:p>
        </p:txBody>
      </p:sp>
      <p:sp>
        <p:nvSpPr>
          <p:cNvPr id="9" name="Rectangle 8"/>
          <p:cNvSpPr/>
          <p:nvPr/>
        </p:nvSpPr>
        <p:spPr>
          <a:xfrm>
            <a:off x="755650" y="1536043"/>
            <a:ext cx="7632700" cy="436684"/>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latin typeface="Twinkl" pitchFamily="2" charset="0"/>
              </a:rPr>
              <a:t>get Jesus to turn stones into bread;</a:t>
            </a:r>
          </a:p>
        </p:txBody>
      </p:sp>
      <p:sp>
        <p:nvSpPr>
          <p:cNvPr id="10" name="Rectangle 9"/>
          <p:cNvSpPr/>
          <p:nvPr/>
        </p:nvSpPr>
        <p:spPr>
          <a:xfrm>
            <a:off x="755650" y="2032770"/>
            <a:ext cx="7632700" cy="436684"/>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latin typeface="Twinkl" pitchFamily="2" charset="0"/>
              </a:rPr>
              <a:t>jump off a temple to see if God would </a:t>
            </a:r>
            <a:r>
              <a:rPr lang="en-GB">
                <a:solidFill>
                  <a:schemeClr val="tx1"/>
                </a:solidFill>
                <a:latin typeface="Twinkl" pitchFamily="2" charset="0"/>
              </a:rPr>
              <a:t>protect him;</a:t>
            </a:r>
            <a:endParaRPr lang="en-GB" dirty="0">
              <a:solidFill>
                <a:schemeClr val="tx1"/>
              </a:solidFill>
              <a:latin typeface="Twinkl" pitchFamily="2" charset="0"/>
            </a:endParaRPr>
          </a:p>
        </p:txBody>
      </p:sp>
      <p:sp>
        <p:nvSpPr>
          <p:cNvPr id="11" name="Rectangle 10"/>
          <p:cNvSpPr/>
          <p:nvPr/>
        </p:nvSpPr>
        <p:spPr>
          <a:xfrm>
            <a:off x="755650" y="2529497"/>
            <a:ext cx="7632700" cy="771052"/>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latin typeface="Twinkl" pitchFamily="2" charset="0"/>
              </a:rPr>
              <a:t>tell Jesus that he would have all the kingdoms and wealth if he worshipped him (the devil).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20" b="66129"/>
          <a:stretch/>
        </p:blipFill>
        <p:spPr>
          <a:xfrm>
            <a:off x="755650" y="4338403"/>
            <a:ext cx="7632699" cy="1754422"/>
          </a:xfrm>
          <a:prstGeom prst="rect">
            <a:avLst/>
          </a:prstGeom>
        </p:spPr>
      </p:pic>
    </p:spTree>
    <p:extLst>
      <p:ext uri="{BB962C8B-B14F-4D97-AF65-F5344CB8AC3E}">
        <p14:creationId xmlns:p14="http://schemas.microsoft.com/office/powerpoint/2010/main" val="50439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650" y="1933981"/>
            <a:ext cx="7632700" cy="4158843"/>
          </a:xfrm>
          <a:prstGeom prst="rect">
            <a:avLst/>
          </a:prstGeom>
          <a:solidFill>
            <a:srgbClr val="BADEF4"/>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tIns="180000" rIns="46800" rtlCol="0" anchor="t"/>
          <a:lstStyle/>
          <a:p>
            <a:pPr algn="ctr"/>
            <a:r>
              <a:rPr lang="en-GB" dirty="0">
                <a:solidFill>
                  <a:schemeClr val="tx1"/>
                </a:solidFill>
                <a:latin typeface="Twinkl" pitchFamily="2" charset="0"/>
              </a:rPr>
              <a:t>Shrove Tuesday (Pancake Day) is the day before Ash Wednesday (the start of Lent). It is the last day before the fasting begins so it is a time to eat up the things that you are about to give up. It is also a day of confessing sins and receiving absolution (forgiveness from God).</a:t>
            </a:r>
          </a:p>
        </p:txBody>
      </p:sp>
      <p:sp>
        <p:nvSpPr>
          <p:cNvPr id="2" name="Title 1"/>
          <p:cNvSpPr>
            <a:spLocks noGrp="1"/>
          </p:cNvSpPr>
          <p:nvPr>
            <p:ph type="title"/>
          </p:nvPr>
        </p:nvSpPr>
        <p:spPr>
          <a:xfrm>
            <a:off x="457198" y="485774"/>
            <a:ext cx="8220075" cy="880690"/>
          </a:xfrm>
        </p:spPr>
        <p:txBody>
          <a:bodyPr>
            <a:normAutofit fontScale="90000"/>
          </a:bodyPr>
          <a:lstStyle/>
          <a:p>
            <a:r>
              <a:rPr lang="en-GB" dirty="0"/>
              <a:t>Pancakes</a:t>
            </a:r>
          </a:p>
        </p:txBody>
      </p:sp>
      <p:sp>
        <p:nvSpPr>
          <p:cNvPr id="12" name="Rectangle 11"/>
          <p:cNvSpPr/>
          <p:nvPr/>
        </p:nvSpPr>
        <p:spPr>
          <a:xfrm>
            <a:off x="755650" y="1366465"/>
            <a:ext cx="7632700" cy="49717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en-GB" dirty="0">
                <a:solidFill>
                  <a:schemeClr val="tx1"/>
                </a:solidFill>
                <a:latin typeface="Twinkl" pitchFamily="2" charset="0"/>
              </a:rPr>
              <a:t>Why are pancakes significant to Lent for Christians?</a:t>
            </a:r>
          </a:p>
        </p:txBody>
      </p:sp>
      <p:pic>
        <p:nvPicPr>
          <p:cNvPr id="7"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462" y="3946003"/>
            <a:ext cx="3666309" cy="20411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818" y="4335956"/>
            <a:ext cx="1772194" cy="1261265"/>
          </a:xfrm>
          <a:prstGeom prst="rect">
            <a:avLst/>
          </a:prstGeom>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818" y="3633259"/>
            <a:ext cx="1772194" cy="1261265"/>
          </a:xfrm>
          <a:prstGeom prst="rect">
            <a:avLst/>
          </a:prstGeom>
          <a:effectLst/>
        </p:spPr>
      </p:pic>
    </p:spTree>
    <p:extLst>
      <p:ext uri="{BB962C8B-B14F-4D97-AF65-F5344CB8AC3E}">
        <p14:creationId xmlns:p14="http://schemas.microsoft.com/office/powerpoint/2010/main" val="22180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50" fill="hold">
                                          <p:stCondLst>
                                            <p:cond delay="0"/>
                                          </p:stCondLst>
                                        </p:cTn>
                                        <p:tgtEl>
                                          <p:spTgt spid="11"/>
                                        </p:tgtEl>
                                        <p:attrNameLst>
                                          <p:attrName>r</p:attrName>
                                        </p:attrNameLst>
                                      </p:cBhvr>
                                    </p:animRot>
                                    <p:animRot by="-240000">
                                      <p:cBhvr>
                                        <p:cTn id="13" dur="100" fill="hold">
                                          <p:stCondLst>
                                            <p:cond delay="100"/>
                                          </p:stCondLst>
                                        </p:cTn>
                                        <p:tgtEl>
                                          <p:spTgt spid="11"/>
                                        </p:tgtEl>
                                        <p:attrNameLst>
                                          <p:attrName>r</p:attrName>
                                        </p:attrNameLst>
                                      </p:cBhvr>
                                    </p:animRot>
                                    <p:animRot by="240000">
                                      <p:cBhvr>
                                        <p:cTn id="14" dur="100" fill="hold">
                                          <p:stCondLst>
                                            <p:cond delay="200"/>
                                          </p:stCondLst>
                                        </p:cTn>
                                        <p:tgtEl>
                                          <p:spTgt spid="11"/>
                                        </p:tgtEl>
                                        <p:attrNameLst>
                                          <p:attrName>r</p:attrName>
                                        </p:attrNameLst>
                                      </p:cBhvr>
                                    </p:animRot>
                                    <p:animRot by="-240000">
                                      <p:cBhvr>
                                        <p:cTn id="15" dur="100" fill="hold">
                                          <p:stCondLst>
                                            <p:cond delay="300"/>
                                          </p:stCondLst>
                                        </p:cTn>
                                        <p:tgtEl>
                                          <p:spTgt spid="11"/>
                                        </p:tgtEl>
                                        <p:attrNameLst>
                                          <p:attrName>r</p:attrName>
                                        </p:attrNameLst>
                                      </p:cBhvr>
                                    </p:animRot>
                                    <p:animRot by="120000">
                                      <p:cBhvr>
                                        <p:cTn id="16" dur="100" fill="hold">
                                          <p:stCondLst>
                                            <p:cond delay="400"/>
                                          </p:stCondLst>
                                        </p:cTn>
                                        <p:tgtEl>
                                          <p:spTgt spid="11"/>
                                        </p:tgtEl>
                                        <p:attrNameLst>
                                          <p:attrName>r</p:attrName>
                                        </p:attrNameLst>
                                      </p:cBhvr>
                                    </p:animRot>
                                  </p:childTnLst>
                                </p:cTn>
                              </p:par>
                              <p:par>
                                <p:cTn id="17" presetID="42" presetClass="path" presetSubtype="0" decel="50000" fill="hold" nodeType="withEffect">
                                  <p:stCondLst>
                                    <p:cond delay="0"/>
                                  </p:stCondLst>
                                  <p:childTnLst>
                                    <p:animMotion origin="layout" path="M -1.38889E-6 -4.07407E-6 L -1.38889E-6 -0.10231 " pathEditMode="relative" rAng="0" ptsTypes="AA">
                                      <p:cBhvr>
                                        <p:cTn id="18" dur="500" fill="hold"/>
                                        <p:tgtEl>
                                          <p:spTgt spid="5"/>
                                        </p:tgtEl>
                                        <p:attrNameLst>
                                          <p:attrName>ppt_x</p:attrName>
                                          <p:attrName>ppt_y</p:attrName>
                                        </p:attrNameLst>
                                      </p:cBhvr>
                                      <p:rCtr x="0" y="-5116"/>
                                    </p:animMotion>
                                  </p:childTnLst>
                                </p:cTn>
                              </p:par>
                            </p:childTnLst>
                          </p:cTn>
                        </p:par>
                        <p:par>
                          <p:cTn id="19" fill="hold">
                            <p:stCondLst>
                              <p:cond delay="500"/>
                            </p:stCondLst>
                            <p:childTnLst>
                              <p:par>
                                <p:cTn id="20" presetID="8" presetClass="emph" presetSubtype="0" decel="100000" fill="hold" nodeType="afterEffect">
                                  <p:stCondLst>
                                    <p:cond delay="0"/>
                                  </p:stCondLst>
                                  <p:childTnLst>
                                    <p:animRot by="21600000">
                                      <p:cBhvr>
                                        <p:cTn id="21" dur="800" fill="hold"/>
                                        <p:tgtEl>
                                          <p:spTgt spid="5"/>
                                        </p:tgtEl>
                                        <p:attrNameLst>
                                          <p:attrName>r</p:attrName>
                                        </p:attrNameLst>
                                      </p:cBhvr>
                                    </p:animRot>
                                  </p:childTnLst>
                                </p:cTn>
                              </p:par>
                            </p:childTnLst>
                          </p:cTn>
                        </p:par>
                        <p:par>
                          <p:cTn id="22" fill="hold">
                            <p:stCondLst>
                              <p:cond delay="1300"/>
                            </p:stCondLst>
                            <p:childTnLst>
                              <p:par>
                                <p:cTn id="23" presetID="1" presetClass="exit" presetSubtype="0" fill="hold"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par>
                          <p:cTn id="25" fill="hold">
                            <p:stCondLst>
                              <p:cond delay="13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300"/>
                            </p:stCondLst>
                            <p:childTnLst>
                              <p:par>
                                <p:cTn id="29" presetID="42" presetClass="path" presetSubtype="0" decel="82000" fill="hold" nodeType="afterEffect">
                                  <p:stCondLst>
                                    <p:cond delay="0"/>
                                  </p:stCondLst>
                                  <p:childTnLst>
                                    <p:animMotion origin="layout" path="M -1.38889E-6 7.40741E-7 L -1.38889E-6 0.10231 " pathEditMode="relative" rAng="0" ptsTypes="AA">
                                      <p:cBhvr>
                                        <p:cTn id="30" dur="500" fill="hold"/>
                                        <p:tgtEl>
                                          <p:spTgt spid="14"/>
                                        </p:tgtEl>
                                        <p:attrNameLst>
                                          <p:attrName>ppt_x</p:attrName>
                                          <p:attrName>ppt_y</p:attrName>
                                        </p:attrNameLst>
                                      </p:cBhvr>
                                      <p:rCtr x="0" y="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650" y="2325868"/>
            <a:ext cx="7632700" cy="3766957"/>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endParaRPr lang="en-GB" dirty="0">
              <a:solidFill>
                <a:schemeClr val="tx1"/>
              </a:solidFill>
              <a:latin typeface="Twinkl" pitchFamily="2" charset="0"/>
            </a:endParaRPr>
          </a:p>
        </p:txBody>
      </p:sp>
      <p:sp>
        <p:nvSpPr>
          <p:cNvPr id="2" name="Title 1"/>
          <p:cNvSpPr>
            <a:spLocks noGrp="1"/>
          </p:cNvSpPr>
          <p:nvPr>
            <p:ph type="title"/>
          </p:nvPr>
        </p:nvSpPr>
        <p:spPr>
          <a:xfrm>
            <a:off x="457198" y="485774"/>
            <a:ext cx="8220075" cy="880690"/>
          </a:xfrm>
        </p:spPr>
        <p:txBody>
          <a:bodyPr>
            <a:normAutofit fontScale="90000"/>
          </a:bodyPr>
          <a:lstStyle/>
          <a:p>
            <a:r>
              <a:rPr lang="en-GB" dirty="0"/>
              <a:t>The Desert</a:t>
            </a:r>
          </a:p>
        </p:txBody>
      </p:sp>
      <p:sp>
        <p:nvSpPr>
          <p:cNvPr id="12" name="Rectangle 11"/>
          <p:cNvSpPr/>
          <p:nvPr/>
        </p:nvSpPr>
        <p:spPr>
          <a:xfrm>
            <a:off x="755650" y="1366464"/>
            <a:ext cx="7632700" cy="895449"/>
          </a:xfrm>
          <a:prstGeom prst="rect">
            <a:avLst/>
          </a:prstGeom>
          <a:solidFill>
            <a:srgbClr val="EACC8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en-GB" dirty="0">
                <a:solidFill>
                  <a:schemeClr val="tx1"/>
                </a:solidFill>
                <a:latin typeface="Twinkl" pitchFamily="2" charset="0"/>
              </a:rPr>
              <a:t>Complete your activity sheet to retell the story of Jesus in the Desert.</a:t>
            </a:r>
          </a:p>
        </p:txBody>
      </p:sp>
      <p:pic>
        <p:nvPicPr>
          <p:cNvPr id="7"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8" name="Group 7"/>
          <p:cNvGrpSpPr/>
          <p:nvPr/>
        </p:nvGrpSpPr>
        <p:grpSpPr>
          <a:xfrm>
            <a:off x="1269758" y="2488526"/>
            <a:ext cx="6604484" cy="3441641"/>
            <a:chOff x="1495516" y="2453882"/>
            <a:chExt cx="6604484" cy="344164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516" y="2453882"/>
              <a:ext cx="2433721" cy="3441641"/>
            </a:xfrm>
            <a:prstGeom prst="rect">
              <a:avLst/>
            </a:prstGeom>
            <a:effectLst>
              <a:outerShdw blurRad="63500" sx="102000" sy="102000" algn="ctr" rotWithShape="0">
                <a:prstClr val="black">
                  <a:alpha val="2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0897" y="2453882"/>
              <a:ext cx="2433721" cy="3441641"/>
            </a:xfrm>
            <a:prstGeom prst="rect">
              <a:avLst/>
            </a:prstGeom>
            <a:effectLst>
              <a:outerShdw blurRad="63500" sx="102000" sy="102000" algn="ctr" rotWithShape="0">
                <a:prstClr val="black">
                  <a:alpha val="2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6279" y="2453882"/>
              <a:ext cx="2433721" cy="3441641"/>
            </a:xfrm>
            <a:prstGeom prst="rect">
              <a:avLst/>
            </a:prstGeom>
            <a:effectLst>
              <a:outerShdw blurRad="63500" sx="102000" sy="102000" algn="ctr" rotWithShape="0">
                <a:prstClr val="black">
                  <a:alpha val="20000"/>
                </a:prstClr>
              </a:outerShdw>
            </a:effectLst>
          </p:spPr>
        </p:pic>
      </p:grpSp>
    </p:spTree>
    <p:extLst>
      <p:ext uri="{BB962C8B-B14F-4D97-AF65-F5344CB8AC3E}">
        <p14:creationId xmlns:p14="http://schemas.microsoft.com/office/powerpoint/2010/main" val="142919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SemiBold" pitchFamily="2" charset="0"/>
              </a:rPr>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t>I can name and explain the main Christian festivals. </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explain what happened when Jesus was in the desert and how this is marked by Christians today.</a:t>
            </a:r>
          </a:p>
          <a:p>
            <a:r>
              <a:rPr lang="en-GB" dirty="0">
                <a:latin typeface="Twinkl" pitchFamily="2" charset="0"/>
              </a:rPr>
              <a:t>I can explain how the main Christian festivals are connected to each other.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387675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SemiBold" pitchFamily="2" charset="0"/>
              </a:rPr>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t>I can name and explain the main Christian festivals. </a:t>
            </a:r>
          </a:p>
        </p:txBody>
      </p:sp>
      <p:sp>
        <p:nvSpPr>
          <p:cNvPr id="20" name="Content Placeholder 15"/>
          <p:cNvSpPr txBox="1">
            <a:spLocks/>
          </p:cNvSpPr>
          <p:nvPr/>
        </p:nvSpPr>
        <p:spPr>
          <a:xfrm>
            <a:off x="628650" y="3565566"/>
            <a:ext cx="7886700" cy="1409700"/>
          </a:xfrm>
          <a:prstGeom prst="rect">
            <a:avLst/>
          </a:prstGeom>
          <a:noFill/>
          <a:ln w="25400">
            <a:noFill/>
          </a:ln>
        </p:spPr>
        <p:txBody>
          <a:bodyPr vert="horz" lIns="180000" tIns="252000" rIns="252000" bIns="18000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explain what happened when Jesus was in the desert and how this is marked by Christians today.</a:t>
            </a:r>
          </a:p>
          <a:p>
            <a:r>
              <a:rPr lang="en-GB" dirty="0">
                <a:latin typeface="Twinkl" pitchFamily="2" charset="0"/>
              </a:rPr>
              <a:t>I can explain how the main Christian festivals are connected to each other. </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4"/>
            <a:ext cx="8220075" cy="837930"/>
          </a:xfrm>
        </p:spPr>
        <p:txBody>
          <a:bodyPr>
            <a:noAutofit/>
          </a:bodyPr>
          <a:lstStyle/>
          <a:p>
            <a:r>
              <a:rPr lang="en-GB" sz="2800" dirty="0"/>
              <a:t>Festivals</a:t>
            </a:r>
          </a:p>
        </p:txBody>
      </p:sp>
      <p:sp>
        <p:nvSpPr>
          <p:cNvPr id="12" name="Rectangle 11"/>
          <p:cNvSpPr/>
          <p:nvPr/>
        </p:nvSpPr>
        <p:spPr>
          <a:xfrm>
            <a:off x="755650" y="1514208"/>
            <a:ext cx="7632700" cy="577554"/>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What do you think the word ‘festival’ means?</a:t>
            </a:r>
          </a:p>
        </p:txBody>
      </p:sp>
      <p:sp>
        <p:nvSpPr>
          <p:cNvPr id="13" name="Rectangle 12"/>
          <p:cNvSpPr/>
          <p:nvPr/>
        </p:nvSpPr>
        <p:spPr>
          <a:xfrm>
            <a:off x="755650" y="2167245"/>
            <a:ext cx="7632700" cy="768450"/>
          </a:xfrm>
          <a:prstGeom prst="rect">
            <a:avLst/>
          </a:prstGeom>
          <a:solidFill>
            <a:srgbClr val="EACC82"/>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0" rIns="1260000" rtlCol="0" anchor="ctr"/>
          <a:lstStyle/>
          <a:p>
            <a:pPr algn="ctr"/>
            <a:r>
              <a:rPr lang="en-GB" dirty="0">
                <a:solidFill>
                  <a:schemeClr val="tx1"/>
                </a:solidFill>
                <a:latin typeface="Twinkl" pitchFamily="2" charset="0"/>
              </a:rPr>
              <a:t>A festival is a day or period of celebrating, usually for a religious meaning.</a:t>
            </a:r>
          </a:p>
        </p:txBody>
      </p:sp>
      <p:sp>
        <p:nvSpPr>
          <p:cNvPr id="14" name="Rectangle 13"/>
          <p:cNvSpPr/>
          <p:nvPr/>
        </p:nvSpPr>
        <p:spPr>
          <a:xfrm>
            <a:off x="755650" y="3011178"/>
            <a:ext cx="7632700" cy="577554"/>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Do you or your families ever celebrate anything? </a:t>
            </a:r>
          </a:p>
        </p:txBody>
      </p:sp>
      <p:sp>
        <p:nvSpPr>
          <p:cNvPr id="15" name="Rectangle 14"/>
          <p:cNvSpPr/>
          <p:nvPr/>
        </p:nvSpPr>
        <p:spPr>
          <a:xfrm>
            <a:off x="755650" y="3664213"/>
            <a:ext cx="5305516" cy="2428611"/>
          </a:xfrm>
          <a:prstGeom prst="rect">
            <a:avLst/>
          </a:prstGeom>
          <a:solidFill>
            <a:srgbClr val="EACC8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en-GB" dirty="0">
                <a:solidFill>
                  <a:schemeClr val="tx1"/>
                </a:solidFill>
                <a:latin typeface="Twinkl" pitchFamily="2" charset="0"/>
              </a:rPr>
              <a:t>What are the similarities or differences between how your family celebrate a festival to how it may be celebrated for religious reasons? </a:t>
            </a:r>
          </a:p>
        </p:txBody>
      </p:sp>
      <p:sp>
        <p:nvSpPr>
          <p:cNvPr id="29" name="Rectangle 28"/>
          <p:cNvSpPr/>
          <p:nvPr/>
        </p:nvSpPr>
        <p:spPr>
          <a:xfrm>
            <a:off x="6061166" y="3664213"/>
            <a:ext cx="2327184" cy="2428611"/>
          </a:xfrm>
          <a:prstGeom prst="rect">
            <a:avLst/>
          </a:prstGeom>
          <a:solidFill>
            <a:srgbClr val="F8F5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endParaRPr lang="en-GB" dirty="0">
              <a:solidFill>
                <a:schemeClr val="tx1"/>
              </a:solidFill>
              <a:latin typeface="Twinkl" pitchFamily="2"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554" r="8554"/>
          <a:stretch/>
        </p:blipFill>
        <p:spPr>
          <a:xfrm>
            <a:off x="6061166" y="4032067"/>
            <a:ext cx="2327184" cy="190168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1419" b="3327"/>
          <a:stretch/>
        </p:blipFill>
        <p:spPr>
          <a:xfrm>
            <a:off x="756956" y="3664213"/>
            <a:ext cx="7631394" cy="2428612"/>
          </a:xfrm>
          <a:prstGeom prst="rect">
            <a:avLst/>
          </a:prstGeom>
        </p:spPr>
      </p:pic>
    </p:spTree>
    <p:extLst>
      <p:ext uri="{BB962C8B-B14F-4D97-AF65-F5344CB8AC3E}">
        <p14:creationId xmlns:p14="http://schemas.microsoft.com/office/powerpoint/2010/main" val="19844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650" y="2560208"/>
            <a:ext cx="7632700" cy="3532617"/>
          </a:xfrm>
          <a:prstGeom prst="rect">
            <a:avLst/>
          </a:prstGeom>
          <a:solidFill>
            <a:srgbClr val="BADEF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44000" rtlCol="0" anchor="ctr"/>
          <a:lstStyle/>
          <a:p>
            <a:pPr algn="ctr"/>
            <a:r>
              <a:rPr lang="en-GB" dirty="0">
                <a:solidFill>
                  <a:schemeClr val="tx1"/>
                </a:solidFill>
                <a:latin typeface="Twinkl SemiBold" pitchFamily="2" charset="0"/>
              </a:rPr>
              <a:t>Easter</a:t>
            </a:r>
            <a:r>
              <a:rPr lang="en-GB" dirty="0">
                <a:solidFill>
                  <a:schemeClr val="tx1"/>
                </a:solidFill>
                <a:latin typeface="Twinkl" pitchFamily="2" charset="0"/>
              </a:rPr>
              <a:t> and </a:t>
            </a:r>
            <a:r>
              <a:rPr lang="en-GB" dirty="0">
                <a:solidFill>
                  <a:schemeClr val="tx1"/>
                </a:solidFill>
                <a:latin typeface="Twinkl SemiBold" pitchFamily="2" charset="0"/>
              </a:rPr>
              <a:t>Christmas</a:t>
            </a:r>
            <a:r>
              <a:rPr lang="en-GB" dirty="0">
                <a:solidFill>
                  <a:schemeClr val="tx1"/>
                </a:solidFill>
                <a:latin typeface="Twinkl" pitchFamily="2" charset="0"/>
              </a:rPr>
              <a:t> are Christian festivals. They both celebrate important times of Jesus Christ, who Christians believe was the Son of God. </a:t>
            </a:r>
          </a:p>
        </p:txBody>
      </p:sp>
      <p:sp>
        <p:nvSpPr>
          <p:cNvPr id="2" name="Title 1"/>
          <p:cNvSpPr>
            <a:spLocks noGrp="1"/>
          </p:cNvSpPr>
          <p:nvPr>
            <p:ph type="title"/>
          </p:nvPr>
        </p:nvSpPr>
        <p:spPr>
          <a:xfrm>
            <a:off x="457198" y="485774"/>
            <a:ext cx="8220075" cy="880690"/>
          </a:xfrm>
        </p:spPr>
        <p:txBody>
          <a:bodyPr>
            <a:normAutofit fontScale="90000"/>
          </a:bodyPr>
          <a:lstStyle/>
          <a:p>
            <a:r>
              <a:rPr lang="en-GB" dirty="0"/>
              <a:t>Easter and Christmas</a:t>
            </a:r>
          </a:p>
        </p:txBody>
      </p:sp>
      <p:sp>
        <p:nvSpPr>
          <p:cNvPr id="12" name="Rectangle 11"/>
          <p:cNvSpPr/>
          <p:nvPr/>
        </p:nvSpPr>
        <p:spPr>
          <a:xfrm>
            <a:off x="755650" y="1366464"/>
            <a:ext cx="7632700" cy="534255"/>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Ins="504000" rtlCol="0" anchor="ctr"/>
          <a:lstStyle/>
          <a:p>
            <a:pPr algn="ctr"/>
            <a:r>
              <a:rPr lang="en-GB" dirty="0">
                <a:solidFill>
                  <a:schemeClr val="tx1"/>
                </a:solidFill>
                <a:latin typeface="Twinkl" pitchFamily="2" charset="0"/>
              </a:rPr>
              <a:t>Have you heard of the festivals Easter and Christmas before?</a:t>
            </a:r>
          </a:p>
        </p:txBody>
      </p:sp>
      <p:pic>
        <p:nvPicPr>
          <p:cNvPr id="7"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11" name="Rectangle 10"/>
          <p:cNvSpPr/>
          <p:nvPr/>
        </p:nvSpPr>
        <p:spPr>
          <a:xfrm>
            <a:off x="755650" y="1963336"/>
            <a:ext cx="7632700" cy="534255"/>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Ins="504000" rtlCol="0" anchor="ctr"/>
          <a:lstStyle/>
          <a:p>
            <a:pPr algn="ctr"/>
            <a:r>
              <a:rPr lang="en-GB" dirty="0">
                <a:solidFill>
                  <a:schemeClr val="tx1"/>
                </a:solidFill>
                <a:latin typeface="Twinkl" pitchFamily="2" charset="0"/>
              </a:rPr>
              <a:t>What do you know about these festivals?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975" r="16960" b="67227"/>
          <a:stretch/>
        </p:blipFill>
        <p:spPr>
          <a:xfrm flipH="1">
            <a:off x="5029199" y="2655184"/>
            <a:ext cx="3359150" cy="3437642"/>
          </a:xfrm>
          <a:prstGeom prst="rect">
            <a:avLst/>
          </a:prstGeom>
        </p:spPr>
      </p:pic>
    </p:spTree>
    <p:extLst>
      <p:ext uri="{BB962C8B-B14F-4D97-AF65-F5344CB8AC3E}">
        <p14:creationId xmlns:p14="http://schemas.microsoft.com/office/powerpoint/2010/main" val="25802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44473"/>
          </a:xfrm>
        </p:spPr>
        <p:txBody>
          <a:bodyPr>
            <a:noAutofit/>
          </a:bodyPr>
          <a:lstStyle/>
          <a:p>
            <a:r>
              <a:rPr lang="en-GB" sz="2800" dirty="0">
                <a:solidFill>
                  <a:schemeClr val="tx1"/>
                </a:solidFill>
                <a:sym typeface="Wingdings" panose="05000000000000000000" pitchFamily="2" charset="2"/>
              </a:rPr>
              <a:t>Christmas</a:t>
            </a:r>
            <a:endParaRPr lang="en-GB" sz="2800" dirty="0"/>
          </a:p>
        </p:txBody>
      </p:sp>
      <p:sp>
        <p:nvSpPr>
          <p:cNvPr id="12" name="Rectangle 11"/>
          <p:cNvSpPr/>
          <p:nvPr/>
        </p:nvSpPr>
        <p:spPr>
          <a:xfrm>
            <a:off x="755650" y="1330247"/>
            <a:ext cx="3816350" cy="4762577"/>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46800" rIns="324000" rtlCol="0" anchor="ctr"/>
          <a:lstStyle/>
          <a:p>
            <a:pPr algn="ctr"/>
            <a:r>
              <a:rPr lang="en-GB" dirty="0">
                <a:solidFill>
                  <a:schemeClr val="tx1"/>
                </a:solidFill>
                <a:latin typeface="Twinkl SemiBold" pitchFamily="2" charset="0"/>
              </a:rPr>
              <a:t>Christmas</a:t>
            </a:r>
            <a:r>
              <a:rPr lang="en-GB" dirty="0">
                <a:solidFill>
                  <a:schemeClr val="tx1"/>
                </a:solidFill>
                <a:latin typeface="Twinkl" pitchFamily="2" charset="0"/>
              </a:rPr>
              <a:t> is a festival celebrating the birth of Jesus Christ. Christians believe his birth showed God’s love for the world. Christians celebrate Christmas by exchanging gifts to show their love for each other and going to church services. During these services hymns are sung and special meals are eaten in the home. </a:t>
            </a:r>
          </a:p>
        </p:txBody>
      </p:sp>
      <p:sp>
        <p:nvSpPr>
          <p:cNvPr id="15" name="Rectangle 14"/>
          <p:cNvSpPr/>
          <p:nvPr/>
        </p:nvSpPr>
        <p:spPr>
          <a:xfrm>
            <a:off x="4572000" y="1330246"/>
            <a:ext cx="3816350" cy="4762577"/>
          </a:xfrm>
          <a:prstGeom prst="rect">
            <a:avLst/>
          </a:prstGeom>
          <a:solidFill>
            <a:srgbClr val="EAC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pitchFamily="2" charset="0"/>
            </a:endParaRPr>
          </a:p>
        </p:txBody>
      </p:sp>
      <p:pic>
        <p:nvPicPr>
          <p:cNvPr id="2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628" y="2507691"/>
            <a:ext cx="3573095" cy="2407687"/>
          </a:xfrm>
          <a:prstGeom prst="rect">
            <a:avLst/>
          </a:prstGeom>
        </p:spPr>
      </p:pic>
    </p:spTree>
    <p:extLst>
      <p:ext uri="{BB962C8B-B14F-4D97-AF65-F5344CB8AC3E}">
        <p14:creationId xmlns:p14="http://schemas.microsoft.com/office/powerpoint/2010/main" val="4251947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44473"/>
          </a:xfrm>
        </p:spPr>
        <p:txBody>
          <a:bodyPr>
            <a:noAutofit/>
          </a:bodyPr>
          <a:lstStyle/>
          <a:p>
            <a:r>
              <a:rPr lang="en-GB" sz="2800" dirty="0">
                <a:solidFill>
                  <a:schemeClr val="tx1"/>
                </a:solidFill>
                <a:sym typeface="Wingdings" panose="05000000000000000000" pitchFamily="2" charset="2"/>
              </a:rPr>
              <a:t>Easter</a:t>
            </a:r>
            <a:endParaRPr lang="en-GB" sz="2800" dirty="0"/>
          </a:p>
        </p:txBody>
      </p:sp>
      <p:sp>
        <p:nvSpPr>
          <p:cNvPr id="12" name="Rectangle 11"/>
          <p:cNvSpPr/>
          <p:nvPr/>
        </p:nvSpPr>
        <p:spPr>
          <a:xfrm>
            <a:off x="755650" y="1330247"/>
            <a:ext cx="3816350" cy="4762577"/>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46800" rIns="324000" rtlCol="0" anchor="ctr"/>
          <a:lstStyle/>
          <a:p>
            <a:pPr algn="ctr"/>
            <a:r>
              <a:rPr lang="en-GB" dirty="0">
                <a:solidFill>
                  <a:schemeClr val="tx1"/>
                </a:solidFill>
                <a:latin typeface="Twinkl SemiBold" pitchFamily="2" charset="0"/>
              </a:rPr>
              <a:t>Easter</a:t>
            </a:r>
            <a:r>
              <a:rPr lang="en-GB" dirty="0">
                <a:solidFill>
                  <a:schemeClr val="tx1"/>
                </a:solidFill>
                <a:latin typeface="Twinkl" pitchFamily="2" charset="0"/>
              </a:rPr>
              <a:t> is a festival celebrating the death and resurrection of Jesus Christ. This festival is very important to Christians as they believe it shows them that Jesus died for their sins. Christians also believe that Jesus will one day come again. </a:t>
            </a:r>
          </a:p>
        </p:txBody>
      </p:sp>
      <p:sp>
        <p:nvSpPr>
          <p:cNvPr id="15" name="Rectangle 14"/>
          <p:cNvSpPr/>
          <p:nvPr/>
        </p:nvSpPr>
        <p:spPr>
          <a:xfrm>
            <a:off x="4572000" y="1330246"/>
            <a:ext cx="3816350" cy="4762577"/>
          </a:xfrm>
          <a:prstGeom prst="rect">
            <a:avLst/>
          </a:prstGeom>
          <a:solidFill>
            <a:srgbClr val="BA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pitchFamily="2" charset="0"/>
            </a:endParaRPr>
          </a:p>
        </p:txBody>
      </p:sp>
      <p:pic>
        <p:nvPicPr>
          <p:cNvPr id="2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127" y="1806534"/>
            <a:ext cx="2500096" cy="3810000"/>
          </a:xfrm>
          <a:prstGeom prst="rect">
            <a:avLst/>
          </a:prstGeom>
        </p:spPr>
      </p:pic>
    </p:spTree>
    <p:extLst>
      <p:ext uri="{BB962C8B-B14F-4D97-AF65-F5344CB8AC3E}">
        <p14:creationId xmlns:p14="http://schemas.microsoft.com/office/powerpoint/2010/main" val="258840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44473"/>
          </a:xfrm>
        </p:spPr>
        <p:txBody>
          <a:bodyPr>
            <a:noAutofit/>
          </a:bodyPr>
          <a:lstStyle/>
          <a:p>
            <a:r>
              <a:rPr lang="en-GB" sz="2800" dirty="0"/>
              <a:t>Christmas and Easter</a:t>
            </a:r>
          </a:p>
        </p:txBody>
      </p:sp>
      <p:sp>
        <p:nvSpPr>
          <p:cNvPr id="12" name="Rectangle 11"/>
          <p:cNvSpPr/>
          <p:nvPr/>
        </p:nvSpPr>
        <p:spPr>
          <a:xfrm>
            <a:off x="755650" y="1330246"/>
            <a:ext cx="7632700" cy="577554"/>
          </a:xfrm>
          <a:prstGeom prst="rect">
            <a:avLst/>
          </a:prstGeom>
          <a:solidFill>
            <a:srgbClr val="EB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What is the connection between these festivals? </a:t>
            </a:r>
          </a:p>
        </p:txBody>
      </p:sp>
      <p:sp>
        <p:nvSpPr>
          <p:cNvPr id="13" name="Rectangle 12"/>
          <p:cNvSpPr/>
          <p:nvPr/>
        </p:nvSpPr>
        <p:spPr>
          <a:xfrm>
            <a:off x="755650" y="1974343"/>
            <a:ext cx="7632700" cy="4118482"/>
          </a:xfrm>
          <a:prstGeom prst="rect">
            <a:avLst/>
          </a:prstGeom>
          <a:solidFill>
            <a:srgbClr val="F6E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pitchFamily="2" charset="0"/>
            </a:endParaRPr>
          </a:p>
        </p:txBody>
      </p:sp>
      <p:pic>
        <p:nvPicPr>
          <p:cNvPr id="22"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389" y="2493205"/>
            <a:ext cx="2021573" cy="3080759"/>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896" y="3045111"/>
            <a:ext cx="2933859" cy="1976946"/>
          </a:xfrm>
          <a:prstGeom prst="rect">
            <a:avLst/>
          </a:prstGeom>
        </p:spPr>
      </p:pic>
    </p:spTree>
    <p:extLst>
      <p:ext uri="{BB962C8B-B14F-4D97-AF65-F5344CB8AC3E}">
        <p14:creationId xmlns:p14="http://schemas.microsoft.com/office/powerpoint/2010/main" val="244931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80691"/>
          </a:xfrm>
        </p:spPr>
        <p:txBody>
          <a:bodyPr>
            <a:normAutofit fontScale="90000"/>
          </a:bodyPr>
          <a:lstStyle/>
          <a:p>
            <a:r>
              <a:rPr lang="en-GB" dirty="0"/>
              <a:t>Lent</a:t>
            </a:r>
          </a:p>
        </p:txBody>
      </p:sp>
      <p:sp>
        <p:nvSpPr>
          <p:cNvPr id="12" name="Rectangle 11"/>
          <p:cNvSpPr/>
          <p:nvPr/>
        </p:nvSpPr>
        <p:spPr>
          <a:xfrm>
            <a:off x="755650" y="1366464"/>
            <a:ext cx="7632700" cy="895449"/>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Ins="504000" rtlCol="0" anchor="ctr"/>
          <a:lstStyle/>
          <a:p>
            <a:pPr algn="ctr"/>
            <a:r>
              <a:rPr lang="en-GB" dirty="0">
                <a:solidFill>
                  <a:schemeClr val="tx1"/>
                </a:solidFill>
                <a:latin typeface="Twinkl" pitchFamily="2" charset="0"/>
              </a:rPr>
              <a:t>Lent is a Christian festival marking the 40 days and nights before Easter.</a:t>
            </a:r>
          </a:p>
        </p:txBody>
      </p:sp>
      <p:pic>
        <p:nvPicPr>
          <p:cNvPr id="8"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10" name="Rectangle 9"/>
          <p:cNvSpPr/>
          <p:nvPr/>
        </p:nvSpPr>
        <p:spPr>
          <a:xfrm>
            <a:off x="755650" y="4942119"/>
            <a:ext cx="7632700" cy="115070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46800" rIns="396000" rtlCol="0" anchor="ctr"/>
          <a:lstStyle/>
          <a:p>
            <a:pPr algn="ctr"/>
            <a:r>
              <a:rPr lang="en-GB" dirty="0">
                <a:solidFill>
                  <a:schemeClr val="tx1"/>
                </a:solidFill>
                <a:latin typeface="Twinkl" pitchFamily="2" charset="0"/>
              </a:rPr>
              <a:t>It is a time when Christians reflect and prepare for Easter. Christians remember Jesus going into the desert for </a:t>
            </a:r>
            <a:r>
              <a:rPr lang="en-GB" dirty="0">
                <a:solidFill>
                  <a:schemeClr val="tx1"/>
                </a:solidFill>
                <a:latin typeface="Twinkl SemiBold" pitchFamily="2" charset="0"/>
              </a:rPr>
              <a:t>40 days and 40 nights </a:t>
            </a:r>
            <a:r>
              <a:rPr lang="en-GB" dirty="0">
                <a:solidFill>
                  <a:schemeClr val="tx1"/>
                </a:solidFill>
                <a:latin typeface="Twinkl" pitchFamily="2" charset="0"/>
              </a:rPr>
              <a:t>to fast and pray before beginning his work for God.</a:t>
            </a:r>
          </a:p>
        </p:txBody>
      </p:sp>
      <p:grpSp>
        <p:nvGrpSpPr>
          <p:cNvPr id="6" name="Group 5"/>
          <p:cNvGrpSpPr/>
          <p:nvPr/>
        </p:nvGrpSpPr>
        <p:grpSpPr>
          <a:xfrm>
            <a:off x="755650" y="2335113"/>
            <a:ext cx="7632700" cy="2533807"/>
            <a:chOff x="755650" y="2335113"/>
            <a:chExt cx="7632700" cy="2533807"/>
          </a:xfrm>
        </p:grpSpPr>
        <p:sp>
          <p:nvSpPr>
            <p:cNvPr id="9" name="Rectangle 8"/>
            <p:cNvSpPr/>
            <p:nvPr/>
          </p:nvSpPr>
          <p:spPr>
            <a:xfrm>
              <a:off x="755650" y="2335113"/>
              <a:ext cx="7632700" cy="2533807"/>
            </a:xfrm>
            <a:prstGeom prst="rect">
              <a:avLst/>
            </a:prstGeom>
            <a:solidFill>
              <a:srgbClr val="BADEF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6800" rIns="2016000" rtlCol="0" anchor="ctr"/>
            <a:lstStyle/>
            <a:p>
              <a:pPr algn="ctr"/>
              <a:r>
                <a:rPr lang="en-GB" dirty="0">
                  <a:solidFill>
                    <a:schemeClr val="tx1"/>
                  </a:solidFill>
                  <a:latin typeface="Twinkl" pitchFamily="2" charset="0"/>
                </a:rPr>
                <a:t>Lent begins on Ash Wednesday when a service is held and ash crosses are marked on Christian’s foreheads. This is to say sorry to God for any wrong doings. The final week of Lent is called Holy Week.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036" y="2764673"/>
              <a:ext cx="1195894" cy="1674687"/>
            </a:xfrm>
            <a:prstGeom prst="rect">
              <a:avLst/>
            </a:prstGeom>
          </p:spPr>
        </p:pic>
      </p:grpSp>
    </p:spTree>
    <p:extLst>
      <p:ext uri="{BB962C8B-B14F-4D97-AF65-F5344CB8AC3E}">
        <p14:creationId xmlns:p14="http://schemas.microsoft.com/office/powerpoint/2010/main" val="338655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85773"/>
            <a:ext cx="8220075" cy="880691"/>
          </a:xfrm>
        </p:spPr>
        <p:txBody>
          <a:bodyPr>
            <a:normAutofit fontScale="90000"/>
          </a:bodyPr>
          <a:lstStyle/>
          <a:p>
            <a:r>
              <a:rPr lang="en-GB" dirty="0"/>
              <a:t>Lent</a:t>
            </a:r>
          </a:p>
        </p:txBody>
      </p:sp>
      <p:sp>
        <p:nvSpPr>
          <p:cNvPr id="12" name="Rectangle 11"/>
          <p:cNvSpPr/>
          <p:nvPr/>
        </p:nvSpPr>
        <p:spPr>
          <a:xfrm>
            <a:off x="755650" y="1366464"/>
            <a:ext cx="7632700" cy="895449"/>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Ins="504000" rtlCol="0" anchor="ctr"/>
          <a:lstStyle/>
          <a:p>
            <a:pPr algn="ctr"/>
            <a:r>
              <a:rPr lang="en-GB" dirty="0">
                <a:solidFill>
                  <a:schemeClr val="tx1"/>
                </a:solidFill>
                <a:latin typeface="Twinkl" pitchFamily="2" charset="0"/>
              </a:rPr>
              <a:t>Lent is a Christian festival marking the 40 days and nights before Easter.</a:t>
            </a:r>
          </a:p>
        </p:txBody>
      </p:sp>
      <p:pic>
        <p:nvPicPr>
          <p:cNvPr id="8"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10" name="Rectangle 9"/>
          <p:cNvSpPr/>
          <p:nvPr/>
        </p:nvSpPr>
        <p:spPr>
          <a:xfrm>
            <a:off x="755650" y="4942119"/>
            <a:ext cx="7632700" cy="115070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46800" rIns="396000" rtlCol="0" anchor="ctr"/>
          <a:lstStyle/>
          <a:p>
            <a:pPr algn="ctr"/>
            <a:r>
              <a:rPr lang="en-GB" dirty="0">
                <a:solidFill>
                  <a:schemeClr val="tx1"/>
                </a:solidFill>
                <a:latin typeface="Twinkl" pitchFamily="2" charset="0"/>
              </a:rPr>
              <a:t>What sort of things do you think Christians could give up for Lent? </a:t>
            </a:r>
          </a:p>
        </p:txBody>
      </p:sp>
      <p:sp>
        <p:nvSpPr>
          <p:cNvPr id="9" name="Rectangle 8"/>
          <p:cNvSpPr/>
          <p:nvPr/>
        </p:nvSpPr>
        <p:spPr>
          <a:xfrm>
            <a:off x="755649" y="2335113"/>
            <a:ext cx="3908817" cy="2533807"/>
          </a:xfrm>
          <a:prstGeom prst="rect">
            <a:avLst/>
          </a:prstGeom>
          <a:solidFill>
            <a:srgbClr val="BADEF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6800" rIns="360000" rtlCol="0" anchor="ctr"/>
          <a:lstStyle/>
          <a:p>
            <a:pPr algn="ctr"/>
            <a:r>
              <a:rPr lang="en-GB" dirty="0">
                <a:solidFill>
                  <a:schemeClr val="tx1"/>
                </a:solidFill>
                <a:latin typeface="Twinkl" pitchFamily="2" charset="0"/>
              </a:rPr>
              <a:t>Lent is a time of giving things up and showing self-discipline. Christian sacrifices during this time are a reflection of Jesus’ deprivation in the desert and a test </a:t>
            </a:r>
            <a:r>
              <a:rPr lang="en-GB">
                <a:solidFill>
                  <a:schemeClr val="tx1"/>
                </a:solidFill>
                <a:latin typeface="Twinkl" pitchFamily="2" charset="0"/>
              </a:rPr>
              <a:t>of self-discipline</a:t>
            </a:r>
            <a:r>
              <a:rPr lang="en-GB" dirty="0">
                <a:solidFill>
                  <a:schemeClr val="tx1"/>
                </a:solidFill>
                <a:latin typeface="Twinkl" pitchFamily="2" charset="0"/>
              </a:rPr>
              <a:t>. </a:t>
            </a:r>
          </a:p>
        </p:txBody>
      </p:sp>
      <p:sp>
        <p:nvSpPr>
          <p:cNvPr id="11" name="Rectangle 10"/>
          <p:cNvSpPr/>
          <p:nvPr/>
        </p:nvSpPr>
        <p:spPr>
          <a:xfrm>
            <a:off x="4664466" y="2335113"/>
            <a:ext cx="3723884" cy="2533807"/>
          </a:xfrm>
          <a:prstGeom prst="rect">
            <a:avLst/>
          </a:prstGeom>
          <a:blipFill>
            <a:blip r:embed="rId3"/>
            <a:srcRect/>
            <a:stretch>
              <a:fillRect t="-1575" b="-15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6800" rIns="360000" rtlCol="0" anchor="ctr"/>
          <a:lstStyle/>
          <a:p>
            <a:pPr algn="ctr"/>
            <a:endParaRPr lang="en-GB" dirty="0">
              <a:solidFill>
                <a:schemeClr val="tx1"/>
              </a:solidFill>
              <a:latin typeface="Twinkl" pitchFamily="2" charset="0"/>
            </a:endParaRPr>
          </a:p>
        </p:txBody>
      </p:sp>
    </p:spTree>
    <p:extLst>
      <p:ext uri="{BB962C8B-B14F-4D97-AF65-F5344CB8AC3E}">
        <p14:creationId xmlns:p14="http://schemas.microsoft.com/office/powerpoint/2010/main" val="30342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1927</TotalTime>
  <Words>703</Words>
  <Application>Microsoft Macintosh PowerPoint</Application>
  <PresentationFormat>On-screen Show (4:3)</PresentationFormat>
  <Paragraphs>51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Arial</vt:lpstr>
      <vt:lpstr>Tuffy</vt:lpstr>
      <vt:lpstr>Twinkl SemiBold</vt:lpstr>
      <vt:lpstr>Twinkl</vt:lpstr>
      <vt:lpstr>Office Theme</vt:lpstr>
      <vt:lpstr>PowerPoint Presentation</vt:lpstr>
      <vt:lpstr>PowerPoint Presentation</vt:lpstr>
      <vt:lpstr>Festivals</vt:lpstr>
      <vt:lpstr>Easter and Christmas</vt:lpstr>
      <vt:lpstr>Christmas</vt:lpstr>
      <vt:lpstr>Easter</vt:lpstr>
      <vt:lpstr>Christmas and Easter</vt:lpstr>
      <vt:lpstr>Lent</vt:lpstr>
      <vt:lpstr>Lent</vt:lpstr>
      <vt:lpstr>The Desert</vt:lpstr>
      <vt:lpstr>The Desert</vt:lpstr>
      <vt:lpstr>Pancakes</vt:lpstr>
      <vt:lpstr>The Desert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Miss Hilditch</cp:lastModifiedBy>
  <cp:revision>146</cp:revision>
  <dcterms:created xsi:type="dcterms:W3CDTF">2014-10-01T16:09:27Z</dcterms:created>
  <dcterms:modified xsi:type="dcterms:W3CDTF">2021-01-17T18:53:10Z</dcterms:modified>
</cp:coreProperties>
</file>