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298" r:id="rId13"/>
    <p:sldId id="355" r:id="rId14"/>
    <p:sldId id="299" r:id="rId15"/>
    <p:sldId id="317" r:id="rId16"/>
    <p:sldId id="300" r:id="rId17"/>
    <p:sldId id="304" r:id="rId18"/>
    <p:sldId id="344" r:id="rId19"/>
    <p:sldId id="351" r:id="rId20"/>
    <p:sldId id="352" r:id="rId21"/>
    <p:sldId id="353" r:id="rId22"/>
    <p:sldId id="35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21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59" d="100"/>
          <a:sy n="59" d="100"/>
        </p:scale>
        <p:origin x="560" y="60"/>
      </p:cViewPr>
      <p:guideLst>
        <p:guide orient="horz" pos="845"/>
        <p:guide pos="21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24/01/2021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8916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4726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2.png"/><Relationship Id="rId5" Type="http://schemas.openxmlformats.org/officeDocument/2006/relationships/image" Target="../media/image2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3.png"/><Relationship Id="rId11" Type="http://schemas.openxmlformats.org/officeDocument/2006/relationships/image" Target="../media/image26.png"/><Relationship Id="rId5" Type="http://schemas.openxmlformats.org/officeDocument/2006/relationships/image" Target="../media/image22.png"/><Relationship Id="rId10" Type="http://schemas.openxmlformats.org/officeDocument/2006/relationships/image" Target="../media/image25.png"/><Relationship Id="rId9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F0393B1-838B-4939-93DB-D2D67E683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4893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6012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How can we find the area of this shape?</a:t>
            </a:r>
          </a:p>
        </p:txBody>
      </p:sp>
      <p:sp>
        <p:nvSpPr>
          <p:cNvPr id="2" name="L-Shape 1">
            <a:extLst>
              <a:ext uri="{FF2B5EF4-FFF2-40B4-BE49-F238E27FC236}">
                <a16:creationId xmlns:a16="http://schemas.microsoft.com/office/drawing/2014/main" id="{29F667FA-A250-4502-A468-95283C35FB73}"/>
              </a:ext>
            </a:extLst>
          </p:cNvPr>
          <p:cNvSpPr/>
          <p:nvPr/>
        </p:nvSpPr>
        <p:spPr>
          <a:xfrm>
            <a:off x="1355271" y="2198512"/>
            <a:ext cx="2160000" cy="2160000"/>
          </a:xfrm>
          <a:prstGeom prst="corner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5E11FF-E55D-4A63-8B3D-B2547ED1BAEC}"/>
              </a:ext>
            </a:extLst>
          </p:cNvPr>
          <p:cNvSpPr/>
          <p:nvPr/>
        </p:nvSpPr>
        <p:spPr>
          <a:xfrm>
            <a:off x="2307207" y="539296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F73E9-BCF1-4CED-8A0D-AECD4851D6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264709" y="2776858"/>
            <a:ext cx="1976514" cy="1382036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C6C2542C-F4A2-4ADD-98F9-9192233D95FC}"/>
              </a:ext>
            </a:extLst>
          </p:cNvPr>
          <p:cNvSpPr txBox="1"/>
          <p:nvPr/>
        </p:nvSpPr>
        <p:spPr>
          <a:xfrm>
            <a:off x="2805814" y="1195038"/>
            <a:ext cx="4890407" cy="1532334"/>
          </a:xfrm>
          <a:prstGeom prst="wedgeRoundRectCallout">
            <a:avLst>
              <a:gd name="adj1" fmla="val 19735"/>
              <a:gd name="adj2" fmla="val 66230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We could fill the space with something and count how many fit inside.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0342F58-0748-4912-8D79-AD173410D0BD}"/>
              </a:ext>
            </a:extLst>
          </p:cNvPr>
          <p:cNvSpPr txBox="1"/>
          <p:nvPr/>
        </p:nvSpPr>
        <p:spPr>
          <a:xfrm>
            <a:off x="3871553" y="3771464"/>
            <a:ext cx="2825332" cy="578882"/>
          </a:xfrm>
          <a:prstGeom prst="wedgeRoundRectCallout">
            <a:avLst>
              <a:gd name="adj1" fmla="val 37361"/>
              <a:gd name="adj2" fmla="val -98782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 area is 14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BB70FB7-94CF-4A8C-9AFD-9F391C962F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64490" y="4389083"/>
            <a:ext cx="1426186" cy="1758749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740A848D-C776-433D-9A98-132B556D65E2}"/>
              </a:ext>
            </a:extLst>
          </p:cNvPr>
          <p:cNvSpPr txBox="1"/>
          <p:nvPr/>
        </p:nvSpPr>
        <p:spPr>
          <a:xfrm>
            <a:off x="2980183" y="4740653"/>
            <a:ext cx="3316611" cy="1055608"/>
          </a:xfrm>
          <a:prstGeom prst="wedgeRoundRectCallout">
            <a:avLst>
              <a:gd name="adj1" fmla="val -69268"/>
              <a:gd name="adj2" fmla="val -16344"/>
              <a:gd name="adj3" fmla="val 16667"/>
            </a:avLst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Why don’t we try a different shape?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7520907-60FC-4A86-B3B9-7DDD5FF991F4}"/>
              </a:ext>
            </a:extLst>
          </p:cNvPr>
          <p:cNvSpPr/>
          <p:nvPr/>
        </p:nvSpPr>
        <p:spPr>
          <a:xfrm>
            <a:off x="1355271" y="219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FB19196-D6EF-4383-B83E-9A249D4F159B}"/>
              </a:ext>
            </a:extLst>
          </p:cNvPr>
          <p:cNvSpPr/>
          <p:nvPr/>
        </p:nvSpPr>
        <p:spPr>
          <a:xfrm>
            <a:off x="1895271" y="219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9416C3F-B614-4DF7-9BA1-92CD8921F61D}"/>
              </a:ext>
            </a:extLst>
          </p:cNvPr>
          <p:cNvSpPr/>
          <p:nvPr/>
        </p:nvSpPr>
        <p:spPr>
          <a:xfrm>
            <a:off x="1355271" y="273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D01E22C-2D0A-4C22-BDEC-572856A39CB0}"/>
              </a:ext>
            </a:extLst>
          </p:cNvPr>
          <p:cNvSpPr/>
          <p:nvPr/>
        </p:nvSpPr>
        <p:spPr>
          <a:xfrm>
            <a:off x="1895271" y="273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A22EAE4-32E3-4891-9030-3421519A3794}"/>
              </a:ext>
            </a:extLst>
          </p:cNvPr>
          <p:cNvSpPr/>
          <p:nvPr/>
        </p:nvSpPr>
        <p:spPr>
          <a:xfrm>
            <a:off x="1355271" y="327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2510DA1-5BF3-4579-A1A3-C6CB7301D68E}"/>
              </a:ext>
            </a:extLst>
          </p:cNvPr>
          <p:cNvSpPr/>
          <p:nvPr/>
        </p:nvSpPr>
        <p:spPr>
          <a:xfrm>
            <a:off x="1895271" y="327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2F95C30-81ED-4409-8DC4-0386CBF7471D}"/>
              </a:ext>
            </a:extLst>
          </p:cNvPr>
          <p:cNvSpPr/>
          <p:nvPr/>
        </p:nvSpPr>
        <p:spPr>
          <a:xfrm>
            <a:off x="1355271" y="381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DEDE077-981D-4DDC-854B-A05440B50488}"/>
              </a:ext>
            </a:extLst>
          </p:cNvPr>
          <p:cNvSpPr/>
          <p:nvPr/>
        </p:nvSpPr>
        <p:spPr>
          <a:xfrm>
            <a:off x="1895271" y="381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ED69D48-B947-4124-80EB-2FEB1C2041CA}"/>
              </a:ext>
            </a:extLst>
          </p:cNvPr>
          <p:cNvSpPr/>
          <p:nvPr/>
        </p:nvSpPr>
        <p:spPr>
          <a:xfrm>
            <a:off x="2435271" y="327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39E296B-2E52-4CF7-A625-AAC0483D9C49}"/>
              </a:ext>
            </a:extLst>
          </p:cNvPr>
          <p:cNvSpPr/>
          <p:nvPr/>
        </p:nvSpPr>
        <p:spPr>
          <a:xfrm>
            <a:off x="2975271" y="327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441CB3-E8DA-41B7-9660-A10B38CCCFA3}"/>
              </a:ext>
            </a:extLst>
          </p:cNvPr>
          <p:cNvSpPr/>
          <p:nvPr/>
        </p:nvSpPr>
        <p:spPr>
          <a:xfrm>
            <a:off x="2435271" y="381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06746D6-D72B-4447-84F8-1F1AA710D1A8}"/>
              </a:ext>
            </a:extLst>
          </p:cNvPr>
          <p:cNvSpPr/>
          <p:nvPr/>
        </p:nvSpPr>
        <p:spPr>
          <a:xfrm>
            <a:off x="2975271" y="3818512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22E9416-7D00-4CB7-B8DB-48AD63E1FC5C}"/>
              </a:ext>
            </a:extLst>
          </p:cNvPr>
          <p:cNvSpPr txBox="1"/>
          <p:nvPr/>
        </p:nvSpPr>
        <p:spPr>
          <a:xfrm>
            <a:off x="3871553" y="3548512"/>
            <a:ext cx="2825332" cy="1055608"/>
          </a:xfrm>
          <a:prstGeom prst="wedgeRoundRectCallout">
            <a:avLst>
              <a:gd name="adj1" fmla="val 46319"/>
              <a:gd name="adj2" fmla="val -60111"/>
              <a:gd name="adj3" fmla="val 16667"/>
            </a:avLst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That’s better! So the area is 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988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6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ross 73">
            <a:extLst>
              <a:ext uri="{FF2B5EF4-FFF2-40B4-BE49-F238E27FC236}">
                <a16:creationId xmlns:a16="http://schemas.microsoft.com/office/drawing/2014/main" id="{305EDDEA-E911-440B-931B-10028EC10599}"/>
              </a:ext>
            </a:extLst>
          </p:cNvPr>
          <p:cNvSpPr/>
          <p:nvPr/>
        </p:nvSpPr>
        <p:spPr>
          <a:xfrm>
            <a:off x="6009938" y="2632995"/>
            <a:ext cx="2160000" cy="2160000"/>
          </a:xfrm>
          <a:prstGeom prst="plus">
            <a:avLst>
              <a:gd name="adj" fmla="val 32962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4540410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Who do you agree with? 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Why are the others incorrect?</a:t>
            </a:r>
          </a:p>
        </p:txBody>
      </p:sp>
      <p:sp>
        <p:nvSpPr>
          <p:cNvPr id="2" name="Cross 1">
            <a:extLst>
              <a:ext uri="{FF2B5EF4-FFF2-40B4-BE49-F238E27FC236}">
                <a16:creationId xmlns:a16="http://schemas.microsoft.com/office/drawing/2014/main" id="{29F667FA-A250-4502-A468-95283C35FB73}"/>
              </a:ext>
            </a:extLst>
          </p:cNvPr>
          <p:cNvSpPr/>
          <p:nvPr/>
        </p:nvSpPr>
        <p:spPr>
          <a:xfrm>
            <a:off x="974062" y="2639383"/>
            <a:ext cx="2160000" cy="2160000"/>
          </a:xfrm>
          <a:prstGeom prst="plus">
            <a:avLst>
              <a:gd name="adj" fmla="val 32962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56F5E9-88E4-442D-AEF9-E772707B2D1F}"/>
              </a:ext>
            </a:extLst>
          </p:cNvPr>
          <p:cNvSpPr/>
          <p:nvPr/>
        </p:nvSpPr>
        <p:spPr>
          <a:xfrm>
            <a:off x="6730020" y="263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922662D-37A9-4606-9AEA-6732F26747D3}"/>
              </a:ext>
            </a:extLst>
          </p:cNvPr>
          <p:cNvSpPr/>
          <p:nvPr/>
        </p:nvSpPr>
        <p:spPr>
          <a:xfrm>
            <a:off x="7090020" y="263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0E485A3-8CC4-4D3E-9A0A-1A1EBB49EF26}"/>
              </a:ext>
            </a:extLst>
          </p:cNvPr>
          <p:cNvSpPr/>
          <p:nvPr/>
        </p:nvSpPr>
        <p:spPr>
          <a:xfrm>
            <a:off x="6730020" y="299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5B47EB0-A721-4ABE-8687-47AB1DEB0007}"/>
              </a:ext>
            </a:extLst>
          </p:cNvPr>
          <p:cNvSpPr/>
          <p:nvPr/>
        </p:nvSpPr>
        <p:spPr>
          <a:xfrm>
            <a:off x="7090020" y="299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BC86CC2-50D3-4117-B212-DA358DF74CE1}"/>
              </a:ext>
            </a:extLst>
          </p:cNvPr>
          <p:cNvSpPr/>
          <p:nvPr/>
        </p:nvSpPr>
        <p:spPr>
          <a:xfrm>
            <a:off x="6730020" y="335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FA7AD44-9C9C-4632-B75B-3BA4653485A5}"/>
              </a:ext>
            </a:extLst>
          </p:cNvPr>
          <p:cNvSpPr/>
          <p:nvPr/>
        </p:nvSpPr>
        <p:spPr>
          <a:xfrm>
            <a:off x="7090020" y="335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17121E8-3751-44B2-B0A7-501A0447A5DB}"/>
              </a:ext>
            </a:extLst>
          </p:cNvPr>
          <p:cNvSpPr/>
          <p:nvPr/>
        </p:nvSpPr>
        <p:spPr>
          <a:xfrm>
            <a:off x="6729938" y="371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04419AB-606E-4B50-A246-0E11B7B1E5FF}"/>
              </a:ext>
            </a:extLst>
          </p:cNvPr>
          <p:cNvSpPr/>
          <p:nvPr/>
        </p:nvSpPr>
        <p:spPr>
          <a:xfrm>
            <a:off x="7089938" y="371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43E7523-0DC9-4403-AD15-DA65D1D2A2F3}"/>
              </a:ext>
            </a:extLst>
          </p:cNvPr>
          <p:cNvSpPr/>
          <p:nvPr/>
        </p:nvSpPr>
        <p:spPr>
          <a:xfrm>
            <a:off x="6729938" y="407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EFFA334-FD47-4FB0-A2A7-41A33D103D1E}"/>
              </a:ext>
            </a:extLst>
          </p:cNvPr>
          <p:cNvSpPr/>
          <p:nvPr/>
        </p:nvSpPr>
        <p:spPr>
          <a:xfrm>
            <a:off x="7089938" y="407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335A6DB-7DB7-4B98-A78B-77DA052ACC90}"/>
              </a:ext>
            </a:extLst>
          </p:cNvPr>
          <p:cNvSpPr/>
          <p:nvPr/>
        </p:nvSpPr>
        <p:spPr>
          <a:xfrm>
            <a:off x="6729938" y="443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DC5BBA5-7176-4F60-9152-7E11BCFB88FE}"/>
              </a:ext>
            </a:extLst>
          </p:cNvPr>
          <p:cNvSpPr/>
          <p:nvPr/>
        </p:nvSpPr>
        <p:spPr>
          <a:xfrm>
            <a:off x="7089938" y="443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9AEF1C9-1F0C-4FE5-B70B-573D8159D79F}"/>
              </a:ext>
            </a:extLst>
          </p:cNvPr>
          <p:cNvSpPr/>
          <p:nvPr/>
        </p:nvSpPr>
        <p:spPr>
          <a:xfrm>
            <a:off x="6005912" y="335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53961E4-5101-4C01-9C28-5EE641297444}"/>
              </a:ext>
            </a:extLst>
          </p:cNvPr>
          <p:cNvSpPr/>
          <p:nvPr/>
        </p:nvSpPr>
        <p:spPr>
          <a:xfrm>
            <a:off x="6365912" y="335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8D36BFC-A49C-4CF3-8E45-92DAC0A70E95}"/>
              </a:ext>
            </a:extLst>
          </p:cNvPr>
          <p:cNvSpPr/>
          <p:nvPr/>
        </p:nvSpPr>
        <p:spPr>
          <a:xfrm>
            <a:off x="6005830" y="371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ACED477-B89B-416E-AEF0-C78458C27A6D}"/>
              </a:ext>
            </a:extLst>
          </p:cNvPr>
          <p:cNvSpPr/>
          <p:nvPr/>
        </p:nvSpPr>
        <p:spPr>
          <a:xfrm>
            <a:off x="6365830" y="371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C57DFB5-6551-41D9-9FE2-56866FC528AC}"/>
              </a:ext>
            </a:extLst>
          </p:cNvPr>
          <p:cNvSpPr/>
          <p:nvPr/>
        </p:nvSpPr>
        <p:spPr>
          <a:xfrm>
            <a:off x="7450020" y="335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1BEEFAF-8FD2-44D9-9265-B9C40ABC6991}"/>
              </a:ext>
            </a:extLst>
          </p:cNvPr>
          <p:cNvSpPr/>
          <p:nvPr/>
        </p:nvSpPr>
        <p:spPr>
          <a:xfrm>
            <a:off x="7809938" y="335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92E38E5-CFCC-431C-87B9-0FA8CC989BAC}"/>
              </a:ext>
            </a:extLst>
          </p:cNvPr>
          <p:cNvSpPr/>
          <p:nvPr/>
        </p:nvSpPr>
        <p:spPr>
          <a:xfrm>
            <a:off x="7449938" y="371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BE6C4C2-5D20-40B3-9F95-B6949C5F1B81}"/>
              </a:ext>
            </a:extLst>
          </p:cNvPr>
          <p:cNvSpPr/>
          <p:nvPr/>
        </p:nvSpPr>
        <p:spPr>
          <a:xfrm>
            <a:off x="7809938" y="3719383"/>
            <a:ext cx="360000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Cross 72">
            <a:extLst>
              <a:ext uri="{FF2B5EF4-FFF2-40B4-BE49-F238E27FC236}">
                <a16:creationId xmlns:a16="http://schemas.microsoft.com/office/drawing/2014/main" id="{90133FDB-BDFF-44F8-AF1B-94D15CFAD3FD}"/>
              </a:ext>
            </a:extLst>
          </p:cNvPr>
          <p:cNvSpPr/>
          <p:nvPr/>
        </p:nvSpPr>
        <p:spPr>
          <a:xfrm>
            <a:off x="3598097" y="2639383"/>
            <a:ext cx="2160000" cy="2160000"/>
          </a:xfrm>
          <a:prstGeom prst="plus">
            <a:avLst>
              <a:gd name="adj" fmla="val 32962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67B1DBB-1A26-46E3-BCE0-B8F3B6CE2F55}"/>
              </a:ext>
            </a:extLst>
          </p:cNvPr>
          <p:cNvSpPr/>
          <p:nvPr/>
        </p:nvSpPr>
        <p:spPr>
          <a:xfrm>
            <a:off x="3585321" y="3349801"/>
            <a:ext cx="726388" cy="7263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F2AA75FE-3DB5-4BEF-BB26-F808AC326CD4}"/>
              </a:ext>
            </a:extLst>
          </p:cNvPr>
          <p:cNvSpPr/>
          <p:nvPr/>
        </p:nvSpPr>
        <p:spPr>
          <a:xfrm>
            <a:off x="5031709" y="3346607"/>
            <a:ext cx="726388" cy="7263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BB5A4D9-60E7-4D92-859D-FD3629C4206A}"/>
              </a:ext>
            </a:extLst>
          </p:cNvPr>
          <p:cNvSpPr/>
          <p:nvPr/>
        </p:nvSpPr>
        <p:spPr>
          <a:xfrm>
            <a:off x="4316891" y="4076189"/>
            <a:ext cx="726388" cy="7263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1F9725A-1E1F-4700-84EE-B77C2FAAA8C8}"/>
              </a:ext>
            </a:extLst>
          </p:cNvPr>
          <p:cNvSpPr/>
          <p:nvPr/>
        </p:nvSpPr>
        <p:spPr>
          <a:xfrm>
            <a:off x="4323279" y="2629801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B3B76A7-8D85-4602-B717-FFD9AFEE5000}"/>
              </a:ext>
            </a:extLst>
          </p:cNvPr>
          <p:cNvSpPr/>
          <p:nvPr/>
        </p:nvSpPr>
        <p:spPr>
          <a:xfrm>
            <a:off x="4683279" y="2629801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CFDF99D-8760-42B4-9A95-AE73B0C06917}"/>
              </a:ext>
            </a:extLst>
          </p:cNvPr>
          <p:cNvSpPr/>
          <p:nvPr/>
        </p:nvSpPr>
        <p:spPr>
          <a:xfrm>
            <a:off x="4323279" y="2989801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6B266994-5A20-4AD1-B57D-AE1F37E12E72}"/>
              </a:ext>
            </a:extLst>
          </p:cNvPr>
          <p:cNvSpPr/>
          <p:nvPr/>
        </p:nvSpPr>
        <p:spPr>
          <a:xfrm>
            <a:off x="4683279" y="2989801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F456AF7-A4C7-463A-881B-879F5AE2995C}"/>
              </a:ext>
            </a:extLst>
          </p:cNvPr>
          <p:cNvSpPr/>
          <p:nvPr/>
        </p:nvSpPr>
        <p:spPr>
          <a:xfrm>
            <a:off x="4323279" y="3349801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1C6D135-583A-4193-AC34-622E77A6FC81}"/>
              </a:ext>
            </a:extLst>
          </p:cNvPr>
          <p:cNvSpPr/>
          <p:nvPr/>
        </p:nvSpPr>
        <p:spPr>
          <a:xfrm>
            <a:off x="4683279" y="3349801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0316814-DD03-4D91-876C-C5030635E289}"/>
              </a:ext>
            </a:extLst>
          </p:cNvPr>
          <p:cNvSpPr/>
          <p:nvPr/>
        </p:nvSpPr>
        <p:spPr>
          <a:xfrm>
            <a:off x="4323279" y="3709801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DBB911B-EED8-4C9F-B68E-6D55CC042B6D}"/>
              </a:ext>
            </a:extLst>
          </p:cNvPr>
          <p:cNvSpPr/>
          <p:nvPr/>
        </p:nvSpPr>
        <p:spPr>
          <a:xfrm>
            <a:off x="4683279" y="3709801"/>
            <a:ext cx="360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6BC5F4D-93C6-428E-81CB-D60DFDA6F4FA}"/>
              </a:ext>
            </a:extLst>
          </p:cNvPr>
          <p:cNvSpPr/>
          <p:nvPr/>
        </p:nvSpPr>
        <p:spPr>
          <a:xfrm>
            <a:off x="1694061" y="2647366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CD01894-BDC1-434B-AD92-DEE4721CB865}"/>
              </a:ext>
            </a:extLst>
          </p:cNvPr>
          <p:cNvSpPr/>
          <p:nvPr/>
        </p:nvSpPr>
        <p:spPr>
          <a:xfrm>
            <a:off x="1945494" y="2845782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6A588AB-734B-497A-BB57-6A46A5DC9EAB}"/>
              </a:ext>
            </a:extLst>
          </p:cNvPr>
          <p:cNvSpPr/>
          <p:nvPr/>
        </p:nvSpPr>
        <p:spPr>
          <a:xfrm>
            <a:off x="983970" y="3349801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46DB02A-2E93-46F7-82F2-4AC3C7617D91}"/>
              </a:ext>
            </a:extLst>
          </p:cNvPr>
          <p:cNvSpPr/>
          <p:nvPr/>
        </p:nvSpPr>
        <p:spPr>
          <a:xfrm>
            <a:off x="1469890" y="3349952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DCABC51-792D-4121-8FFD-E7026F0CF101}"/>
              </a:ext>
            </a:extLst>
          </p:cNvPr>
          <p:cNvSpPr/>
          <p:nvPr/>
        </p:nvSpPr>
        <p:spPr>
          <a:xfrm>
            <a:off x="2536363" y="3350361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C2F7007-3927-4C43-BF2F-E15AB8D7E52F}"/>
              </a:ext>
            </a:extLst>
          </p:cNvPr>
          <p:cNvSpPr/>
          <p:nvPr/>
        </p:nvSpPr>
        <p:spPr>
          <a:xfrm>
            <a:off x="1674128" y="3748298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71C1657-8A80-472D-A7C1-75464325EB76}"/>
              </a:ext>
            </a:extLst>
          </p:cNvPr>
          <p:cNvSpPr/>
          <p:nvPr/>
        </p:nvSpPr>
        <p:spPr>
          <a:xfrm>
            <a:off x="1717859" y="4146179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E7EB4AD-D42B-46FA-A24D-E0CF347B3775}"/>
              </a:ext>
            </a:extLst>
          </p:cNvPr>
          <p:cNvSpPr/>
          <p:nvPr/>
        </p:nvSpPr>
        <p:spPr>
          <a:xfrm>
            <a:off x="2172714" y="3748270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87DA25A-8A5F-4908-B605-A6BEA4D0FF9B}"/>
              </a:ext>
            </a:extLst>
          </p:cNvPr>
          <p:cNvSpPr/>
          <p:nvPr/>
        </p:nvSpPr>
        <p:spPr>
          <a:xfrm>
            <a:off x="1968694" y="3303340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35848782-8F41-4CBF-9FE4-BE54DBF87A52}"/>
              </a:ext>
            </a:extLst>
          </p:cNvPr>
          <p:cNvSpPr/>
          <p:nvPr/>
        </p:nvSpPr>
        <p:spPr>
          <a:xfrm>
            <a:off x="1172749" y="3604428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B694C82-57A5-4159-A149-45001625B31D}"/>
              </a:ext>
            </a:extLst>
          </p:cNvPr>
          <p:cNvSpPr/>
          <p:nvPr/>
        </p:nvSpPr>
        <p:spPr>
          <a:xfrm>
            <a:off x="2674171" y="3604428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A667B5B-FB36-493C-A9A2-69F3454D9730}"/>
              </a:ext>
            </a:extLst>
          </p:cNvPr>
          <p:cNvSpPr txBox="1"/>
          <p:nvPr/>
        </p:nvSpPr>
        <p:spPr>
          <a:xfrm>
            <a:off x="797279" y="1089138"/>
            <a:ext cx="2262129" cy="578882"/>
          </a:xfrm>
          <a:prstGeom prst="wedgeRoundRectCallout">
            <a:avLst>
              <a:gd name="adj1" fmla="val 6859"/>
              <a:gd name="adj2" fmla="val 107878"/>
              <a:gd name="adj3" fmla="val 16667"/>
            </a:avLst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 area is 12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B3E3341-7BC6-412A-8E36-6ABC92AF5225}"/>
              </a:ext>
            </a:extLst>
          </p:cNvPr>
          <p:cNvSpPr txBox="1"/>
          <p:nvPr/>
        </p:nvSpPr>
        <p:spPr>
          <a:xfrm>
            <a:off x="3278288" y="1089138"/>
            <a:ext cx="2262129" cy="578882"/>
          </a:xfrm>
          <a:prstGeom prst="wedgeRoundRectCallout">
            <a:avLst>
              <a:gd name="adj1" fmla="val 13275"/>
              <a:gd name="adj2" fmla="val 101610"/>
              <a:gd name="adj3" fmla="val 16667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 area is 11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68E789D-EBD4-4511-AFE5-EC02E44D234B}"/>
              </a:ext>
            </a:extLst>
          </p:cNvPr>
          <p:cNvSpPr txBox="1"/>
          <p:nvPr/>
        </p:nvSpPr>
        <p:spPr>
          <a:xfrm>
            <a:off x="5778873" y="1089138"/>
            <a:ext cx="2262129" cy="578882"/>
          </a:xfrm>
          <a:prstGeom prst="wedgeRoundRectCallout">
            <a:avLst>
              <a:gd name="adj1" fmla="val 13275"/>
              <a:gd name="adj2" fmla="val 106624"/>
              <a:gd name="adj3" fmla="val 16667"/>
            </a:avLst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 area is 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128140-95E4-4B86-81E2-26040EC9B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3470830" y="1710241"/>
            <a:ext cx="1284305" cy="8869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AFABEF1-CE09-4ECD-8B30-333852CF36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7089938" y="1711975"/>
            <a:ext cx="1284305" cy="8869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66C733A-344C-4EC7-B950-029C5FA2C9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730437" y="1710242"/>
            <a:ext cx="1284305" cy="886919"/>
          </a:xfrm>
          <a:prstGeom prst="rect">
            <a:avLst/>
          </a:prstGeom>
        </p:spPr>
      </p:pic>
      <p:sp>
        <p:nvSpPr>
          <p:cNvPr id="102" name="Rectangle 101">
            <a:extLst>
              <a:ext uri="{FF2B5EF4-FFF2-40B4-BE49-F238E27FC236}">
                <a16:creationId xmlns:a16="http://schemas.microsoft.com/office/drawing/2014/main" id="{C69A956C-C2B3-4B39-AC5C-A2C562B4A98D}"/>
              </a:ext>
            </a:extLst>
          </p:cNvPr>
          <p:cNvSpPr/>
          <p:nvPr/>
        </p:nvSpPr>
        <p:spPr>
          <a:xfrm>
            <a:off x="1964918" y="4322851"/>
            <a:ext cx="468567" cy="4685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" name="Picture 102">
            <a:extLst>
              <a:ext uri="{FF2B5EF4-FFF2-40B4-BE49-F238E27FC236}">
                <a16:creationId xmlns:a16="http://schemas.microsoft.com/office/drawing/2014/main" id="{B28CE0A7-A0D6-4D5E-9FF5-33F3740FD5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2893" y="5125950"/>
            <a:ext cx="747045" cy="747045"/>
          </a:xfrm>
          <a:prstGeom prst="rect">
            <a:avLst/>
          </a:prstGeom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A47CEBD5-9028-4EA7-83E0-2684748CB3AC}"/>
              </a:ext>
            </a:extLst>
          </p:cNvPr>
          <p:cNvSpPr txBox="1"/>
          <p:nvPr/>
        </p:nvSpPr>
        <p:spPr>
          <a:xfrm>
            <a:off x="5725737" y="526863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AF13AE0-D2A6-4646-A09A-2AE29FCB2D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90804" y="2323409"/>
            <a:ext cx="1322947" cy="13229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2BC82CD-7DEF-430B-9FAC-C32BED305A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61378" y="2323409"/>
            <a:ext cx="1390008" cy="1286367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07F459E3-CDB9-4A73-A1B6-25EB033E33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2323409"/>
            <a:ext cx="1322947" cy="13229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5498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75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5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75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6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7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8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9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100"/>
                            </p:stCondLst>
                            <p:childTnLst>
                              <p:par>
                                <p:cTn id="1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200"/>
                            </p:stCondLst>
                            <p:childTnLst>
                              <p:par>
                                <p:cTn id="1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300"/>
                            </p:stCondLst>
                            <p:childTnLst>
                              <p:par>
                                <p:cTn id="1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400"/>
                            </p:stCondLst>
                            <p:childTnLst>
                              <p:par>
                                <p:cTn id="1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500"/>
                            </p:stCondLst>
                            <p:childTnLst>
                              <p:par>
                                <p:cTn id="1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600"/>
                            </p:stCondLst>
                            <p:childTnLst>
                              <p:par>
                                <p:cTn id="1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700"/>
                            </p:stCondLst>
                            <p:childTnLst>
                              <p:par>
                                <p:cTn id="1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800"/>
                            </p:stCondLst>
                            <p:childTnLst>
                              <p:par>
                                <p:cTn id="1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900"/>
                            </p:stCondLst>
                            <p:childTnLst>
                              <p:par>
                                <p:cTn id="1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67" grpId="0" animBg="1"/>
      <p:bldP spid="72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4" grpId="0"/>
      <p:bldP spid="10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0D8383D7-D3A3-4792-8526-A47A6EDFEC10}"/>
              </a:ext>
            </a:extLst>
          </p:cNvPr>
          <p:cNvSpPr/>
          <p:nvPr/>
        </p:nvSpPr>
        <p:spPr>
          <a:xfrm>
            <a:off x="2774645" y="1559604"/>
            <a:ext cx="609905" cy="52578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5107B1A9-C0CA-4329-8934-3430184B9FA9}"/>
              </a:ext>
            </a:extLst>
          </p:cNvPr>
          <p:cNvSpPr/>
          <p:nvPr/>
        </p:nvSpPr>
        <p:spPr>
          <a:xfrm>
            <a:off x="4399863" y="1103718"/>
            <a:ext cx="1508455" cy="13003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A053005-51F9-4798-A29A-05D27A6729FF}"/>
                  </a:ext>
                </a:extLst>
              </p:cNvPr>
              <p:cNvSpPr txBox="1"/>
              <p:nvPr/>
            </p:nvSpPr>
            <p:spPr>
              <a:xfrm>
                <a:off x="974062" y="521690"/>
                <a:ext cx="662508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Compare the areas of these shapes?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&lt;, &gt;, 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A053005-51F9-4798-A29A-05D27A672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062" y="521690"/>
                <a:ext cx="6625083" cy="523220"/>
              </a:xfrm>
              <a:prstGeom prst="rect">
                <a:avLst/>
              </a:prstGeom>
              <a:blipFill>
                <a:blip r:embed="rId5"/>
                <a:stretch>
                  <a:fillRect l="-1932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0EDB2166-E68F-49DD-9FA9-3E6E019ED0EB}"/>
              </a:ext>
            </a:extLst>
          </p:cNvPr>
          <p:cNvSpPr/>
          <p:nvPr/>
        </p:nvSpPr>
        <p:spPr>
          <a:xfrm>
            <a:off x="2508425" y="2735360"/>
            <a:ext cx="1174443" cy="117444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3EE18E2-F918-4779-9887-FC767AC9C0AC}"/>
              </a:ext>
            </a:extLst>
          </p:cNvPr>
          <p:cNvSpPr/>
          <p:nvPr/>
        </p:nvSpPr>
        <p:spPr>
          <a:xfrm>
            <a:off x="4502938" y="2735360"/>
            <a:ext cx="1174443" cy="117444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CEA0182-5562-495B-9E10-1A5D71390644}"/>
              </a:ext>
            </a:extLst>
          </p:cNvPr>
          <p:cNvSpPr/>
          <p:nvPr/>
        </p:nvSpPr>
        <p:spPr>
          <a:xfrm>
            <a:off x="4895925" y="3128347"/>
            <a:ext cx="388469" cy="38846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94415C-9D39-4DBD-9A3F-F7AE98BD6CB8}"/>
              </a:ext>
            </a:extLst>
          </p:cNvPr>
          <p:cNvSpPr/>
          <p:nvPr/>
        </p:nvSpPr>
        <p:spPr>
          <a:xfrm>
            <a:off x="2201654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8C062F-D4E7-4043-BF8C-2D315BDE653A}"/>
              </a:ext>
            </a:extLst>
          </p:cNvPr>
          <p:cNvSpPr/>
          <p:nvPr/>
        </p:nvSpPr>
        <p:spPr>
          <a:xfrm>
            <a:off x="2624858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A55782-36EF-4F12-B558-8047C11BD372}"/>
              </a:ext>
            </a:extLst>
          </p:cNvPr>
          <p:cNvSpPr/>
          <p:nvPr/>
        </p:nvSpPr>
        <p:spPr>
          <a:xfrm>
            <a:off x="3048062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3E07E9-05C5-4A93-A302-04B37E17C172}"/>
              </a:ext>
            </a:extLst>
          </p:cNvPr>
          <p:cNvSpPr/>
          <p:nvPr/>
        </p:nvSpPr>
        <p:spPr>
          <a:xfrm>
            <a:off x="3471266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4D619E-99BD-4424-908E-5D11025DE5BD}"/>
              </a:ext>
            </a:extLst>
          </p:cNvPr>
          <p:cNvSpPr/>
          <p:nvPr/>
        </p:nvSpPr>
        <p:spPr>
          <a:xfrm>
            <a:off x="4707548" y="4797480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76F203-FD7C-475A-8121-5139EA2F88E3}"/>
              </a:ext>
            </a:extLst>
          </p:cNvPr>
          <p:cNvSpPr/>
          <p:nvPr/>
        </p:nvSpPr>
        <p:spPr>
          <a:xfrm>
            <a:off x="5130847" y="4797480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824EC2-EDE0-4DEE-B3EE-0FC7128483E7}"/>
              </a:ext>
            </a:extLst>
          </p:cNvPr>
          <p:cNvSpPr/>
          <p:nvPr/>
        </p:nvSpPr>
        <p:spPr>
          <a:xfrm>
            <a:off x="4707643" y="4374276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B1DAFFD-2C9B-4312-B529-20541ABE15AC}"/>
              </a:ext>
            </a:extLst>
          </p:cNvPr>
          <p:cNvSpPr/>
          <p:nvPr/>
        </p:nvSpPr>
        <p:spPr>
          <a:xfrm>
            <a:off x="5130847" y="4374276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CBC7601-BA3F-4DD0-8039-B8BAB870122A}"/>
                  </a:ext>
                </a:extLst>
              </p:cNvPr>
              <p:cNvSpPr txBox="1"/>
              <p:nvPr/>
            </p:nvSpPr>
            <p:spPr>
              <a:xfrm>
                <a:off x="3701928" y="1499328"/>
                <a:ext cx="6351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CBC7601-BA3F-4DD0-8039-B8BAB8701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928" y="1499328"/>
                <a:ext cx="635110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7043EF-3EA8-4740-9C48-BE9A0D0A923D}"/>
                  </a:ext>
                </a:extLst>
              </p:cNvPr>
              <p:cNvSpPr txBox="1"/>
              <p:nvPr/>
            </p:nvSpPr>
            <p:spPr>
              <a:xfrm>
                <a:off x="3792396" y="2987214"/>
                <a:ext cx="6351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7043EF-3EA8-4740-9C48-BE9A0D0A92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2396" y="2987214"/>
                <a:ext cx="635110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3603C9E-F3ED-43B0-AF33-15BD4E4D8692}"/>
                  </a:ext>
                </a:extLst>
              </p:cNvPr>
              <p:cNvSpPr txBox="1"/>
              <p:nvPr/>
            </p:nvSpPr>
            <p:spPr>
              <a:xfrm>
                <a:off x="3967590" y="4483563"/>
                <a:ext cx="63350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3603C9E-F3ED-43B0-AF33-15BD4E4D8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590" y="4483563"/>
                <a:ext cx="633507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07959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0D8383D7-D3A3-4792-8526-A47A6EDFEC10}"/>
              </a:ext>
            </a:extLst>
          </p:cNvPr>
          <p:cNvSpPr/>
          <p:nvPr/>
        </p:nvSpPr>
        <p:spPr>
          <a:xfrm>
            <a:off x="2774645" y="1559604"/>
            <a:ext cx="609905" cy="52578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5107B1A9-C0CA-4329-8934-3430184B9FA9}"/>
              </a:ext>
            </a:extLst>
          </p:cNvPr>
          <p:cNvSpPr/>
          <p:nvPr/>
        </p:nvSpPr>
        <p:spPr>
          <a:xfrm>
            <a:off x="4376524" y="1103718"/>
            <a:ext cx="1508455" cy="13003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053005-51F9-4798-A29A-05D27A6729FF}"/>
              </a:ext>
            </a:extLst>
          </p:cNvPr>
          <p:cNvSpPr txBox="1"/>
          <p:nvPr/>
        </p:nvSpPr>
        <p:spPr>
          <a:xfrm>
            <a:off x="845641" y="1608098"/>
            <a:ext cx="68774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Draw a shape with a smaller area and </a:t>
            </a:r>
          </a:p>
          <a:p>
            <a:pPr algn="ctr"/>
            <a:r>
              <a:rPr lang="en-GB" sz="2800" dirty="0"/>
              <a:t>another with a larger area?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EDB2166-E68F-49DD-9FA9-3E6E019ED0EB}"/>
              </a:ext>
            </a:extLst>
          </p:cNvPr>
          <p:cNvSpPr/>
          <p:nvPr/>
        </p:nvSpPr>
        <p:spPr>
          <a:xfrm>
            <a:off x="2508425" y="2735360"/>
            <a:ext cx="1174443" cy="117444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3EE18E2-F918-4779-9887-FC767AC9C0AC}"/>
              </a:ext>
            </a:extLst>
          </p:cNvPr>
          <p:cNvSpPr/>
          <p:nvPr/>
        </p:nvSpPr>
        <p:spPr>
          <a:xfrm>
            <a:off x="4502938" y="2735360"/>
            <a:ext cx="1174443" cy="117444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CEA0182-5562-495B-9E10-1A5D71390644}"/>
              </a:ext>
            </a:extLst>
          </p:cNvPr>
          <p:cNvSpPr/>
          <p:nvPr/>
        </p:nvSpPr>
        <p:spPr>
          <a:xfrm>
            <a:off x="4895925" y="3128347"/>
            <a:ext cx="388469" cy="38846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94415C-9D39-4DBD-9A3F-F7AE98BD6CB8}"/>
              </a:ext>
            </a:extLst>
          </p:cNvPr>
          <p:cNvSpPr/>
          <p:nvPr/>
        </p:nvSpPr>
        <p:spPr>
          <a:xfrm>
            <a:off x="2201654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8C062F-D4E7-4043-BF8C-2D315BDE653A}"/>
              </a:ext>
            </a:extLst>
          </p:cNvPr>
          <p:cNvSpPr/>
          <p:nvPr/>
        </p:nvSpPr>
        <p:spPr>
          <a:xfrm>
            <a:off x="2624858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A55782-36EF-4F12-B558-8047C11BD372}"/>
              </a:ext>
            </a:extLst>
          </p:cNvPr>
          <p:cNvSpPr/>
          <p:nvPr/>
        </p:nvSpPr>
        <p:spPr>
          <a:xfrm>
            <a:off x="3048062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3E07E9-05C5-4A93-A302-04B37E17C172}"/>
              </a:ext>
            </a:extLst>
          </p:cNvPr>
          <p:cNvSpPr/>
          <p:nvPr/>
        </p:nvSpPr>
        <p:spPr>
          <a:xfrm>
            <a:off x="3471266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4D619E-99BD-4424-908E-5D11025DE5BD}"/>
              </a:ext>
            </a:extLst>
          </p:cNvPr>
          <p:cNvSpPr/>
          <p:nvPr/>
        </p:nvSpPr>
        <p:spPr>
          <a:xfrm>
            <a:off x="4707548" y="4797480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76F203-FD7C-475A-8121-5139EA2F88E3}"/>
              </a:ext>
            </a:extLst>
          </p:cNvPr>
          <p:cNvSpPr/>
          <p:nvPr/>
        </p:nvSpPr>
        <p:spPr>
          <a:xfrm>
            <a:off x="5130847" y="4797480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824EC2-EDE0-4DEE-B3EE-0FC7128483E7}"/>
              </a:ext>
            </a:extLst>
          </p:cNvPr>
          <p:cNvSpPr/>
          <p:nvPr/>
        </p:nvSpPr>
        <p:spPr>
          <a:xfrm>
            <a:off x="4707643" y="4374276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B1DAFFD-2C9B-4312-B529-20541ABE15AC}"/>
              </a:ext>
            </a:extLst>
          </p:cNvPr>
          <p:cNvSpPr/>
          <p:nvPr/>
        </p:nvSpPr>
        <p:spPr>
          <a:xfrm>
            <a:off x="5130847" y="4374276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CBC7601-BA3F-4DD0-8039-B8BAB870122A}"/>
                  </a:ext>
                </a:extLst>
              </p:cNvPr>
              <p:cNvSpPr txBox="1"/>
              <p:nvPr/>
            </p:nvSpPr>
            <p:spPr>
              <a:xfrm>
                <a:off x="3701928" y="1499328"/>
                <a:ext cx="6351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CBC7601-BA3F-4DD0-8039-B8BAB8701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928" y="1499328"/>
                <a:ext cx="635110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7043EF-3EA8-4740-9C48-BE9A0D0A923D}"/>
                  </a:ext>
                </a:extLst>
              </p:cNvPr>
              <p:cNvSpPr txBox="1"/>
              <p:nvPr/>
            </p:nvSpPr>
            <p:spPr>
              <a:xfrm>
                <a:off x="3792396" y="2987214"/>
                <a:ext cx="6351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7043EF-3EA8-4740-9C48-BE9A0D0A92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2396" y="2987214"/>
                <a:ext cx="635110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3603C9E-F3ED-43B0-AF33-15BD4E4D8692}"/>
                  </a:ext>
                </a:extLst>
              </p:cNvPr>
              <p:cNvSpPr txBox="1"/>
              <p:nvPr/>
            </p:nvSpPr>
            <p:spPr>
              <a:xfrm>
                <a:off x="3967590" y="4483563"/>
                <a:ext cx="63350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3603C9E-F3ED-43B0-AF33-15BD4E4D8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590" y="4483563"/>
                <a:ext cx="633507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80C0D8F4-BE73-40E3-BF0B-B118AA1922AB}"/>
              </a:ext>
            </a:extLst>
          </p:cNvPr>
          <p:cNvSpPr/>
          <p:nvPr/>
        </p:nvSpPr>
        <p:spPr>
          <a:xfrm>
            <a:off x="850502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6CF34E-C65D-4534-A5C4-95C635CA9ADE}"/>
              </a:ext>
            </a:extLst>
          </p:cNvPr>
          <p:cNvSpPr/>
          <p:nvPr/>
        </p:nvSpPr>
        <p:spPr>
          <a:xfrm>
            <a:off x="1273706" y="4604531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4960336-C6CD-4428-9C16-6B068642CAAD}"/>
              </a:ext>
            </a:extLst>
          </p:cNvPr>
          <p:cNvSpPr/>
          <p:nvPr/>
        </p:nvSpPr>
        <p:spPr>
          <a:xfrm>
            <a:off x="6440502" y="4802954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8C56646-2070-4A51-99F6-50CAFBCC6232}"/>
              </a:ext>
            </a:extLst>
          </p:cNvPr>
          <p:cNvSpPr/>
          <p:nvPr/>
        </p:nvSpPr>
        <p:spPr>
          <a:xfrm>
            <a:off x="6863801" y="4802954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CB1E63C-1589-47DC-834D-13854F109EAD}"/>
              </a:ext>
            </a:extLst>
          </p:cNvPr>
          <p:cNvSpPr/>
          <p:nvPr/>
        </p:nvSpPr>
        <p:spPr>
          <a:xfrm>
            <a:off x="6440597" y="4379750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1C0CA5-C186-4F29-AB38-3BA37E3C7DD1}"/>
              </a:ext>
            </a:extLst>
          </p:cNvPr>
          <p:cNvSpPr/>
          <p:nvPr/>
        </p:nvSpPr>
        <p:spPr>
          <a:xfrm>
            <a:off x="6863801" y="4379750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90829DA-CF02-4DB8-ABB8-AB64C4685448}"/>
              </a:ext>
            </a:extLst>
          </p:cNvPr>
          <p:cNvSpPr/>
          <p:nvPr/>
        </p:nvSpPr>
        <p:spPr>
          <a:xfrm>
            <a:off x="7286910" y="4802954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743F0A-12E2-4AB3-A2A8-072325F788C0}"/>
              </a:ext>
            </a:extLst>
          </p:cNvPr>
          <p:cNvSpPr/>
          <p:nvPr/>
        </p:nvSpPr>
        <p:spPr>
          <a:xfrm>
            <a:off x="7703144" y="4802954"/>
            <a:ext cx="423204" cy="4232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BC2CD15-34DE-494A-88A5-16B535C97F30}"/>
                  </a:ext>
                </a:extLst>
              </p:cNvPr>
              <p:cNvSpPr txBox="1"/>
              <p:nvPr/>
            </p:nvSpPr>
            <p:spPr>
              <a:xfrm>
                <a:off x="974062" y="521690"/>
                <a:ext cx="662508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Compare the areas of these shapes?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&lt;, &gt;, 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BC2CD15-34DE-494A-88A5-16B535C97F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062" y="521690"/>
                <a:ext cx="6625083" cy="523220"/>
              </a:xfrm>
              <a:prstGeom prst="rect">
                <a:avLst/>
              </a:prstGeom>
              <a:blipFill>
                <a:blip r:embed="rId8"/>
                <a:stretch>
                  <a:fillRect l="-1932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8" name="Picture 27">
            <a:extLst>
              <a:ext uri="{FF2B5EF4-FFF2-40B4-BE49-F238E27FC236}">
                <a16:creationId xmlns:a16="http://schemas.microsoft.com/office/drawing/2014/main" id="{BBCAA8A7-A6CD-429F-9A44-2BF355EAB4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22893" y="2488932"/>
            <a:ext cx="747045" cy="74704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98D1DFC-66B5-4E7B-B1EB-0C90C919F613}"/>
              </a:ext>
            </a:extLst>
          </p:cNvPr>
          <p:cNvSpPr txBox="1"/>
          <p:nvPr/>
        </p:nvSpPr>
        <p:spPr>
          <a:xfrm>
            <a:off x="5725737" y="263162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100BCEA-6808-41A5-96B9-E95104B0F87A}"/>
                  </a:ext>
                </a:extLst>
              </p:cNvPr>
              <p:cNvSpPr txBox="1"/>
              <p:nvPr/>
            </p:nvSpPr>
            <p:spPr>
              <a:xfrm>
                <a:off x="1612984" y="4474314"/>
                <a:ext cx="6351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100BCEA-6808-41A5-96B9-E95104B0F8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2984" y="4474314"/>
                <a:ext cx="635110" cy="6463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E216EF8-7236-433F-98D3-4BD7C2FF063A}"/>
                  </a:ext>
                </a:extLst>
              </p:cNvPr>
              <p:cNvSpPr txBox="1"/>
              <p:nvPr/>
            </p:nvSpPr>
            <p:spPr>
              <a:xfrm>
                <a:off x="5685483" y="4483562"/>
                <a:ext cx="6351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E216EF8-7236-433F-98D3-4BD7C2FF0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483" y="4483562"/>
                <a:ext cx="635110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53901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 animBg="1"/>
      <p:bldP spid="6" grpId="0" animBg="1"/>
      <p:bldP spid="7" grpId="0" animBg="1"/>
      <p:bldP spid="16" grpId="0"/>
      <p:bldP spid="17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9" grpId="0"/>
      <p:bldP spid="29" grpId="1"/>
      <p:bldP spid="30" grpId="0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is a 2-D shape?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What is a 3-D shape?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Name these 2-D shapes.</a:t>
                </a: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do these symbols mean?</a:t>
                </a:r>
              </a:p>
              <a:p>
                <a:r>
                  <a:rPr lang="en-GB" sz="2800" b="0" dirty="0">
                    <a:cs typeface="Calibri" panose="020F0502020204030204" pitchFamily="34" charset="0"/>
                  </a:rPr>
                  <a:t>	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&gt;</m:t>
                    </m:r>
                  </m:oMath>
                </a14:m>
                <a:endParaRPr lang="en-GB" sz="2800" b="0" i="0" dirty="0">
                  <a:latin typeface="+mj-lt"/>
                  <a:cs typeface="Calibri" panose="020F0502020204030204" pitchFamily="34" charset="0"/>
                </a:endParaRPr>
              </a:p>
              <a:p>
                <a:pPr lvl="1"/>
                <a:r>
                  <a:rPr lang="en-GB" sz="2800" b="0" i="0" dirty="0">
                    <a:latin typeface="+mj-lt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b="0" i="0" dirty="0">
                  <a:latin typeface="+mj-lt"/>
                  <a:cs typeface="Calibri" panose="020F0502020204030204" pitchFamily="34" charset="0"/>
                </a:endParaRPr>
              </a:p>
              <a:p>
                <a:pPr lvl="1"/>
                <a:r>
                  <a:rPr lang="en-GB" sz="2800" b="0" i="0" dirty="0">
                    <a:latin typeface="+mj-lt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&lt;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5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C89268D4-BE3E-4D0E-A0B6-AD12AC163659}"/>
              </a:ext>
            </a:extLst>
          </p:cNvPr>
          <p:cNvSpPr/>
          <p:nvPr/>
        </p:nvSpPr>
        <p:spPr>
          <a:xfrm>
            <a:off x="1443789" y="2285851"/>
            <a:ext cx="757646" cy="653143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80FD7406-17F5-41CD-B3A8-89BFDFEF97D3}"/>
              </a:ext>
            </a:extLst>
          </p:cNvPr>
          <p:cNvSpPr/>
          <p:nvPr/>
        </p:nvSpPr>
        <p:spPr>
          <a:xfrm rot="5400000">
            <a:off x="6833937" y="2214521"/>
            <a:ext cx="378135" cy="795803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49678-3216-48DE-8AB0-25282119258A}"/>
              </a:ext>
            </a:extLst>
          </p:cNvPr>
          <p:cNvSpPr/>
          <p:nvPr/>
        </p:nvSpPr>
        <p:spPr>
          <a:xfrm>
            <a:off x="5492280" y="2299601"/>
            <a:ext cx="625642" cy="6256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030A16-92CC-4E49-946F-C87A9CB3E618}"/>
              </a:ext>
            </a:extLst>
          </p:cNvPr>
          <p:cNvSpPr/>
          <p:nvPr/>
        </p:nvSpPr>
        <p:spPr>
          <a:xfrm>
            <a:off x="2708615" y="2299601"/>
            <a:ext cx="1076244" cy="6256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D2D9E0B-C1F5-460E-8417-75194EE15B3B}"/>
              </a:ext>
            </a:extLst>
          </p:cNvPr>
          <p:cNvSpPr/>
          <p:nvPr/>
        </p:nvSpPr>
        <p:spPr>
          <a:xfrm>
            <a:off x="4292039" y="2265892"/>
            <a:ext cx="693061" cy="69306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is a 2-D shape?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What is a 3-D shape?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Name these 2-D shapes.</a:t>
                </a: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do these symbols mean?</a:t>
                </a:r>
              </a:p>
              <a:p>
                <a:r>
                  <a:rPr lang="en-GB" sz="2800" b="0" dirty="0">
                    <a:cs typeface="Calibri" panose="020F0502020204030204" pitchFamily="34" charset="0"/>
                  </a:rPr>
                  <a:t>	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&gt;</m:t>
                    </m:r>
                  </m:oMath>
                </a14:m>
                <a:endParaRPr lang="en-GB" sz="2800" b="0" i="0" dirty="0">
                  <a:latin typeface="+mj-lt"/>
                  <a:cs typeface="Calibri" panose="020F0502020204030204" pitchFamily="34" charset="0"/>
                </a:endParaRPr>
              </a:p>
              <a:p>
                <a:pPr lvl="1"/>
                <a:r>
                  <a:rPr lang="en-GB" sz="2800" b="0" i="0" dirty="0">
                    <a:latin typeface="+mj-lt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b="0" i="0" dirty="0">
                  <a:latin typeface="+mj-lt"/>
                  <a:cs typeface="Calibri" panose="020F0502020204030204" pitchFamily="34" charset="0"/>
                </a:endParaRPr>
              </a:p>
              <a:p>
                <a:pPr lvl="1"/>
                <a:r>
                  <a:rPr lang="en-GB" sz="2800" b="0" i="0" dirty="0">
                    <a:latin typeface="+mj-lt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&lt;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6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C89268D4-BE3E-4D0E-A0B6-AD12AC163659}"/>
              </a:ext>
            </a:extLst>
          </p:cNvPr>
          <p:cNvSpPr/>
          <p:nvPr/>
        </p:nvSpPr>
        <p:spPr>
          <a:xfrm>
            <a:off x="1443789" y="2285851"/>
            <a:ext cx="757646" cy="653143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80FD7406-17F5-41CD-B3A8-89BFDFEF97D3}"/>
              </a:ext>
            </a:extLst>
          </p:cNvPr>
          <p:cNvSpPr/>
          <p:nvPr/>
        </p:nvSpPr>
        <p:spPr>
          <a:xfrm rot="5400000">
            <a:off x="6833937" y="2214521"/>
            <a:ext cx="378135" cy="795803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49678-3216-48DE-8AB0-25282119258A}"/>
              </a:ext>
            </a:extLst>
          </p:cNvPr>
          <p:cNvSpPr/>
          <p:nvPr/>
        </p:nvSpPr>
        <p:spPr>
          <a:xfrm>
            <a:off x="5492280" y="2299601"/>
            <a:ext cx="625642" cy="6256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030A16-92CC-4E49-946F-C87A9CB3E618}"/>
              </a:ext>
            </a:extLst>
          </p:cNvPr>
          <p:cNvSpPr/>
          <p:nvPr/>
        </p:nvSpPr>
        <p:spPr>
          <a:xfrm>
            <a:off x="2708615" y="2299601"/>
            <a:ext cx="1076244" cy="6256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D2D9E0B-C1F5-460E-8417-75194EE15B3B}"/>
              </a:ext>
            </a:extLst>
          </p:cNvPr>
          <p:cNvSpPr/>
          <p:nvPr/>
        </p:nvSpPr>
        <p:spPr>
          <a:xfrm>
            <a:off x="4292039" y="2265892"/>
            <a:ext cx="693061" cy="69306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350404-F8BE-4ADD-8850-169EB885FB6A}"/>
              </a:ext>
            </a:extLst>
          </p:cNvPr>
          <p:cNvSpPr txBox="1"/>
          <p:nvPr/>
        </p:nvSpPr>
        <p:spPr>
          <a:xfrm>
            <a:off x="1250981" y="3260737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triangle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1A1FE6-2575-47AD-9770-23133C7212D2}"/>
              </a:ext>
            </a:extLst>
          </p:cNvPr>
          <p:cNvSpPr txBox="1"/>
          <p:nvPr/>
        </p:nvSpPr>
        <p:spPr>
          <a:xfrm>
            <a:off x="1051897" y="2974072"/>
            <a:ext cx="15202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equilateral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818D57-9C4E-4642-AD80-9A01E10620B4}"/>
              </a:ext>
            </a:extLst>
          </p:cNvPr>
          <p:cNvSpPr txBox="1"/>
          <p:nvPr/>
        </p:nvSpPr>
        <p:spPr>
          <a:xfrm>
            <a:off x="2596559" y="3252399"/>
            <a:ext cx="1348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rectangle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ABDD9B-C369-4F13-9699-73B763E917F8}"/>
              </a:ext>
            </a:extLst>
          </p:cNvPr>
          <p:cNvSpPr txBox="1"/>
          <p:nvPr/>
        </p:nvSpPr>
        <p:spPr>
          <a:xfrm>
            <a:off x="4208248" y="3262199"/>
            <a:ext cx="84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circle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4BB18B-6E1A-40DF-A375-D7FA4D90A210}"/>
              </a:ext>
            </a:extLst>
          </p:cNvPr>
          <p:cNvSpPr txBox="1"/>
          <p:nvPr/>
        </p:nvSpPr>
        <p:spPr>
          <a:xfrm>
            <a:off x="5315242" y="3252399"/>
            <a:ext cx="103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square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3C293A-989C-43D5-9720-4772E98C7D57}"/>
              </a:ext>
            </a:extLst>
          </p:cNvPr>
          <p:cNvSpPr txBox="1"/>
          <p:nvPr/>
        </p:nvSpPr>
        <p:spPr>
          <a:xfrm>
            <a:off x="6475896" y="2891405"/>
            <a:ext cx="12121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err="1">
                <a:solidFill>
                  <a:srgbClr val="0070C0"/>
                </a:solidFill>
              </a:rPr>
              <a:t>isoceles</a:t>
            </a:r>
            <a:endParaRPr lang="en-GB" sz="2400" dirty="0">
              <a:solidFill>
                <a:srgbClr val="0070C0"/>
              </a:solidFill>
            </a:endParaRPr>
          </a:p>
          <a:p>
            <a:pPr algn="ctr"/>
            <a:r>
              <a:rPr lang="en-GB" sz="2400" dirty="0">
                <a:solidFill>
                  <a:srgbClr val="0070C0"/>
                </a:solidFill>
              </a:rPr>
              <a:t> triangle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A3BB76-F232-486B-A8E3-04B1833EC00D}"/>
              </a:ext>
            </a:extLst>
          </p:cNvPr>
          <p:cNvSpPr txBox="1"/>
          <p:nvPr/>
        </p:nvSpPr>
        <p:spPr>
          <a:xfrm>
            <a:off x="2035911" y="4198413"/>
            <a:ext cx="1783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greater than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DFFDD2-57C9-4048-9918-604D5C7A9D3A}"/>
              </a:ext>
            </a:extLst>
          </p:cNvPr>
          <p:cNvSpPr txBox="1"/>
          <p:nvPr/>
        </p:nvSpPr>
        <p:spPr>
          <a:xfrm>
            <a:off x="2035911" y="4640423"/>
            <a:ext cx="1203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equal to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7EEE02-FA30-4019-8BF9-05DC96347724}"/>
              </a:ext>
            </a:extLst>
          </p:cNvPr>
          <p:cNvSpPr txBox="1"/>
          <p:nvPr/>
        </p:nvSpPr>
        <p:spPr>
          <a:xfrm>
            <a:off x="2035911" y="5082433"/>
            <a:ext cx="1292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less than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56B06A0-CD38-4939-9E45-1ECC5DE620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17419" y="4727447"/>
            <a:ext cx="872708" cy="4941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ED44623-9C55-4FFB-928D-723C3B4597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1564" y="3809426"/>
            <a:ext cx="1090884" cy="83099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BBD17A7-928A-405B-94D0-B3736D0482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09935" y="5245423"/>
            <a:ext cx="1087675" cy="8309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259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6181B85-3A22-4D71-B17C-D7F2023051E6}"/>
              </a:ext>
            </a:extLst>
          </p:cNvPr>
          <p:cNvSpPr/>
          <p:nvPr/>
        </p:nvSpPr>
        <p:spPr>
          <a:xfrm>
            <a:off x="1441938" y="685800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78C769D-DF55-46CC-9598-4F40526BBA2E}"/>
              </a:ext>
            </a:extLst>
          </p:cNvPr>
          <p:cNvSpPr/>
          <p:nvPr/>
        </p:nvSpPr>
        <p:spPr>
          <a:xfrm>
            <a:off x="2227384" y="685800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C8B24C-9CFC-4412-911D-B823E7198512}"/>
              </a:ext>
            </a:extLst>
          </p:cNvPr>
          <p:cNvSpPr/>
          <p:nvPr/>
        </p:nvSpPr>
        <p:spPr>
          <a:xfrm>
            <a:off x="3012830" y="685800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15AA05-2995-4658-BD70-24ED4CF072E1}"/>
              </a:ext>
            </a:extLst>
          </p:cNvPr>
          <p:cNvSpPr/>
          <p:nvPr/>
        </p:nvSpPr>
        <p:spPr>
          <a:xfrm>
            <a:off x="3798276" y="685800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DE7F334-E6D1-435D-8F45-C3DBFB1D8296}"/>
              </a:ext>
            </a:extLst>
          </p:cNvPr>
          <p:cNvSpPr/>
          <p:nvPr/>
        </p:nvSpPr>
        <p:spPr>
          <a:xfrm>
            <a:off x="5972907" y="1471246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8204FC8-FBD3-42D0-B47D-9C20CFA65972}"/>
              </a:ext>
            </a:extLst>
          </p:cNvPr>
          <p:cNvSpPr/>
          <p:nvPr/>
        </p:nvSpPr>
        <p:spPr>
          <a:xfrm>
            <a:off x="6758353" y="1471246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A962F12-9D7B-4CBD-9DD9-AC8A8D5F22AF}"/>
              </a:ext>
            </a:extLst>
          </p:cNvPr>
          <p:cNvSpPr/>
          <p:nvPr/>
        </p:nvSpPr>
        <p:spPr>
          <a:xfrm>
            <a:off x="5972907" y="685800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426AAD6-66E9-4CFB-BF6F-85DA923AE378}"/>
              </a:ext>
            </a:extLst>
          </p:cNvPr>
          <p:cNvSpPr/>
          <p:nvPr/>
        </p:nvSpPr>
        <p:spPr>
          <a:xfrm>
            <a:off x="6758353" y="685800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10ACD56-14FD-43FF-9907-B17F041921A0}"/>
              </a:ext>
            </a:extLst>
          </p:cNvPr>
          <p:cNvSpPr/>
          <p:nvPr/>
        </p:nvSpPr>
        <p:spPr>
          <a:xfrm>
            <a:off x="1813658" y="2485293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0B01B71-015E-4E6A-A8DD-AD779CF1FEC4}"/>
              </a:ext>
            </a:extLst>
          </p:cNvPr>
          <p:cNvSpPr/>
          <p:nvPr/>
        </p:nvSpPr>
        <p:spPr>
          <a:xfrm>
            <a:off x="2599104" y="2485293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45B69F7-009E-488D-957A-6211A0C2F3A3}"/>
              </a:ext>
            </a:extLst>
          </p:cNvPr>
          <p:cNvSpPr/>
          <p:nvPr/>
        </p:nvSpPr>
        <p:spPr>
          <a:xfrm>
            <a:off x="3384550" y="2485293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89BB6D2-1227-4CFC-9212-8FC746F6BF67}"/>
              </a:ext>
            </a:extLst>
          </p:cNvPr>
          <p:cNvSpPr/>
          <p:nvPr/>
        </p:nvSpPr>
        <p:spPr>
          <a:xfrm>
            <a:off x="3384550" y="3270739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5094F0A-5606-476C-BBA8-CF96EC67F1A4}"/>
              </a:ext>
            </a:extLst>
          </p:cNvPr>
          <p:cNvSpPr/>
          <p:nvPr/>
        </p:nvSpPr>
        <p:spPr>
          <a:xfrm>
            <a:off x="5492261" y="3270739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1336498-131C-47F5-9C4B-AD0688ED7C4D}"/>
              </a:ext>
            </a:extLst>
          </p:cNvPr>
          <p:cNvSpPr/>
          <p:nvPr/>
        </p:nvSpPr>
        <p:spPr>
          <a:xfrm>
            <a:off x="6277707" y="3270739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9B4EA21-5B25-4FCD-9F7B-D4CA1E18DFD6}"/>
              </a:ext>
            </a:extLst>
          </p:cNvPr>
          <p:cNvSpPr/>
          <p:nvPr/>
        </p:nvSpPr>
        <p:spPr>
          <a:xfrm>
            <a:off x="7063153" y="3270739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85B35F1-ABF3-4874-AA04-BC5BBEFE168C}"/>
              </a:ext>
            </a:extLst>
          </p:cNvPr>
          <p:cNvSpPr/>
          <p:nvPr/>
        </p:nvSpPr>
        <p:spPr>
          <a:xfrm>
            <a:off x="6277707" y="2485293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D01C72F-DCBD-40E5-AA21-5DCAAE07411E}"/>
              </a:ext>
            </a:extLst>
          </p:cNvPr>
          <p:cNvSpPr/>
          <p:nvPr/>
        </p:nvSpPr>
        <p:spPr>
          <a:xfrm>
            <a:off x="1813658" y="4555049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718E6AC-73FC-4890-AAC7-CCD5A4DBB795}"/>
              </a:ext>
            </a:extLst>
          </p:cNvPr>
          <p:cNvSpPr/>
          <p:nvPr/>
        </p:nvSpPr>
        <p:spPr>
          <a:xfrm>
            <a:off x="2599104" y="4555049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F6E2F26-481A-4ED3-A2A5-B5A4E0820ABC}"/>
              </a:ext>
            </a:extLst>
          </p:cNvPr>
          <p:cNvSpPr/>
          <p:nvPr/>
        </p:nvSpPr>
        <p:spPr>
          <a:xfrm>
            <a:off x="2599104" y="3769603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D56E6C-11EE-4F50-9583-AEC854EBF8BB}"/>
              </a:ext>
            </a:extLst>
          </p:cNvPr>
          <p:cNvSpPr/>
          <p:nvPr/>
        </p:nvSpPr>
        <p:spPr>
          <a:xfrm>
            <a:off x="3384550" y="3769603"/>
            <a:ext cx="785446" cy="785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110C3BF-9FC7-488D-88F8-C7107BA4F621}"/>
              </a:ext>
            </a:extLst>
          </p:cNvPr>
          <p:cNvSpPr txBox="1"/>
          <p:nvPr/>
        </p:nvSpPr>
        <p:spPr>
          <a:xfrm>
            <a:off x="1046615" y="5378659"/>
            <a:ext cx="5503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These shapes have the same area.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0CD5D2F-C145-4103-B1CE-B7C0C649AED6}"/>
              </a:ext>
            </a:extLst>
          </p:cNvPr>
          <p:cNvSpPr txBox="1"/>
          <p:nvPr/>
        </p:nvSpPr>
        <p:spPr>
          <a:xfrm>
            <a:off x="5825950" y="5378659"/>
            <a:ext cx="3021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4 squares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85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22222E-6 L -0.17187 2.22222E-6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187 2.22222E-6 L -0.17187 -0.22917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187 -0.22917 L -0.00035 -0.22894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07407E-6 L -2.77778E-7 0.22939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000"/>
                            </p:stCondLst>
                            <p:childTnLst>
                              <p:par>
                                <p:cTn id="143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8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000"/>
                            </p:stCondLst>
                            <p:childTnLst>
                              <p:par>
                                <p:cTn id="160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0" grpId="0" animBg="1"/>
      <p:bldP spid="20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9" grpId="0" animBg="1"/>
      <p:bldP spid="30" grpId="0" animBg="1"/>
      <p:bldP spid="31" grpId="0" animBg="1"/>
      <p:bldP spid="31" grpId="1" animBg="1"/>
      <p:bldP spid="31" grpId="2" animBg="1"/>
      <p:bldP spid="31" grpId="3" animBg="1"/>
      <p:bldP spid="32" grpId="0" animBg="1"/>
      <p:bldP spid="33" grpId="0" animBg="1"/>
      <p:bldP spid="34" grpId="0" animBg="1"/>
      <p:bldP spid="35" grpId="0" animBg="1"/>
      <p:bldP spid="35" grpId="1" animBg="1"/>
      <p:bldP spid="37" grpId="0" animBg="1"/>
      <p:bldP spid="38" grpId="0" animBg="1"/>
      <p:bldP spid="39" grpId="0" animBg="1"/>
      <p:bldP spid="40" grpId="0" animBg="1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76143" y="2105891"/>
            <a:ext cx="2193384" cy="23414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76143" y="2105891"/>
            <a:ext cx="2193384" cy="2341418"/>
          </a:xfrm>
          <a:prstGeom prst="rect">
            <a:avLst/>
          </a:prstGeom>
          <a:solidFill>
            <a:srgbClr val="FF0000">
              <a:alpha val="2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064326" y="4156363"/>
            <a:ext cx="775856" cy="118828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1681" y="5365758"/>
            <a:ext cx="8296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Area is the amount of space taken up by the 2D shape.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F02382-9BE6-47FE-9D09-5D2DB5D419E5}"/>
              </a:ext>
            </a:extLst>
          </p:cNvPr>
          <p:cNvSpPr txBox="1"/>
          <p:nvPr/>
        </p:nvSpPr>
        <p:spPr>
          <a:xfrm>
            <a:off x="3376143" y="925832"/>
            <a:ext cx="6539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What is area?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0.28611 0.0013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06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Single Corner Rectangle 5"/>
          <p:cNvSpPr/>
          <p:nvPr/>
        </p:nvSpPr>
        <p:spPr>
          <a:xfrm>
            <a:off x="3228701" y="1217239"/>
            <a:ext cx="2022764" cy="1884218"/>
          </a:xfrm>
          <a:prstGeom prst="snip1Rect">
            <a:avLst/>
          </a:prstGeom>
          <a:solidFill>
            <a:srgbClr val="E5BCE6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804156" y="1217239"/>
            <a:ext cx="1925781" cy="1884218"/>
          </a:xfrm>
          <a:prstGeom prst="triangle">
            <a:avLst/>
          </a:prstGeom>
          <a:solidFill>
            <a:srgbClr val="E5BCE6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804156" y="1217238"/>
            <a:ext cx="1925781" cy="1884218"/>
          </a:xfrm>
          <a:prstGeom prst="triangl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nip Single Corner Rectangle 8"/>
          <p:cNvSpPr/>
          <p:nvPr/>
        </p:nvSpPr>
        <p:spPr>
          <a:xfrm>
            <a:off x="3200992" y="1217238"/>
            <a:ext cx="2022764" cy="1884218"/>
          </a:xfrm>
          <a:prstGeom prst="snip1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916483" y="1217238"/>
            <a:ext cx="1620000" cy="1884218"/>
            <a:chOff x="6068291" y="734291"/>
            <a:chExt cx="1620000" cy="1884218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096000" y="734291"/>
              <a:ext cx="0" cy="188421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661563" y="734291"/>
              <a:ext cx="0" cy="188421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6068291" y="734291"/>
              <a:ext cx="1620000" cy="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6082145" y="2618509"/>
              <a:ext cx="1094509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1011434" y="5466964"/>
            <a:ext cx="6539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Area is the space </a:t>
            </a:r>
            <a:r>
              <a:rPr lang="en-GB" sz="2800" dirty="0">
                <a:solidFill>
                  <a:prstClr val="black"/>
                </a:solidFill>
              </a:rPr>
              <a:t>taken up by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 2D shape.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1629" y="5466964"/>
            <a:ext cx="7535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Area is the space taken up by a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closed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2D shape.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14997" y="4615613"/>
            <a:ext cx="49322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Can you visualise the areas of these shapes?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0.00087 0.2949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4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1481E-6 L -0.00591 0.3051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1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15" grpId="0"/>
      <p:bldP spid="15" grpId="1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6012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How can we find the area of this shape?</a:t>
            </a:r>
          </a:p>
        </p:txBody>
      </p:sp>
      <p:sp>
        <p:nvSpPr>
          <p:cNvPr id="2" name="L-Shape 1">
            <a:extLst>
              <a:ext uri="{FF2B5EF4-FFF2-40B4-BE49-F238E27FC236}">
                <a16:creationId xmlns:a16="http://schemas.microsoft.com/office/drawing/2014/main" id="{29F667FA-A250-4502-A468-95283C35FB73}"/>
              </a:ext>
            </a:extLst>
          </p:cNvPr>
          <p:cNvSpPr/>
          <p:nvPr/>
        </p:nvSpPr>
        <p:spPr>
          <a:xfrm>
            <a:off x="1355271" y="2198512"/>
            <a:ext cx="2160000" cy="2160000"/>
          </a:xfrm>
          <a:prstGeom prst="corner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9F73E9-BCF1-4CED-8A0D-AECD4851D6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264709" y="2776858"/>
            <a:ext cx="1976514" cy="1382036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C6C2542C-F4A2-4ADD-98F9-9192233D95FC}"/>
              </a:ext>
            </a:extLst>
          </p:cNvPr>
          <p:cNvSpPr txBox="1"/>
          <p:nvPr/>
        </p:nvSpPr>
        <p:spPr>
          <a:xfrm>
            <a:off x="2805814" y="1195038"/>
            <a:ext cx="4890407" cy="1532334"/>
          </a:xfrm>
          <a:prstGeom prst="wedgeRoundRectCallout">
            <a:avLst>
              <a:gd name="adj1" fmla="val 19735"/>
              <a:gd name="adj2" fmla="val 66230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We could fill the space with something and count how many fit inside.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AD948D6-D87E-48D4-9CA5-50035746CDBF}"/>
              </a:ext>
            </a:extLst>
          </p:cNvPr>
          <p:cNvSpPr/>
          <p:nvPr/>
        </p:nvSpPr>
        <p:spPr>
          <a:xfrm>
            <a:off x="1355271" y="2198512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E628E65D-ABF8-4F19-8A65-1D35C16487D9}"/>
              </a:ext>
            </a:extLst>
          </p:cNvPr>
          <p:cNvSpPr/>
          <p:nvPr/>
        </p:nvSpPr>
        <p:spPr>
          <a:xfrm>
            <a:off x="1844938" y="2198511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D9C9A016-AF3E-45ED-8E3E-BB33DE9915B3}"/>
              </a:ext>
            </a:extLst>
          </p:cNvPr>
          <p:cNvSpPr/>
          <p:nvPr/>
        </p:nvSpPr>
        <p:spPr>
          <a:xfrm>
            <a:off x="1964062" y="2669720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BDF1A11-301F-4B60-94D1-6C906D03C08C}"/>
              </a:ext>
            </a:extLst>
          </p:cNvPr>
          <p:cNvSpPr/>
          <p:nvPr/>
        </p:nvSpPr>
        <p:spPr>
          <a:xfrm>
            <a:off x="1490209" y="2669719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3F0B6C65-14F1-4CE2-BBF4-3E340B625F8B}"/>
              </a:ext>
            </a:extLst>
          </p:cNvPr>
          <p:cNvSpPr/>
          <p:nvPr/>
        </p:nvSpPr>
        <p:spPr>
          <a:xfrm>
            <a:off x="1344504" y="3124600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D9CC340-FCB2-4C7F-8725-1E91F90CB963}"/>
              </a:ext>
            </a:extLst>
          </p:cNvPr>
          <p:cNvSpPr/>
          <p:nvPr/>
        </p:nvSpPr>
        <p:spPr>
          <a:xfrm>
            <a:off x="1822863" y="3110356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F6BEB81-A5AA-475E-A9B0-1F7DF7FCE628}"/>
              </a:ext>
            </a:extLst>
          </p:cNvPr>
          <p:cNvSpPr/>
          <p:nvPr/>
        </p:nvSpPr>
        <p:spPr>
          <a:xfrm>
            <a:off x="2508975" y="3879137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9890294-9C02-4863-A605-AC1EC111315D}"/>
              </a:ext>
            </a:extLst>
          </p:cNvPr>
          <p:cNvSpPr/>
          <p:nvPr/>
        </p:nvSpPr>
        <p:spPr>
          <a:xfrm>
            <a:off x="2179145" y="3446667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EF65B57-3417-482B-913E-9A2BF7E243C4}"/>
              </a:ext>
            </a:extLst>
          </p:cNvPr>
          <p:cNvSpPr/>
          <p:nvPr/>
        </p:nvSpPr>
        <p:spPr>
          <a:xfrm>
            <a:off x="2611603" y="3286932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7070DECF-B2C7-4202-983E-DCD6DA8FC8B2}"/>
              </a:ext>
            </a:extLst>
          </p:cNvPr>
          <p:cNvSpPr/>
          <p:nvPr/>
        </p:nvSpPr>
        <p:spPr>
          <a:xfrm>
            <a:off x="1685752" y="3553394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5AC88BE0-43C1-46FD-8B23-9D7C92754954}"/>
              </a:ext>
            </a:extLst>
          </p:cNvPr>
          <p:cNvSpPr/>
          <p:nvPr/>
        </p:nvSpPr>
        <p:spPr>
          <a:xfrm>
            <a:off x="1344503" y="3879137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CA34671A-5635-429E-8DDD-9AC4FCB30956}"/>
              </a:ext>
            </a:extLst>
          </p:cNvPr>
          <p:cNvSpPr/>
          <p:nvPr/>
        </p:nvSpPr>
        <p:spPr>
          <a:xfrm>
            <a:off x="2026999" y="3887303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235DF596-6A56-4DFF-8436-3D4807428F7E}"/>
              </a:ext>
            </a:extLst>
          </p:cNvPr>
          <p:cNvSpPr/>
          <p:nvPr/>
        </p:nvSpPr>
        <p:spPr>
          <a:xfrm>
            <a:off x="3046928" y="3887303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6E0793F-C1ED-43B6-AD5B-89C57A9D0DC3}"/>
              </a:ext>
            </a:extLst>
          </p:cNvPr>
          <p:cNvSpPr/>
          <p:nvPr/>
        </p:nvSpPr>
        <p:spPr>
          <a:xfrm>
            <a:off x="3048867" y="3415861"/>
            <a:ext cx="471209" cy="471209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0342F58-0748-4912-8D79-AD173410D0BD}"/>
              </a:ext>
            </a:extLst>
          </p:cNvPr>
          <p:cNvSpPr txBox="1"/>
          <p:nvPr/>
        </p:nvSpPr>
        <p:spPr>
          <a:xfrm>
            <a:off x="3871553" y="3771464"/>
            <a:ext cx="2825332" cy="578882"/>
          </a:xfrm>
          <a:prstGeom prst="wedgeRoundRectCallout">
            <a:avLst>
              <a:gd name="adj1" fmla="val 37361"/>
              <a:gd name="adj2" fmla="val -98782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 area is 14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BB70FB7-94CF-4A8C-9AFD-9F391C962F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64490" y="4389083"/>
            <a:ext cx="1426186" cy="1758749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740A848D-C776-433D-9A98-132B556D65E2}"/>
              </a:ext>
            </a:extLst>
          </p:cNvPr>
          <p:cNvSpPr txBox="1"/>
          <p:nvPr/>
        </p:nvSpPr>
        <p:spPr>
          <a:xfrm>
            <a:off x="2980184" y="4740653"/>
            <a:ext cx="2825332" cy="1055608"/>
          </a:xfrm>
          <a:prstGeom prst="wedgeRoundRectCallout">
            <a:avLst>
              <a:gd name="adj1" fmla="val -69268"/>
              <a:gd name="adj2" fmla="val -16344"/>
              <a:gd name="adj3" fmla="val 16667"/>
            </a:avLst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But what about all those gaps.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7E686C1-5262-4433-AF32-208AF7BD16A9}"/>
              </a:ext>
            </a:extLst>
          </p:cNvPr>
          <p:cNvCxnSpPr/>
          <p:nvPr/>
        </p:nvCxnSpPr>
        <p:spPr>
          <a:xfrm>
            <a:off x="840921" y="2669719"/>
            <a:ext cx="649288" cy="5765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29ECE02A-6AD2-40B0-8A67-8BDF3248188A}"/>
              </a:ext>
            </a:extLst>
          </p:cNvPr>
          <p:cNvCxnSpPr>
            <a:cxnSpLocks/>
          </p:cNvCxnSpPr>
          <p:nvPr/>
        </p:nvCxnSpPr>
        <p:spPr>
          <a:xfrm flipV="1">
            <a:off x="855942" y="3671532"/>
            <a:ext cx="649288" cy="1770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99B2E34E-C3DD-42FF-B7C8-CC98A2FB64D6}"/>
              </a:ext>
            </a:extLst>
          </p:cNvPr>
          <p:cNvCxnSpPr>
            <a:cxnSpLocks/>
          </p:cNvCxnSpPr>
          <p:nvPr/>
        </p:nvCxnSpPr>
        <p:spPr>
          <a:xfrm flipH="1" flipV="1">
            <a:off x="1934667" y="4216547"/>
            <a:ext cx="216292" cy="2960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249C1067-2603-437C-9FC3-80F0C18CFC18}"/>
              </a:ext>
            </a:extLst>
          </p:cNvPr>
          <p:cNvCxnSpPr>
            <a:cxnSpLocks/>
          </p:cNvCxnSpPr>
          <p:nvPr/>
        </p:nvCxnSpPr>
        <p:spPr>
          <a:xfrm flipH="1">
            <a:off x="2347495" y="1878745"/>
            <a:ext cx="134507" cy="4283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A7C5D102-1741-4AD2-954C-C471E3B5D980}"/>
              </a:ext>
            </a:extLst>
          </p:cNvPr>
          <p:cNvCxnSpPr>
            <a:cxnSpLocks/>
          </p:cNvCxnSpPr>
          <p:nvPr/>
        </p:nvCxnSpPr>
        <p:spPr>
          <a:xfrm flipH="1">
            <a:off x="2396460" y="2982436"/>
            <a:ext cx="291741" cy="4162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ED9485C1-4D48-442E-98EF-7931FA7F9A1D}"/>
              </a:ext>
            </a:extLst>
          </p:cNvPr>
          <p:cNvCxnSpPr>
            <a:cxnSpLocks/>
          </p:cNvCxnSpPr>
          <p:nvPr/>
        </p:nvCxnSpPr>
        <p:spPr>
          <a:xfrm flipH="1">
            <a:off x="3315962" y="3098222"/>
            <a:ext cx="516840" cy="2542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EE5649CA-EA10-4AF0-8BD9-D8AA8259D768}"/>
              </a:ext>
            </a:extLst>
          </p:cNvPr>
          <p:cNvCxnSpPr>
            <a:cxnSpLocks/>
          </p:cNvCxnSpPr>
          <p:nvPr/>
        </p:nvCxnSpPr>
        <p:spPr>
          <a:xfrm flipH="1" flipV="1">
            <a:off x="2990005" y="3887070"/>
            <a:ext cx="74446" cy="6003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7374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|1.7|2.8|1.5|1.1|1.1|4.7|2|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6.8|5.3|4.1|1.3|1.3|3.2|3.6|3.9|6.6|4.7|5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3.5|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2.8|1.4|2.6|1.8|3.1|1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2.9|8.7|4.7|8.3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6.4|7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2.1|6.4|2.4|3.1|1.7|3.9|3.5|2.4|4.4|2.9|3.4|9.2|12.2|8.9|4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10.6|5.3|5.8|4.4|10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1.2|10.3|10.2|10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185414-3FE4-4067-BBE8-E2283E305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purl.org/dc/terms/"/>
    <ds:schemaRef ds:uri="cee99ee9-287b-4f9a-957c-ba5ae7375c9a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10939</TotalTime>
  <Words>289</Words>
  <Application>Microsoft Office PowerPoint</Application>
  <PresentationFormat>On-screen Show (4:3)</PresentationFormat>
  <Paragraphs>81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Heather Taylor</cp:lastModifiedBy>
  <cp:revision>300</cp:revision>
  <dcterms:created xsi:type="dcterms:W3CDTF">2019-07-05T11:02:13Z</dcterms:created>
  <dcterms:modified xsi:type="dcterms:W3CDTF">2021-01-24T10:25:02Z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