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99FF99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D128-ABF5-45D9-914D-8E3C952C4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6F6B7-A345-4AA6-A968-AC3F260E7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60E44-5C19-4CF1-ACCD-E686F813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8EAE2-F259-432E-89D8-C301499F9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2907F-17EC-47DD-97CC-2AAC72F9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0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8FAB-2ED7-4A1D-8BEE-678A44D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47F5-8C80-4AC4-8EFB-F5B70799D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2B7C-0FA1-4AE3-B5AD-480E29EF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621C4-D661-40AE-9D20-C72E1983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494B8-7442-434A-BF91-CEAFEBAA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7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F815F-298D-4F89-BF27-7C1739A24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9D9ED-B71E-457E-A7DC-1AA72670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9928-EBF0-4D16-8378-6203C456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08DF-9806-4781-82C1-2D75E457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C4A76-02EB-422D-BA65-B93ECBCC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07C2-C924-4C70-80A6-DF9E66F3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09918-2A25-4F4E-9BD4-FEC7DD8E5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0441-9197-427A-B1B4-01900D6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44CA-1235-4D37-AE3B-1D55F6F1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7867-CA13-4E96-B697-B6136218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7BB6-7B2F-45A3-A038-39C999B6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1F2E-43CB-44B1-A580-CBE07CCB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3C93-500E-4ECD-9547-DA8C46CA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5EEFD-3DFD-4589-B7BC-BED954D7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8372-85DE-42DF-9275-5CC69BDF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F493-BD34-49DC-A23A-36334E3A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2FCA6-B7A4-41C2-90D5-0E7F46E0B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E3201-B0E0-49B9-B395-F2340A6C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C481C-81B8-418A-B60D-5B46DBD3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0D773-BC39-4F3F-A970-1E89E1D8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2DB39-A3E0-4629-AF30-0507AB13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5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3B61-51CC-4BA6-8C7F-168258E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570A3-0F51-449D-BE0F-29E357199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1F28F-0D96-4BAF-8065-1767FC2C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12C33-BD3D-4B2C-B880-96DBE7895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6F36C-ECAA-4AC8-9B8B-44CC53189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6B635-0B5D-4034-8E9D-747CD34B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94534-37BA-41C5-A94A-8E8157CE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44C5-AE35-46F6-B784-65C0578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6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D633-9115-4B9F-AA44-9DEF3269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79805-732D-4B91-AD8E-C9DBCA14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E0BCC-5B62-47FE-98AA-746350F6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4BA8-DD81-4A1A-B6B4-F6CCE2E6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8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1D446-F189-48BD-AFDE-2EECBE5F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50008-2ACA-423E-A1F9-C5161D2C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483E-06CA-4082-8306-377EB789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0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AFD6-8CC9-401B-8FFB-6D6F051D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6C4A2-682A-4DB3-90D8-CCFFE174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F094-CEEF-4593-98DC-CF8D30CF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EE553-6289-4817-BA8C-B48B11C0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D7FDB-1E18-4340-A19F-6A114E39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F88E9-842E-481C-BA8E-DE60F59B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2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2119-D776-48A0-AA62-8A8A00C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DDD54-464E-42D2-A6F7-5AFA6DE4D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2B7F3-3364-4146-920D-8595BE470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2D192-0494-4479-8B76-7B5FB3E6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62EB-2BA1-4095-9F91-F4689ABB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CCB58-0688-42BF-B4E9-2FA64F49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7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19C7-F458-45E8-8BBB-85CDAE78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DDDAE-E8E2-4BD6-9970-9B90C3F83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F6082-E648-4475-9031-29C0E99B5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06D0-521B-4CA3-AE2B-6570406168B9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4EC9-A82B-4858-A6D6-CC7B0053C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28D4F-0810-45D5-AE29-6FFDF8EA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333B-B47E-4B11-955F-AFBEA9C8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8E9EE83-F0F6-4F17-A1B8-BC5E96D82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8" y="305068"/>
            <a:ext cx="7315201" cy="62478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b="1" u="sng" dirty="0">
                <a:solidFill>
                  <a:srgbClr val="00B0F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Elephants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Elephants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are</a:t>
            </a:r>
            <a:r>
              <a:rPr lang="en-GB" altLang="en-US" sz="2200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GB" altLang="en-US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largest land mammal on Earth.  Indian elephants are smaller than African elephants and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have </a:t>
            </a:r>
            <a:r>
              <a:rPr lang="en-GB" altLang="en-US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smaller ears. </a:t>
            </a:r>
            <a:r>
              <a:rPr lang="en-GB" altLang="en-US" sz="2200" dirty="0">
                <a:solidFill>
                  <a:srgbClr val="FF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n-GB" altLang="en-US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live</a:t>
            </a:r>
            <a:r>
              <a:rPr lang="en-GB" altLang="en-US" sz="2200" dirty="0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in social groups called herds.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Baby Elephants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baby elephant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called a calf.  When a calf is born aunts, sisters and female cousins all care for the </a:t>
            </a:r>
            <a:r>
              <a:rPr lang="en-GB" altLang="en-US" sz="2200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newborn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At birth, it can weigh about 110kg and is covered in hair.  Baby elephants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stay 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the group until </a:t>
            </a:r>
            <a:r>
              <a:rPr lang="en-GB" altLang="en-US" sz="2200" dirty="0">
                <a:solidFill>
                  <a:srgbClr val="FF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they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are about ten years old.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2200" b="1" dirty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Trunk</a:t>
            </a:r>
            <a:endParaRPr lang="en-GB" altLang="en-US" sz="2200" b="1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 elephant’s trunk is really a nose. It is used to gather food, drink and to breathe through. To keep cool, they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squirt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 trunkful of water over </a:t>
            </a:r>
            <a:r>
              <a:rPr lang="en-GB" altLang="en-US" sz="2200" dirty="0">
                <a:solidFill>
                  <a:srgbClr val="FF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themselves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An elephant’s trunk is controlled by many muscles but no bones. Did you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know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that elephants </a:t>
            </a:r>
            <a:r>
              <a:rPr lang="en-GB" alt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use</a:t>
            </a:r>
            <a:r>
              <a:rPr lang="en-GB" altLang="en-US" sz="2200" dirty="0">
                <a:solidFill>
                  <a:srgbClr val="FF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their </a:t>
            </a:r>
            <a:r>
              <a:rPr lang="en-GB" altLang="en-US" sz="22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trunks to communicate with other elephants?</a:t>
            </a:r>
            <a:endParaRPr lang="en-GB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42BF7-0E9F-49DC-BC09-2788E12C0BF0}"/>
              </a:ext>
            </a:extLst>
          </p:cNvPr>
          <p:cNvSpPr txBox="1"/>
          <p:nvPr/>
        </p:nvSpPr>
        <p:spPr>
          <a:xfrm>
            <a:off x="7839076" y="920621"/>
            <a:ext cx="41243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This is an information text about elephants.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What are the features of this type of writing? Can you find</a:t>
            </a:r>
            <a:r>
              <a:rPr lang="en-GB" sz="2400" dirty="0">
                <a:solidFill>
                  <a:srgbClr val="0070C0"/>
                </a:solidFill>
              </a:rPr>
              <a:t>: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F0"/>
                </a:solidFill>
              </a:rPr>
              <a:t>A 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C000"/>
                </a:solidFill>
              </a:rPr>
              <a:t>An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Subheadings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Present tense verbs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FF"/>
                </a:solidFill>
              </a:rPr>
              <a:t>Third person writing – they their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FF"/>
              </a:solidFill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Tell a grown up where to look for these features.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872DDC-EAC6-475E-9125-CE9B9809D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3900" y="225425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DD419-9B01-40F1-B033-3D8050B0632F}"/>
              </a:ext>
            </a:extLst>
          </p:cNvPr>
          <p:cNvSpPr txBox="1"/>
          <p:nvPr/>
        </p:nvSpPr>
        <p:spPr>
          <a:xfrm>
            <a:off x="10401304" y="551289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18581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EBD858-2923-4FB9-9909-1D129D1E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24403"/>
              </p:ext>
            </p:extLst>
          </p:nvPr>
        </p:nvGraphicFramePr>
        <p:xfrm>
          <a:off x="996660" y="1106321"/>
          <a:ext cx="10389180" cy="5409488"/>
        </p:xfrm>
        <a:graphic>
          <a:graphicData uri="http://schemas.openxmlformats.org/drawingml/2006/table">
            <a:tbl>
              <a:tblPr/>
              <a:tblGrid>
                <a:gridCol w="2242249">
                  <a:extLst>
                    <a:ext uri="{9D8B030D-6E8A-4147-A177-3AD203B41FA5}">
                      <a16:colId xmlns:a16="http://schemas.microsoft.com/office/drawing/2014/main" val="4097274043"/>
                    </a:ext>
                  </a:extLst>
                </a:gridCol>
                <a:gridCol w="2264540">
                  <a:extLst>
                    <a:ext uri="{9D8B030D-6E8A-4147-A177-3AD203B41FA5}">
                      <a16:colId xmlns:a16="http://schemas.microsoft.com/office/drawing/2014/main" val="283386572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1922022270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355517425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4053488250"/>
                    </a:ext>
                  </a:extLst>
                </a:gridCol>
              </a:tblGrid>
              <a:tr h="186343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 have eyelids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found in Antarctica or Iceland</a:t>
                      </a: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10m long</a:t>
                      </a: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shed skin to make room for growth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carnivore</a:t>
                      </a:r>
                    </a:p>
                    <a:p>
                      <a:pPr algn="ctr"/>
                      <a:endParaRPr lang="en-GB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eats birds, bats and </a:t>
                      </a: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lizards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927777"/>
                  </a:ext>
                </a:extLst>
              </a:tr>
              <a:tr h="1694158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 rodents like mice and rats</a:t>
                      </a: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Snakes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reptile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lays eggs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blooded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hunt on the ground, in trees and bushes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legs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30456"/>
                  </a:ext>
                </a:extLst>
              </a:tr>
              <a:tr h="1819984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Africa, south of the </a:t>
                      </a: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Sahara Desert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forked tongue to smell with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 prey with venom or squeeze prey</a:t>
                      </a: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different </a:t>
                      </a: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colours and patterns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live in water, </a:t>
                      </a:r>
                    </a:p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forests or deserts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919194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4BF10A-FF18-4507-9EB4-B24BF77BA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650" y="138991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F52802-D91C-42ED-BC80-3C8DA2350BDA}"/>
              </a:ext>
            </a:extLst>
          </p:cNvPr>
          <p:cNvSpPr txBox="1"/>
          <p:nvPr/>
        </p:nvSpPr>
        <p:spPr>
          <a:xfrm>
            <a:off x="360362" y="545391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 1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258283-422A-4F4D-98FC-486F2D3BA5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2290" y="318774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E67C2-C0F2-4388-9D47-B7AF82B02B60}"/>
              </a:ext>
            </a:extLst>
          </p:cNvPr>
          <p:cNvSpPr txBox="1"/>
          <p:nvPr/>
        </p:nvSpPr>
        <p:spPr>
          <a:xfrm>
            <a:off x="9064915" y="36072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 2</a:t>
            </a:r>
          </a:p>
        </p:txBody>
      </p:sp>
    </p:spTree>
    <p:extLst>
      <p:ext uri="{BB962C8B-B14F-4D97-AF65-F5344CB8AC3E}">
        <p14:creationId xmlns:p14="http://schemas.microsoft.com/office/powerpoint/2010/main" val="363214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787C93-733C-422F-8379-F059F4199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352803"/>
              </p:ext>
            </p:extLst>
          </p:nvPr>
        </p:nvGraphicFramePr>
        <p:xfrm>
          <a:off x="971550" y="933510"/>
          <a:ext cx="10389180" cy="5541545"/>
        </p:xfrm>
        <a:graphic>
          <a:graphicData uri="http://schemas.openxmlformats.org/drawingml/2006/table">
            <a:tbl>
              <a:tblPr/>
              <a:tblGrid>
                <a:gridCol w="2242249">
                  <a:extLst>
                    <a:ext uri="{9D8B030D-6E8A-4147-A177-3AD203B41FA5}">
                      <a16:colId xmlns:a16="http://schemas.microsoft.com/office/drawing/2014/main" val="4097274043"/>
                    </a:ext>
                  </a:extLst>
                </a:gridCol>
                <a:gridCol w="2264540">
                  <a:extLst>
                    <a:ext uri="{9D8B030D-6E8A-4147-A177-3AD203B41FA5}">
                      <a16:colId xmlns:a16="http://schemas.microsoft.com/office/drawing/2014/main" val="283386572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1922022270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355517425"/>
                    </a:ext>
                  </a:extLst>
                </a:gridCol>
                <a:gridCol w="1960797">
                  <a:extLst>
                    <a:ext uri="{9D8B030D-6E8A-4147-A177-3AD203B41FA5}">
                      <a16:colId xmlns:a16="http://schemas.microsoft.com/office/drawing/2014/main" val="4053488250"/>
                    </a:ext>
                  </a:extLst>
                </a:gridCol>
              </a:tblGrid>
              <a:tr h="181998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 have eyelids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found in Antarctica or Iceland.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 to 10m long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shed skin to make room for growth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carnivore</a:t>
                      </a:r>
                    </a:p>
                    <a:p>
                      <a:pPr algn="ctr"/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eats birds, bats and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lizards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927777"/>
                  </a:ext>
                </a:extLst>
              </a:tr>
              <a:tr h="1901577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 rodents like mice and rats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shy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Snakes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reptile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lays eggs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blooded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hunt on the ground, in trees and bushes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GB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en-GB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legs</a:t>
                      </a: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30456"/>
                  </a:ext>
                </a:extLst>
              </a:tr>
              <a:tr h="1819984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Africa, south of the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Sahara Desert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forked tongue to smell with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 prey with venom or squeeze prey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different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colours and patterns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live in water, 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forests or deserts</a:t>
                      </a:r>
                    </a:p>
                    <a:p>
                      <a:pPr algn="ctr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128" marR="16128" marT="16128" marB="16128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19194"/>
                  </a:ext>
                </a:extLst>
              </a:tr>
            </a:tbl>
          </a:graphicData>
        </a:graphic>
      </p:graphicFrame>
      <p:sp>
        <p:nvSpPr>
          <p:cNvPr id="5" name="Control 1">
            <a:extLst>
              <a:ext uri="{FF2B5EF4-FFF2-40B4-BE49-F238E27FC236}">
                <a16:creationId xmlns:a16="http://schemas.microsoft.com/office/drawing/2014/main" id="{33FC0F9A-3BD9-4110-AF1C-F097A323798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253038" y="2259013"/>
            <a:ext cx="6511925" cy="97805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2B2FA-7634-4543-B560-0F4A2F2050A7}"/>
              </a:ext>
            </a:extLst>
          </p:cNvPr>
          <p:cNvSpPr txBox="1"/>
          <p:nvPr/>
        </p:nvSpPr>
        <p:spPr>
          <a:xfrm>
            <a:off x="971550" y="276225"/>
            <a:ext cx="1062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Snake facts you may want to use in your information text.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23BB9-01B3-41E5-B5EC-657CA844C6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2450" y="233423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1250D-8E4A-4FAA-AF1D-8B373324F08D}"/>
              </a:ext>
            </a:extLst>
          </p:cNvPr>
          <p:cNvSpPr txBox="1"/>
          <p:nvPr/>
        </p:nvSpPr>
        <p:spPr>
          <a:xfrm>
            <a:off x="10190162" y="546776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16342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397</Words>
  <Application>Microsoft Office PowerPoint</Application>
  <PresentationFormat>Widescreen</PresentationFormat>
  <Paragraphs>81</Paragraphs>
  <Slides>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16</cp:revision>
  <dcterms:created xsi:type="dcterms:W3CDTF">2020-05-06T11:14:46Z</dcterms:created>
  <dcterms:modified xsi:type="dcterms:W3CDTF">2021-01-20T20:53:50Z</dcterms:modified>
</cp:coreProperties>
</file>