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4" r:id="rId5"/>
    <p:sldId id="260" r:id="rId6"/>
    <p:sldId id="267" r:id="rId7"/>
    <p:sldId id="265" r:id="rId8"/>
    <p:sldId id="266" r:id="rId9"/>
    <p:sldId id="268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3" d="100"/>
          <a:sy n="63" d="100"/>
        </p:scale>
        <p:origin x="732" y="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825D87-A5E9-4BED-9BC1-156E3E4DB15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1195CBE-CC1F-4C13-8E98-EF204BE0484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DE3474-F02B-4890-B81B-77B405A700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DBD9B-C3BC-49A3-A954-0CDFF8E238DA}" type="datetimeFigureOut">
              <a:rPr lang="en-GB" smtClean="0"/>
              <a:t>18/01/2021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431E9F9-98DB-4BA3-B003-4754189BA7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A52D67-E636-4305-B35C-D9104E4038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1171EC-468B-40AF-8337-318866C64B1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072128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80B8D5-3782-4DDD-8831-35927EED94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8894628-86C5-44F9-AA48-527481E54D4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24FE08-E3EF-43BA-9C9D-C427563E0D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DBD9B-C3BC-49A3-A954-0CDFF8E238DA}" type="datetimeFigureOut">
              <a:rPr lang="en-GB" smtClean="0"/>
              <a:t>18/01/2021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078569-A9AF-449B-ABE1-D49DAACC73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EE0DB2-49D9-4241-990A-39E5560AD5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1171EC-468B-40AF-8337-318866C64B1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453483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AD032B0-059C-4CEE-98A9-35982485145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7883159-C81E-481E-824F-C861A956A64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2CBD2C-6624-4FB2-9E21-C010307926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DBD9B-C3BC-49A3-A954-0CDFF8E238DA}" type="datetimeFigureOut">
              <a:rPr lang="en-GB" smtClean="0"/>
              <a:t>18/01/2021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B05E5A-8EFB-44E6-90A0-C5303F2592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F34265E-FC87-4E32-9750-7B7147F7EA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1171EC-468B-40AF-8337-318866C64B1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91820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AEA580-E22C-4AA6-965C-B687B5079A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6B6B7E-F8A3-4F63-B8A3-9F53FF33C1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AB1FB2C-DD04-4D6A-AB98-F4D4D3B80B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DBD9B-C3BC-49A3-A954-0CDFF8E238DA}" type="datetimeFigureOut">
              <a:rPr lang="en-GB" smtClean="0"/>
              <a:t>18/01/2021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82DE7DC-9735-41BE-B3DC-797B104350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A2CEFEC-4721-4000-A5CA-85345EDB43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1171EC-468B-40AF-8337-318866C64B1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660516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064199-4C01-41DF-931E-35A88F7C6A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F11EC9E-83B9-4A5F-933C-166EB5316AE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E7F0A31-15E9-4423-83C3-BFB3EB8236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DBD9B-C3BC-49A3-A954-0CDFF8E238DA}" type="datetimeFigureOut">
              <a:rPr lang="en-GB" smtClean="0"/>
              <a:t>18/01/2021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C4E2499-1597-4BE9-9B5F-38BB06C314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749B4D-2E6B-4744-80F7-AC2E5A289D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1171EC-468B-40AF-8337-318866C64B1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84581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2C1404-C6B9-4F79-9E15-43E2C17706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1668F1-1140-4E77-A641-CD8D70CD3CA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A21850A-9619-45D2-B440-36D85E0C24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FF75871-B79E-4F6B-AEFC-03ABD07ACA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DBD9B-C3BC-49A3-A954-0CDFF8E238DA}" type="datetimeFigureOut">
              <a:rPr lang="en-GB" smtClean="0"/>
              <a:t>18/01/2021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9EAAABD-2AD2-4D78-A02C-6833E0AEB7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B5D6A71-2A66-4D7C-B5BF-7A9668BBB0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1171EC-468B-40AF-8337-318866C64B1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296312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4366F3-D23E-42B7-B2D0-02F2055D46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0F0A1FB-5C8D-44BA-B675-20E8CEEA58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4FC7DD9-D60B-429F-BB78-3445784AD4E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AF1CCE2-76D7-4AF2-80BB-139E7DBB714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5EDBD8F-6D25-4F87-B6E7-14B90D9F6EA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AE47AC2-E13D-4456-AD77-219E6D9345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DBD9B-C3BC-49A3-A954-0CDFF8E238DA}" type="datetimeFigureOut">
              <a:rPr lang="en-GB" smtClean="0"/>
              <a:t>18/01/2021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88F5041-5926-4646-B903-75B127A0F0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D48085B-CBF7-429A-85F9-C5A2936139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1171EC-468B-40AF-8337-318866C64B1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779062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9E38F2-CCED-461A-AB18-D84894AB69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3944896-E8E8-4107-9B4A-9976A18CFD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DBD9B-C3BC-49A3-A954-0CDFF8E238DA}" type="datetimeFigureOut">
              <a:rPr lang="en-GB" smtClean="0"/>
              <a:t>18/01/2021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6094B6F-CAE5-4235-AF5A-A2406CBB95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76A030E-3D41-4F09-A5CB-0D90466F10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1171EC-468B-40AF-8337-318866C64B1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672501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1A1F1DE-824F-49D8-8EC5-4ED8DE6DE6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DBD9B-C3BC-49A3-A954-0CDFF8E238DA}" type="datetimeFigureOut">
              <a:rPr lang="en-GB" smtClean="0"/>
              <a:t>18/01/2021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14DD0D1-A0C3-4E0E-8D3B-5C914E1105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57043A1-4039-46E1-98BB-0BD7D9A7D7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1171EC-468B-40AF-8337-318866C64B1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336286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4BDF0E-4027-4C1A-B3F6-35FBD0356A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EAE435-1EE8-4B0C-8C08-FEEC4DC399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C8A665C-033B-418C-B482-E5E4A420D6B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3D75DBA-787A-4654-A150-DC22A784FA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DBD9B-C3BC-49A3-A954-0CDFF8E238DA}" type="datetimeFigureOut">
              <a:rPr lang="en-GB" smtClean="0"/>
              <a:t>18/01/2021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4B93401-66AE-4C19-A544-1433F79257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5A68C73-E773-4487-889D-C6EC119152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1171EC-468B-40AF-8337-318866C64B1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742551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EDCF31-EE57-4FFF-B679-0E2E457D76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851BCCB-E6E0-435F-9BE1-33FD7D06218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74F7984-FA37-4783-B69F-26CE7B07239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38A02D0-9A73-4F9D-988E-D0B75BBAAA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DBD9B-C3BC-49A3-A954-0CDFF8E238DA}" type="datetimeFigureOut">
              <a:rPr lang="en-GB" smtClean="0"/>
              <a:t>18/01/2021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7B4A360-9849-4659-A844-C113F54550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1C9B6C2-3135-4FAF-9847-587C3134CE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1171EC-468B-40AF-8337-318866C64B1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958092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C820883-BABF-44C5-A380-E903C18A2C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A5F7987-B788-4BCA-B7A2-30966F5CD1C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FB681DA-EA87-404E-BA4B-50520E445AC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4DBD9B-C3BC-49A3-A954-0CDFF8E238DA}" type="datetimeFigureOut">
              <a:rPr lang="en-GB" smtClean="0"/>
              <a:t>18/01/2021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0F61D59-ACA4-40DF-8C47-DD4126DC919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CD54D62-700B-466B-8D74-178FA0E0F71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1171EC-468B-40AF-8337-318866C64B1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390354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neurowiki2013.wikidot.com/group:food-and-the-brain" TargetMode="Externa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032A53-E10E-43C5-9A39-2769A71589B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25120" y="0"/>
            <a:ext cx="9144000" cy="2387600"/>
          </a:xfrm>
        </p:spPr>
        <p:txBody>
          <a:bodyPr/>
          <a:lstStyle/>
          <a:p>
            <a:r>
              <a:rPr lang="en-GB" b="1" i="1" u="sng" dirty="0"/>
              <a:t>Brain warm up!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6C1047D-9BC5-46ED-9437-5C147CA622F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8184903" y="3750067"/>
            <a:ext cx="4109073" cy="31079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08889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083178-59A5-4D5F-A740-434A03A3F5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0515600" cy="1325563"/>
          </a:xfrm>
        </p:spPr>
        <p:txBody>
          <a:bodyPr/>
          <a:lstStyle/>
          <a:p>
            <a:r>
              <a:rPr lang="en-GB" dirty="0"/>
              <a:t>Write down or circle the biggest number from each pair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2E3A8F-9BF6-44A3-B551-80851F97B4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554480"/>
            <a:ext cx="10515600" cy="5303520"/>
          </a:xfrm>
        </p:spPr>
        <p:txBody>
          <a:bodyPr>
            <a:normAutofit/>
          </a:bodyPr>
          <a:lstStyle/>
          <a:p>
            <a:pPr marL="342900" indent="-342900">
              <a:buFont typeface="+mj-lt"/>
              <a:buAutoNum type="arabicParenR"/>
            </a:pPr>
            <a:r>
              <a:rPr lang="en-GB" dirty="0"/>
              <a:t>3.64 or 2.89</a:t>
            </a:r>
          </a:p>
          <a:p>
            <a:pPr marL="342900" indent="-342900">
              <a:buFont typeface="+mj-lt"/>
              <a:buAutoNum type="arabicParenR"/>
            </a:pPr>
            <a:r>
              <a:rPr lang="en-GB" dirty="0"/>
              <a:t>2458 or 1038</a:t>
            </a:r>
          </a:p>
          <a:p>
            <a:pPr marL="342900" indent="-342900">
              <a:buFont typeface="+mj-lt"/>
              <a:buAutoNum type="arabicParenR"/>
            </a:pPr>
            <a:r>
              <a:rPr lang="en-GB" dirty="0"/>
              <a:t>3313 or 3133</a:t>
            </a:r>
          </a:p>
          <a:p>
            <a:pPr marL="342900" indent="-342900">
              <a:buFont typeface="+mj-lt"/>
              <a:buAutoNum type="arabicParenR"/>
            </a:pPr>
            <a:r>
              <a:rPr lang="en-GB" dirty="0"/>
              <a:t>-6 or -12</a:t>
            </a:r>
          </a:p>
          <a:p>
            <a:pPr marL="342900" indent="-342900">
              <a:buFont typeface="+mj-lt"/>
              <a:buAutoNum type="arabicParenR"/>
            </a:pPr>
            <a:r>
              <a:rPr lang="en-GB" dirty="0"/>
              <a:t>-8 or 8</a:t>
            </a:r>
          </a:p>
          <a:p>
            <a:pPr marL="342900" indent="-342900">
              <a:buFont typeface="+mj-lt"/>
              <a:buAutoNum type="arabicParenR"/>
            </a:pPr>
            <a:r>
              <a:rPr lang="en-GB" dirty="0"/>
              <a:t>8.8 or 18.4</a:t>
            </a:r>
          </a:p>
          <a:p>
            <a:pPr marL="342900" indent="-342900">
              <a:buFont typeface="+mj-lt"/>
              <a:buAutoNum type="arabicParenR"/>
            </a:pPr>
            <a:r>
              <a:rPr lang="en-GB" dirty="0"/>
              <a:t>6.4 x 10 or 1264 ÷ 100</a:t>
            </a:r>
          </a:p>
          <a:p>
            <a:pPr marL="342900" indent="-342900">
              <a:buFont typeface="+mj-lt"/>
              <a:buAutoNum type="arabicParenR"/>
            </a:pPr>
            <a:r>
              <a:rPr lang="en-GB" dirty="0"/>
              <a:t>13.2 ÷ 10 or 0.24 x 10</a:t>
            </a:r>
          </a:p>
          <a:p>
            <a:pPr marL="342900" indent="-342900">
              <a:buFont typeface="+mj-lt"/>
              <a:buAutoNum type="arabicParenR"/>
            </a:pPr>
            <a:r>
              <a:rPr lang="en-GB" dirty="0"/>
              <a:t>1.86 x 100 or 3729 ÷ 10</a:t>
            </a:r>
          </a:p>
          <a:p>
            <a:pPr marL="342900" indent="-342900">
              <a:buFont typeface="+mj-lt"/>
              <a:buAutoNum type="arabicParenR"/>
            </a:pPr>
            <a:r>
              <a:rPr lang="en-GB" dirty="0"/>
              <a:t>43587 ÷ 100 or 61.2 x 10</a:t>
            </a:r>
          </a:p>
          <a:p>
            <a:pPr marL="342900" indent="-342900">
              <a:buFont typeface="+mj-lt"/>
              <a:buAutoNum type="arabicParenR"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247449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1776DB-9863-4340-8A5B-CE5EF2473E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i="1" u="sng" dirty="0"/>
              <a:t>Bus stop method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982FEFB-D024-454E-A020-971A1D127DD4}"/>
              </a:ext>
            </a:extLst>
          </p:cNvPr>
          <p:cNvSpPr txBox="1"/>
          <p:nvPr/>
        </p:nvSpPr>
        <p:spPr>
          <a:xfrm>
            <a:off x="690880" y="1690688"/>
            <a:ext cx="1066292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arenR"/>
            </a:pPr>
            <a:r>
              <a:rPr lang="en-GB" sz="3200" dirty="0"/>
              <a:t>78 ÷ 6 =</a:t>
            </a:r>
          </a:p>
          <a:p>
            <a:pPr marL="342900" indent="-342900">
              <a:buFont typeface="+mj-lt"/>
              <a:buAutoNum type="arabicParenR"/>
            </a:pPr>
            <a:r>
              <a:rPr lang="en-GB" sz="3200" dirty="0"/>
              <a:t>344 ÷ 8 =</a:t>
            </a:r>
          </a:p>
          <a:p>
            <a:pPr marL="342900" indent="-342900">
              <a:buFont typeface="+mj-lt"/>
              <a:buAutoNum type="arabicParenR"/>
            </a:pPr>
            <a:r>
              <a:rPr lang="en-GB" sz="3200" dirty="0"/>
              <a:t>492 ÷ 4</a:t>
            </a:r>
          </a:p>
          <a:p>
            <a:pPr marL="342900" indent="-342900">
              <a:buFont typeface="+mj-lt"/>
              <a:buAutoNum type="arabicParenR"/>
            </a:pPr>
            <a:endParaRPr lang="en-GB" sz="3200" dirty="0"/>
          </a:p>
        </p:txBody>
      </p:sp>
    </p:spTree>
    <p:extLst>
      <p:ext uri="{BB962C8B-B14F-4D97-AF65-F5344CB8AC3E}">
        <p14:creationId xmlns:p14="http://schemas.microsoft.com/office/powerpoint/2010/main" val="19737035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AFFFB2-34B0-4E16-8EDC-C1A9D29597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Activity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51B7D6-93D4-4E61-BDA3-DD9A298B24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Choose </a:t>
            </a:r>
            <a:r>
              <a:rPr lang="en-GB" b="1" u="sng" dirty="0"/>
              <a:t>one</a:t>
            </a:r>
            <a:r>
              <a:rPr lang="en-GB" dirty="0"/>
              <a:t> of the star challenges- don’t do them all!</a:t>
            </a:r>
          </a:p>
          <a:p>
            <a:r>
              <a:rPr lang="en-GB" dirty="0"/>
              <a:t>Once you have done three questions- check the answers.</a:t>
            </a:r>
          </a:p>
          <a:p>
            <a:r>
              <a:rPr lang="en-GB" dirty="0"/>
              <a:t>If you get any wrong, please try again to “fix it”.</a:t>
            </a:r>
          </a:p>
          <a:p>
            <a:pPr marL="0" indent="0">
              <a:buNone/>
            </a:pPr>
            <a:endParaRPr lang="en-GB" dirty="0"/>
          </a:p>
          <a:p>
            <a:r>
              <a:rPr lang="en-GB" dirty="0"/>
              <a:t>Remember, I am on Teams for the whole session if you need any help!</a:t>
            </a:r>
          </a:p>
        </p:txBody>
      </p:sp>
    </p:spTree>
    <p:extLst>
      <p:ext uri="{BB962C8B-B14F-4D97-AF65-F5344CB8AC3E}">
        <p14:creationId xmlns:p14="http://schemas.microsoft.com/office/powerpoint/2010/main" val="39237192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BD7ECDE6-ED3C-45C8-8AE7-62FEFCBCE765}"/>
              </a:ext>
            </a:extLst>
          </p:cNvPr>
          <p:cNvSpPr txBox="1">
            <a:spLocks/>
          </p:cNvSpPr>
          <p:nvPr/>
        </p:nvSpPr>
        <p:spPr>
          <a:xfrm>
            <a:off x="0" y="335276"/>
            <a:ext cx="2748280" cy="5750243"/>
          </a:xfrm>
          <a:prstGeom prst="rect">
            <a:avLst/>
          </a:prstGeom>
          <a:ln w="57150">
            <a:solidFill>
              <a:srgbClr val="FF0000"/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GB" sz="4400" dirty="0"/>
              <a:t>*</a:t>
            </a:r>
          </a:p>
          <a:p>
            <a:pPr marL="514350" indent="-514350">
              <a:buFont typeface="+mj-lt"/>
              <a:buAutoNum type="arabicParenR"/>
            </a:pPr>
            <a:r>
              <a:rPr lang="en-GB" sz="4400" dirty="0"/>
              <a:t>96 ÷ 6 =</a:t>
            </a:r>
          </a:p>
          <a:p>
            <a:pPr marL="514350" indent="-514350">
              <a:buFont typeface="+mj-lt"/>
              <a:buAutoNum type="arabicParenR"/>
            </a:pPr>
            <a:r>
              <a:rPr lang="en-GB" sz="4400" dirty="0"/>
              <a:t>96 ÷ 4 =</a:t>
            </a:r>
          </a:p>
          <a:p>
            <a:pPr marL="514350" indent="-514350">
              <a:buFont typeface="+mj-lt"/>
              <a:buAutoNum type="arabicParenR"/>
            </a:pPr>
            <a:r>
              <a:rPr lang="en-GB" sz="4400" dirty="0"/>
              <a:t>78 ÷ 6 =</a:t>
            </a:r>
          </a:p>
          <a:p>
            <a:pPr marL="514350" indent="-514350">
              <a:buFont typeface="+mj-lt"/>
              <a:buAutoNum type="arabicParenR"/>
            </a:pPr>
            <a:r>
              <a:rPr lang="en-GB" sz="4400" dirty="0"/>
              <a:t>84 ÷ 3 =</a:t>
            </a:r>
          </a:p>
          <a:p>
            <a:pPr marL="514350" indent="-514350">
              <a:buFont typeface="+mj-lt"/>
              <a:buAutoNum type="arabicParenR"/>
            </a:pPr>
            <a:r>
              <a:rPr lang="en-GB" sz="4400" dirty="0"/>
              <a:t>78 ÷ 3 =</a:t>
            </a:r>
          </a:p>
          <a:p>
            <a:pPr marL="514350" indent="-514350">
              <a:buFont typeface="+mj-lt"/>
              <a:buAutoNum type="arabicParenR"/>
            </a:pPr>
            <a:r>
              <a:rPr lang="en-GB" sz="4400" dirty="0"/>
              <a:t>492 ÷ 4 </a:t>
            </a:r>
          </a:p>
          <a:p>
            <a:pPr marL="514350" indent="-514350">
              <a:buFont typeface="+mj-lt"/>
              <a:buAutoNum type="arabicParenR"/>
            </a:pPr>
            <a:endParaRPr lang="en-GB" sz="4400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3B720105-ACF7-41B4-89C4-7202D872B10E}"/>
              </a:ext>
            </a:extLst>
          </p:cNvPr>
          <p:cNvSpPr txBox="1">
            <a:spLocks/>
          </p:cNvSpPr>
          <p:nvPr/>
        </p:nvSpPr>
        <p:spPr>
          <a:xfrm>
            <a:off x="2849880" y="314789"/>
            <a:ext cx="3144520" cy="5750243"/>
          </a:xfrm>
          <a:prstGeom prst="rect">
            <a:avLst/>
          </a:prstGeom>
          <a:ln w="57150">
            <a:solidFill>
              <a:srgbClr val="FF0000"/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GB" sz="4400" dirty="0"/>
              <a:t>**</a:t>
            </a:r>
          </a:p>
          <a:p>
            <a:pPr marL="514350" indent="-514350">
              <a:buFont typeface="+mj-lt"/>
              <a:buAutoNum type="arabicParenR"/>
            </a:pPr>
            <a:r>
              <a:rPr lang="en-GB" sz="4400" dirty="0"/>
              <a:t>104 ÷ 4 =</a:t>
            </a:r>
          </a:p>
          <a:p>
            <a:pPr marL="514350" indent="-514350">
              <a:buFont typeface="+mj-lt"/>
              <a:buAutoNum type="arabicParenR"/>
            </a:pPr>
            <a:r>
              <a:rPr lang="en-GB" sz="4400" dirty="0"/>
              <a:t>344 ÷ 8 =</a:t>
            </a:r>
          </a:p>
          <a:p>
            <a:pPr marL="514350" indent="-514350">
              <a:buFont typeface="+mj-lt"/>
              <a:buAutoNum type="arabicParenR"/>
            </a:pPr>
            <a:r>
              <a:rPr lang="en-GB" sz="4400" dirty="0"/>
              <a:t>186 ÷ 3 =</a:t>
            </a:r>
          </a:p>
          <a:p>
            <a:pPr marL="514350" indent="-514350">
              <a:buFont typeface="+mj-lt"/>
              <a:buAutoNum type="arabicParenR"/>
            </a:pPr>
            <a:r>
              <a:rPr lang="en-GB" sz="4400" dirty="0"/>
              <a:t>504 ÷ 6 =</a:t>
            </a:r>
          </a:p>
          <a:p>
            <a:pPr marL="514350" indent="-514350">
              <a:buFont typeface="+mj-lt"/>
              <a:buAutoNum type="arabicParenR"/>
            </a:pPr>
            <a:r>
              <a:rPr lang="en-GB" sz="4400" dirty="0"/>
              <a:t>238 ÷ 7 =</a:t>
            </a:r>
          </a:p>
          <a:p>
            <a:pPr marL="514350" indent="-514350">
              <a:buFont typeface="+mj-lt"/>
              <a:buAutoNum type="arabicParenR"/>
            </a:pPr>
            <a:r>
              <a:rPr lang="en-GB" sz="4400" dirty="0"/>
              <a:t>4944 ÷ 6 =</a:t>
            </a:r>
          </a:p>
          <a:p>
            <a:pPr marL="514350" indent="-514350">
              <a:buFont typeface="+mj-lt"/>
              <a:buAutoNum type="arabicParenR"/>
            </a:pPr>
            <a:endParaRPr lang="en-GB" sz="4400" dirty="0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F096DA6C-DB82-433D-B0CF-2E757FE4A7C9}"/>
              </a:ext>
            </a:extLst>
          </p:cNvPr>
          <p:cNvSpPr txBox="1">
            <a:spLocks/>
          </p:cNvSpPr>
          <p:nvPr/>
        </p:nvSpPr>
        <p:spPr>
          <a:xfrm>
            <a:off x="6197602" y="304623"/>
            <a:ext cx="4429760" cy="5750243"/>
          </a:xfrm>
          <a:prstGeom prst="rect">
            <a:avLst/>
          </a:prstGeom>
          <a:ln w="57150">
            <a:solidFill>
              <a:srgbClr val="FF0000"/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GB" sz="4400" dirty="0"/>
              <a:t>***</a:t>
            </a:r>
          </a:p>
          <a:p>
            <a:pPr marL="514350" indent="-514350">
              <a:buFont typeface="+mj-lt"/>
              <a:buAutoNum type="arabicParenR"/>
            </a:pPr>
            <a:r>
              <a:rPr lang="en-GB" sz="4400" dirty="0"/>
              <a:t>2064 ÷ 6 =</a:t>
            </a:r>
          </a:p>
          <a:p>
            <a:pPr marL="514350" indent="-514350">
              <a:buFont typeface="+mj-lt"/>
              <a:buAutoNum type="arabicParenR"/>
            </a:pPr>
            <a:r>
              <a:rPr lang="en-GB" sz="4400" dirty="0"/>
              <a:t>3316 ÷ 4 =</a:t>
            </a:r>
          </a:p>
          <a:p>
            <a:pPr marL="514350" indent="-514350">
              <a:buFont typeface="+mj-lt"/>
              <a:buAutoNum type="arabicParenR"/>
            </a:pPr>
            <a:r>
              <a:rPr lang="en-GB" sz="4400" dirty="0"/>
              <a:t>3472 ÷ 7 =</a:t>
            </a:r>
          </a:p>
          <a:p>
            <a:pPr marL="514350" indent="-514350">
              <a:buFont typeface="+mj-lt"/>
              <a:buAutoNum type="arabicParenR"/>
            </a:pPr>
            <a:r>
              <a:rPr lang="en-GB" sz="4400" dirty="0"/>
              <a:t>7326 ÷ 9 =</a:t>
            </a:r>
          </a:p>
          <a:p>
            <a:pPr marL="514350" indent="-514350">
              <a:buFont typeface="+mj-lt"/>
              <a:buAutoNum type="arabicParenR"/>
            </a:pPr>
            <a:r>
              <a:rPr lang="en-GB" sz="4400" dirty="0"/>
              <a:t>11088 ÷ 12 =</a:t>
            </a:r>
          </a:p>
          <a:p>
            <a:pPr marL="514350" indent="-514350">
              <a:buFont typeface="+mj-lt"/>
              <a:buAutoNum type="arabicParenR"/>
            </a:pPr>
            <a:r>
              <a:rPr lang="en-GB" sz="4400" dirty="0"/>
              <a:t>10593 ÷ 11 =</a:t>
            </a:r>
          </a:p>
          <a:p>
            <a:pPr marL="514350" indent="-514350">
              <a:buFont typeface="+mj-lt"/>
              <a:buAutoNum type="arabicParenR"/>
            </a:pPr>
            <a:endParaRPr lang="en-GB" sz="4400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FD460C17-51EF-444A-B13A-F6832B61BC47}"/>
              </a:ext>
            </a:extLst>
          </p:cNvPr>
          <p:cNvSpPr txBox="1"/>
          <p:nvPr/>
        </p:nvSpPr>
        <p:spPr>
          <a:xfrm>
            <a:off x="9306560" y="6370320"/>
            <a:ext cx="27533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**** on next page…</a:t>
            </a:r>
          </a:p>
        </p:txBody>
      </p:sp>
    </p:spTree>
    <p:extLst>
      <p:ext uri="{BB962C8B-B14F-4D97-AF65-F5344CB8AC3E}">
        <p14:creationId xmlns:p14="http://schemas.microsoft.com/office/powerpoint/2010/main" val="37451329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09F965FC-7397-44FC-B492-BC8FAFCAEC79}"/>
              </a:ext>
            </a:extLst>
          </p:cNvPr>
          <p:cNvSpPr txBox="1">
            <a:spLocks/>
          </p:cNvSpPr>
          <p:nvPr/>
        </p:nvSpPr>
        <p:spPr>
          <a:xfrm>
            <a:off x="386082" y="553878"/>
            <a:ext cx="4429760" cy="5750243"/>
          </a:xfrm>
          <a:prstGeom prst="rect">
            <a:avLst/>
          </a:prstGeom>
          <a:ln w="57150">
            <a:solidFill>
              <a:srgbClr val="FF0000"/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GB" sz="4400" dirty="0"/>
              <a:t>****</a:t>
            </a:r>
          </a:p>
          <a:p>
            <a:pPr marL="514350" indent="-514350">
              <a:buFont typeface="+mj-lt"/>
              <a:buAutoNum type="arabicParenR"/>
            </a:pPr>
            <a:r>
              <a:rPr lang="en-GB" sz="4400" dirty="0"/>
              <a:t>364 ÷ 13 = </a:t>
            </a:r>
          </a:p>
          <a:p>
            <a:pPr marL="514350" indent="-514350">
              <a:buFont typeface="+mj-lt"/>
              <a:buAutoNum type="arabicParenR"/>
            </a:pPr>
            <a:r>
              <a:rPr lang="en-GB" sz="4400" dirty="0"/>
              <a:t>630 ÷ 14 = </a:t>
            </a:r>
          </a:p>
          <a:p>
            <a:pPr marL="514350" indent="-514350">
              <a:buFont typeface="+mj-lt"/>
              <a:buAutoNum type="arabicParenR"/>
            </a:pPr>
            <a:r>
              <a:rPr lang="en-GB" sz="4400" dirty="0"/>
              <a:t>744 ÷ 12 = </a:t>
            </a:r>
          </a:p>
          <a:p>
            <a:pPr marL="514350" indent="-514350">
              <a:buFont typeface="+mj-lt"/>
              <a:buAutoNum type="arabicParenR"/>
            </a:pPr>
            <a:r>
              <a:rPr lang="en-GB" sz="4400" dirty="0"/>
              <a:t>1845 ÷ 15 = </a:t>
            </a:r>
          </a:p>
        </p:txBody>
      </p:sp>
    </p:spTree>
    <p:extLst>
      <p:ext uri="{BB962C8B-B14F-4D97-AF65-F5344CB8AC3E}">
        <p14:creationId xmlns:p14="http://schemas.microsoft.com/office/powerpoint/2010/main" val="3440061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BD7ECDE6-ED3C-45C8-8AE7-62FEFCBCE765}"/>
              </a:ext>
            </a:extLst>
          </p:cNvPr>
          <p:cNvSpPr txBox="1">
            <a:spLocks/>
          </p:cNvSpPr>
          <p:nvPr/>
        </p:nvSpPr>
        <p:spPr>
          <a:xfrm>
            <a:off x="0" y="264156"/>
            <a:ext cx="3515360" cy="5750243"/>
          </a:xfrm>
          <a:prstGeom prst="rect">
            <a:avLst/>
          </a:prstGeom>
          <a:ln w="57150">
            <a:solidFill>
              <a:srgbClr val="FF0000"/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GB" sz="4400" dirty="0"/>
              <a:t>*</a:t>
            </a:r>
          </a:p>
          <a:p>
            <a:pPr marL="514350" indent="-514350">
              <a:buFont typeface="+mj-lt"/>
              <a:buAutoNum type="arabicParenR"/>
            </a:pPr>
            <a:r>
              <a:rPr lang="en-GB" sz="4400" dirty="0"/>
              <a:t>96 ÷ 6 = 16</a:t>
            </a:r>
          </a:p>
          <a:p>
            <a:pPr marL="514350" indent="-514350">
              <a:buFont typeface="+mj-lt"/>
              <a:buAutoNum type="arabicParenR"/>
            </a:pPr>
            <a:r>
              <a:rPr lang="en-GB" sz="4400" dirty="0"/>
              <a:t>96 ÷ 4 = 24</a:t>
            </a:r>
          </a:p>
          <a:p>
            <a:pPr marL="514350" indent="-514350">
              <a:buFont typeface="+mj-lt"/>
              <a:buAutoNum type="arabicParenR"/>
            </a:pPr>
            <a:r>
              <a:rPr lang="en-GB" sz="4400" dirty="0"/>
              <a:t>78 ÷ 6 = 13</a:t>
            </a:r>
          </a:p>
          <a:p>
            <a:pPr marL="0" indent="0">
              <a:buNone/>
            </a:pPr>
            <a:endParaRPr lang="en-GB" sz="4400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3B720105-ACF7-41B4-89C4-7202D872B10E}"/>
              </a:ext>
            </a:extLst>
          </p:cNvPr>
          <p:cNvSpPr txBox="1">
            <a:spLocks/>
          </p:cNvSpPr>
          <p:nvPr/>
        </p:nvSpPr>
        <p:spPr>
          <a:xfrm>
            <a:off x="3632200" y="264155"/>
            <a:ext cx="3357880" cy="5750243"/>
          </a:xfrm>
          <a:prstGeom prst="rect">
            <a:avLst/>
          </a:prstGeom>
          <a:ln w="57150">
            <a:solidFill>
              <a:srgbClr val="FF0000"/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GB" sz="4000" dirty="0"/>
              <a:t>**</a:t>
            </a:r>
          </a:p>
          <a:p>
            <a:pPr marL="514350" indent="-514350">
              <a:buFont typeface="+mj-lt"/>
              <a:buAutoNum type="arabicParenR"/>
            </a:pPr>
            <a:r>
              <a:rPr lang="en-GB" sz="4000" dirty="0"/>
              <a:t>104 ÷ 4 = 26</a:t>
            </a:r>
          </a:p>
          <a:p>
            <a:pPr marL="514350" indent="-514350">
              <a:buFont typeface="+mj-lt"/>
              <a:buAutoNum type="arabicParenR"/>
            </a:pPr>
            <a:r>
              <a:rPr lang="en-GB" sz="4000" dirty="0"/>
              <a:t>344 ÷ 8 = 43</a:t>
            </a:r>
          </a:p>
          <a:p>
            <a:pPr marL="514350" indent="-514350">
              <a:buFont typeface="+mj-lt"/>
              <a:buAutoNum type="arabicParenR"/>
            </a:pPr>
            <a:r>
              <a:rPr lang="en-GB" sz="4000" dirty="0"/>
              <a:t>186 ÷ 3 = 62</a:t>
            </a:r>
          </a:p>
          <a:p>
            <a:pPr marL="0" indent="0">
              <a:buNone/>
            </a:pPr>
            <a:endParaRPr lang="en-GB" sz="4000" dirty="0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F096DA6C-DB82-433D-B0CF-2E757FE4A7C9}"/>
              </a:ext>
            </a:extLst>
          </p:cNvPr>
          <p:cNvSpPr txBox="1">
            <a:spLocks/>
          </p:cNvSpPr>
          <p:nvPr/>
        </p:nvSpPr>
        <p:spPr>
          <a:xfrm>
            <a:off x="7061200" y="264154"/>
            <a:ext cx="4856480" cy="5750243"/>
          </a:xfrm>
          <a:prstGeom prst="rect">
            <a:avLst/>
          </a:prstGeom>
          <a:ln w="57150">
            <a:solidFill>
              <a:srgbClr val="FF0000"/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GB" sz="4400" dirty="0"/>
              <a:t>***</a:t>
            </a:r>
          </a:p>
          <a:p>
            <a:pPr marL="514350" indent="-514350">
              <a:buFont typeface="+mj-lt"/>
              <a:buAutoNum type="arabicParenR"/>
            </a:pPr>
            <a:r>
              <a:rPr lang="en-GB" sz="4400" dirty="0"/>
              <a:t>2064 ÷ 6 =344</a:t>
            </a:r>
          </a:p>
          <a:p>
            <a:pPr marL="514350" indent="-514350">
              <a:buFont typeface="+mj-lt"/>
              <a:buAutoNum type="arabicParenR"/>
            </a:pPr>
            <a:r>
              <a:rPr lang="en-GB" sz="4400" dirty="0"/>
              <a:t>3316 ÷ 4 =829</a:t>
            </a:r>
          </a:p>
          <a:p>
            <a:pPr marL="514350" indent="-514350">
              <a:buFont typeface="+mj-lt"/>
              <a:buAutoNum type="arabicParenR"/>
            </a:pPr>
            <a:r>
              <a:rPr lang="en-GB" sz="4400" dirty="0"/>
              <a:t>3472 ÷ 7 =496</a:t>
            </a:r>
          </a:p>
        </p:txBody>
      </p:sp>
    </p:spTree>
    <p:extLst>
      <p:ext uri="{BB962C8B-B14F-4D97-AF65-F5344CB8AC3E}">
        <p14:creationId xmlns:p14="http://schemas.microsoft.com/office/powerpoint/2010/main" val="41690596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BD7ECDE6-ED3C-45C8-8AE7-62FEFCBCE765}"/>
              </a:ext>
            </a:extLst>
          </p:cNvPr>
          <p:cNvSpPr txBox="1">
            <a:spLocks/>
          </p:cNvSpPr>
          <p:nvPr/>
        </p:nvSpPr>
        <p:spPr>
          <a:xfrm>
            <a:off x="0" y="264156"/>
            <a:ext cx="3515360" cy="5750243"/>
          </a:xfrm>
          <a:prstGeom prst="rect">
            <a:avLst/>
          </a:prstGeom>
          <a:ln w="57150">
            <a:solidFill>
              <a:srgbClr val="FF0000"/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GB" sz="4400" dirty="0"/>
              <a:t>*</a:t>
            </a:r>
          </a:p>
          <a:p>
            <a:pPr marL="0" indent="0">
              <a:buNone/>
            </a:pPr>
            <a:r>
              <a:rPr lang="en-GB" sz="4400" dirty="0"/>
              <a:t>4)84 ÷ 3 = 28</a:t>
            </a:r>
          </a:p>
          <a:p>
            <a:pPr marL="0" indent="0">
              <a:buNone/>
            </a:pPr>
            <a:r>
              <a:rPr lang="en-GB" sz="4400" dirty="0"/>
              <a:t>5)78 ÷ 3 = 26</a:t>
            </a:r>
          </a:p>
          <a:p>
            <a:pPr marL="0" indent="0">
              <a:buNone/>
            </a:pPr>
            <a:r>
              <a:rPr lang="en-GB" sz="3900" dirty="0"/>
              <a:t>6)492 ÷ 4= 123</a:t>
            </a:r>
          </a:p>
          <a:p>
            <a:pPr marL="514350" indent="-514350">
              <a:buFont typeface="+mj-lt"/>
              <a:buAutoNum type="arabicParenR"/>
            </a:pPr>
            <a:endParaRPr lang="en-GB" sz="4400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3B720105-ACF7-41B4-89C4-7202D872B10E}"/>
              </a:ext>
            </a:extLst>
          </p:cNvPr>
          <p:cNvSpPr txBox="1">
            <a:spLocks/>
          </p:cNvSpPr>
          <p:nvPr/>
        </p:nvSpPr>
        <p:spPr>
          <a:xfrm>
            <a:off x="3632200" y="264155"/>
            <a:ext cx="3357880" cy="5750243"/>
          </a:xfrm>
          <a:prstGeom prst="rect">
            <a:avLst/>
          </a:prstGeom>
          <a:ln w="57150">
            <a:solidFill>
              <a:srgbClr val="FF0000"/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GB" sz="3600" dirty="0"/>
              <a:t>**</a:t>
            </a:r>
          </a:p>
          <a:p>
            <a:pPr marL="0" indent="0">
              <a:buNone/>
            </a:pPr>
            <a:r>
              <a:rPr lang="en-GB" sz="3600" dirty="0"/>
              <a:t>4)504 ÷ 6 = 84</a:t>
            </a:r>
          </a:p>
          <a:p>
            <a:pPr marL="0" indent="0">
              <a:buNone/>
            </a:pPr>
            <a:r>
              <a:rPr lang="en-GB" sz="3600" dirty="0"/>
              <a:t>5)238 ÷ 7 =34</a:t>
            </a:r>
          </a:p>
          <a:p>
            <a:pPr marL="0" indent="0">
              <a:buNone/>
            </a:pPr>
            <a:r>
              <a:rPr lang="en-GB" sz="3600" dirty="0"/>
              <a:t>6)4944 ÷ 6 = 824</a:t>
            </a:r>
          </a:p>
          <a:p>
            <a:pPr marL="514350" indent="-514350">
              <a:buFont typeface="+mj-lt"/>
              <a:buAutoNum type="arabicParenR"/>
            </a:pPr>
            <a:endParaRPr lang="en-GB" sz="3600" dirty="0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F096DA6C-DB82-433D-B0CF-2E757FE4A7C9}"/>
              </a:ext>
            </a:extLst>
          </p:cNvPr>
          <p:cNvSpPr txBox="1">
            <a:spLocks/>
          </p:cNvSpPr>
          <p:nvPr/>
        </p:nvSpPr>
        <p:spPr>
          <a:xfrm>
            <a:off x="7061200" y="264154"/>
            <a:ext cx="4856480" cy="5750243"/>
          </a:xfrm>
          <a:prstGeom prst="rect">
            <a:avLst/>
          </a:prstGeom>
          <a:ln w="57150">
            <a:solidFill>
              <a:srgbClr val="FF0000"/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GB" sz="4400" dirty="0"/>
              <a:t>***</a:t>
            </a:r>
          </a:p>
          <a:p>
            <a:pPr marL="0" indent="0">
              <a:buNone/>
            </a:pPr>
            <a:r>
              <a:rPr lang="en-GB" sz="4400" dirty="0"/>
              <a:t>4)7326 ÷ 9 =814</a:t>
            </a:r>
          </a:p>
          <a:p>
            <a:pPr marL="0" indent="0">
              <a:buNone/>
            </a:pPr>
            <a:r>
              <a:rPr lang="en-GB" sz="4400" dirty="0"/>
              <a:t>5)11088 ÷ 12 =924</a:t>
            </a:r>
          </a:p>
          <a:p>
            <a:pPr marL="0" indent="0">
              <a:buNone/>
            </a:pPr>
            <a:r>
              <a:rPr lang="en-GB" sz="4400" dirty="0"/>
              <a:t>6)10593 ÷ 11 =963</a:t>
            </a:r>
          </a:p>
          <a:p>
            <a:pPr marL="514350" indent="-514350">
              <a:buFont typeface="+mj-lt"/>
              <a:buAutoNum type="arabicParenR"/>
            </a:pPr>
            <a:endParaRPr lang="en-GB" sz="4400" dirty="0"/>
          </a:p>
        </p:txBody>
      </p:sp>
    </p:spTree>
    <p:extLst>
      <p:ext uri="{BB962C8B-B14F-4D97-AF65-F5344CB8AC3E}">
        <p14:creationId xmlns:p14="http://schemas.microsoft.com/office/powerpoint/2010/main" val="406681708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09F965FC-7397-44FC-B492-BC8FAFCAEC79}"/>
              </a:ext>
            </a:extLst>
          </p:cNvPr>
          <p:cNvSpPr txBox="1">
            <a:spLocks/>
          </p:cNvSpPr>
          <p:nvPr/>
        </p:nvSpPr>
        <p:spPr>
          <a:xfrm>
            <a:off x="386082" y="553878"/>
            <a:ext cx="4429760" cy="5750243"/>
          </a:xfrm>
          <a:prstGeom prst="rect">
            <a:avLst/>
          </a:prstGeom>
          <a:ln w="57150">
            <a:solidFill>
              <a:srgbClr val="FF0000"/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GB" sz="4400" dirty="0"/>
              <a:t>****</a:t>
            </a:r>
          </a:p>
          <a:p>
            <a:pPr marL="514350" indent="-514350">
              <a:buFont typeface="+mj-lt"/>
              <a:buAutoNum type="arabicParenR"/>
            </a:pPr>
            <a:r>
              <a:rPr lang="en-GB" sz="4400" dirty="0"/>
              <a:t>364 ÷ 13 = 28</a:t>
            </a:r>
          </a:p>
          <a:p>
            <a:pPr marL="514350" indent="-514350">
              <a:buFont typeface="+mj-lt"/>
              <a:buAutoNum type="arabicParenR"/>
            </a:pPr>
            <a:r>
              <a:rPr lang="en-GB" sz="4400" dirty="0"/>
              <a:t>630 ÷ 14 = 45</a:t>
            </a:r>
          </a:p>
          <a:p>
            <a:pPr marL="514350" indent="-514350">
              <a:buFont typeface="+mj-lt"/>
              <a:buAutoNum type="arabicParenR"/>
            </a:pPr>
            <a:r>
              <a:rPr lang="en-GB" sz="4400" dirty="0"/>
              <a:t>744 ÷ 12 = 62</a:t>
            </a:r>
          </a:p>
          <a:p>
            <a:pPr marL="514350" indent="-514350">
              <a:buFont typeface="+mj-lt"/>
              <a:buAutoNum type="arabicParenR"/>
            </a:pPr>
            <a:r>
              <a:rPr lang="en-GB" sz="4400" dirty="0"/>
              <a:t>1845 ÷ 15 = 123</a:t>
            </a:r>
          </a:p>
        </p:txBody>
      </p:sp>
    </p:spTree>
    <p:extLst>
      <p:ext uri="{BB962C8B-B14F-4D97-AF65-F5344CB8AC3E}">
        <p14:creationId xmlns:p14="http://schemas.microsoft.com/office/powerpoint/2010/main" val="227206150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77</TotalTime>
  <Words>342</Words>
  <Application>Microsoft Office PowerPoint</Application>
  <PresentationFormat>Widescreen</PresentationFormat>
  <Paragraphs>78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 Theme</vt:lpstr>
      <vt:lpstr>Brain warm up!</vt:lpstr>
      <vt:lpstr>Write down or circle the biggest number from each pair</vt:lpstr>
      <vt:lpstr>Bus stop method</vt:lpstr>
      <vt:lpstr>Activity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Brain warm up!</dc:title>
  <dc:creator>Heather Taylor</dc:creator>
  <cp:lastModifiedBy>Heather Taylor</cp:lastModifiedBy>
  <cp:revision>5</cp:revision>
  <dcterms:created xsi:type="dcterms:W3CDTF">2021-01-16T12:04:11Z</dcterms:created>
  <dcterms:modified xsi:type="dcterms:W3CDTF">2021-01-18T12:02:50Z</dcterms:modified>
</cp:coreProperties>
</file>