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32"/>
  </p:handoutMasterIdLst>
  <p:sldIdLst>
    <p:sldId id="278" r:id="rId2"/>
    <p:sldId id="263" r:id="rId3"/>
    <p:sldId id="264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9" r:id="rId13"/>
    <p:sldId id="288" r:id="rId14"/>
    <p:sldId id="291" r:id="rId15"/>
    <p:sldId id="290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77" r:id="rId30"/>
    <p:sldId id="279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assoon Infant Rg" panose="02000803050000020003" pitchFamily="2" charset="0"/>
      <p:regular r:id="rId37"/>
      <p:bold r:id="rId38"/>
      <p:italic r:id="rId39"/>
    </p:embeddedFont>
    <p:embeddedFont>
      <p:font typeface="Tuffy" panose="020B0603060100000000" pitchFamily="34" charset="0"/>
      <p:regular r:id="rId40"/>
      <p:bold r:id="rId41"/>
      <p:italic r:id="rId42"/>
      <p:boldItalic r:id="rId43"/>
    </p:embeddedFont>
    <p:embeddedFont>
      <p:font typeface="Twinkl" pitchFamily="2" charset="77"/>
      <p:regular r:id="rId44"/>
      <p:bold r:id="rId45"/>
    </p:embeddedFont>
    <p:embeddedFont>
      <p:font typeface="Twinkl SemiBold" pitchFamily="2" charset="77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DC0"/>
    <a:srgbClr val="DB5183"/>
    <a:srgbClr val="3399FF"/>
    <a:srgbClr val="FFCD82"/>
    <a:srgbClr val="9F73B2"/>
    <a:srgbClr val="FFE3B9"/>
    <a:srgbClr val="54A9FF"/>
    <a:srgbClr val="67C18C"/>
    <a:srgbClr val="F598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728" y="184"/>
      </p:cViewPr>
      <p:guideLst>
        <p:guide orient="horz" pos="2183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microsoft.com/office/2007/relationships/media" Target="../media/media20.wav"/><Relationship Id="rId18" Type="http://schemas.openxmlformats.org/officeDocument/2006/relationships/image" Target="../media/image5.png"/><Relationship Id="rId26" Type="http://schemas.openxmlformats.org/officeDocument/2006/relationships/image" Target="../media/image27.png"/><Relationship Id="rId3" Type="http://schemas.microsoft.com/office/2007/relationships/media" Target="../media/media15.wav"/><Relationship Id="rId21" Type="http://schemas.openxmlformats.org/officeDocument/2006/relationships/image" Target="../media/image22.png"/><Relationship Id="rId7" Type="http://schemas.microsoft.com/office/2007/relationships/media" Target="../media/media17.wav"/><Relationship Id="rId12" Type="http://schemas.openxmlformats.org/officeDocument/2006/relationships/audio" Target="../media/media19.wav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6.png"/><Relationship Id="rId2" Type="http://schemas.openxmlformats.org/officeDocument/2006/relationships/audio" Target="../media/media14.wav"/><Relationship Id="rId16" Type="http://schemas.openxmlformats.org/officeDocument/2006/relationships/audio" Target="../media/media21.wav"/><Relationship Id="rId20" Type="http://schemas.openxmlformats.org/officeDocument/2006/relationships/image" Target="../media/image21.png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microsoft.com/office/2007/relationships/media" Target="../media/media19.wav"/><Relationship Id="rId24" Type="http://schemas.openxmlformats.org/officeDocument/2006/relationships/image" Target="../media/image25.png"/><Relationship Id="rId5" Type="http://schemas.microsoft.com/office/2007/relationships/media" Target="../media/media16.wav"/><Relationship Id="rId15" Type="http://schemas.microsoft.com/office/2007/relationships/media" Target="../media/media21.wav"/><Relationship Id="rId23" Type="http://schemas.openxmlformats.org/officeDocument/2006/relationships/image" Target="../media/image24.png"/><Relationship Id="rId28" Type="http://schemas.openxmlformats.org/officeDocument/2006/relationships/image" Target="../media/image13.png"/><Relationship Id="rId10" Type="http://schemas.openxmlformats.org/officeDocument/2006/relationships/audio" Target="../media/media18.wav"/><Relationship Id="rId19" Type="http://schemas.openxmlformats.org/officeDocument/2006/relationships/image" Target="../media/image20.png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audio" Target="../media/media20.wav"/><Relationship Id="rId22" Type="http://schemas.openxmlformats.org/officeDocument/2006/relationships/image" Target="../media/image23.png"/><Relationship Id="rId27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2.wav"/><Relationship Id="rId7" Type="http://schemas.openxmlformats.org/officeDocument/2006/relationships/image" Target="../media/image2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3.wav"/><Relationship Id="rId7" Type="http://schemas.openxmlformats.org/officeDocument/2006/relationships/image" Target="../media/image2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4.wav"/><Relationship Id="rId7" Type="http://schemas.openxmlformats.org/officeDocument/2006/relationships/image" Target="../media/image3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wav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5.wav"/><Relationship Id="rId7" Type="http://schemas.openxmlformats.org/officeDocument/2006/relationships/image" Target="../media/image3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wav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20.wav"/><Relationship Id="rId11" Type="http://schemas.openxmlformats.org/officeDocument/2006/relationships/image" Target="../media/image13.png"/><Relationship Id="rId5" Type="http://schemas.microsoft.com/office/2007/relationships/media" Target="../media/media20.wav"/><Relationship Id="rId10" Type="http://schemas.openxmlformats.org/officeDocument/2006/relationships/image" Target="../media/image12.png"/><Relationship Id="rId4" Type="http://schemas.openxmlformats.org/officeDocument/2006/relationships/audio" Target="../media/media24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18.wav"/><Relationship Id="rId11" Type="http://schemas.openxmlformats.org/officeDocument/2006/relationships/image" Target="../media/image13.png"/><Relationship Id="rId5" Type="http://schemas.microsoft.com/office/2007/relationships/media" Target="../media/media18.wav"/><Relationship Id="rId10" Type="http://schemas.openxmlformats.org/officeDocument/2006/relationships/image" Target="../media/image12.png"/><Relationship Id="rId4" Type="http://schemas.openxmlformats.org/officeDocument/2006/relationships/audio" Target="../media/media24.wav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19.wav"/><Relationship Id="rId11" Type="http://schemas.openxmlformats.org/officeDocument/2006/relationships/image" Target="../media/image13.png"/><Relationship Id="rId5" Type="http://schemas.microsoft.com/office/2007/relationships/media" Target="../media/media19.wav"/><Relationship Id="rId10" Type="http://schemas.openxmlformats.org/officeDocument/2006/relationships/image" Target="../media/image34.png"/><Relationship Id="rId4" Type="http://schemas.openxmlformats.org/officeDocument/2006/relationships/audio" Target="../media/media24.wav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21.wav"/><Relationship Id="rId11" Type="http://schemas.openxmlformats.org/officeDocument/2006/relationships/image" Target="../media/image13.png"/><Relationship Id="rId5" Type="http://schemas.microsoft.com/office/2007/relationships/media" Target="../media/media21.wav"/><Relationship Id="rId10" Type="http://schemas.openxmlformats.org/officeDocument/2006/relationships/image" Target="../media/image12.png"/><Relationship Id="rId4" Type="http://schemas.openxmlformats.org/officeDocument/2006/relationships/audio" Target="../media/media24.wav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27.wav"/><Relationship Id="rId7" Type="http://schemas.microsoft.com/office/2007/relationships/media" Target="../media/media29.wav"/><Relationship Id="rId12" Type="http://schemas.openxmlformats.org/officeDocument/2006/relationships/image" Target="../media/image5.png"/><Relationship Id="rId17" Type="http://schemas.openxmlformats.org/officeDocument/2006/relationships/image" Target="../media/image40.png"/><Relationship Id="rId2" Type="http://schemas.openxmlformats.org/officeDocument/2006/relationships/audio" Target="../media/media26.wav"/><Relationship Id="rId16" Type="http://schemas.openxmlformats.org/officeDocument/2006/relationships/image" Target="../media/image39.png"/><Relationship Id="rId1" Type="http://schemas.microsoft.com/office/2007/relationships/media" Target="../media/media26.wav"/><Relationship Id="rId6" Type="http://schemas.openxmlformats.org/officeDocument/2006/relationships/audio" Target="../media/media28.wav"/><Relationship Id="rId11" Type="http://schemas.openxmlformats.org/officeDocument/2006/relationships/slideLayout" Target="../slideLayouts/slideLayout2.xml"/><Relationship Id="rId5" Type="http://schemas.microsoft.com/office/2007/relationships/media" Target="../media/media28.wav"/><Relationship Id="rId15" Type="http://schemas.openxmlformats.org/officeDocument/2006/relationships/image" Target="../media/image38.png"/><Relationship Id="rId10" Type="http://schemas.openxmlformats.org/officeDocument/2006/relationships/audio" Target="../media/media30.wav"/><Relationship Id="rId19" Type="http://schemas.openxmlformats.org/officeDocument/2006/relationships/image" Target="../media/image13.png"/><Relationship Id="rId4" Type="http://schemas.openxmlformats.org/officeDocument/2006/relationships/audio" Target="../media/media27.wav"/><Relationship Id="rId9" Type="http://schemas.microsoft.com/office/2007/relationships/media" Target="../media/media30.wav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4" Type="http://schemas.openxmlformats.org/officeDocument/2006/relationships/image" Target="../media/image50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53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.png"/><Relationship Id="rId3" Type="http://schemas.microsoft.com/office/2007/relationships/media" Target="../media/media2.wav"/><Relationship Id="rId21" Type="http://schemas.openxmlformats.org/officeDocument/2006/relationships/image" Target="../media/image12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6.png"/><Relationship Id="rId10" Type="http://schemas.openxmlformats.org/officeDocument/2006/relationships/audio" Target="../media/media5.wav"/><Relationship Id="rId19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wav"/><Relationship Id="rId7" Type="http://schemas.openxmlformats.org/officeDocument/2006/relationships/image" Target="../media/image1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wav"/><Relationship Id="rId7" Type="http://schemas.openxmlformats.org/officeDocument/2006/relationships/image" Target="../media/image1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0.wav"/><Relationship Id="rId7" Type="http://schemas.openxmlformats.org/officeDocument/2006/relationships/image" Target="../media/image1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1.wav"/><Relationship Id="rId7" Type="http://schemas.openxmlformats.org/officeDocument/2006/relationships/image" Target="../media/image1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2.wav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3.wav"/><Relationship Id="rId7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4C22C8C-76ED-7F43-BA76-3B2DE8CE9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0"/>
          <a:stretch/>
        </p:blipFill>
        <p:spPr>
          <a:xfrm>
            <a:off x="4114546" y="5559552"/>
            <a:ext cx="1231900" cy="5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54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00304" y="3536648"/>
            <a:ext cx="121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bateau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1721" y="3536648"/>
            <a:ext cx="146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train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5131" y="3558194"/>
            <a:ext cx="121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à </a:t>
            </a:r>
            <a:r>
              <a:rPr lang="en-GB" dirty="0" err="1">
                <a:solidFill>
                  <a:srgbClr val="3399FF"/>
                </a:solidFill>
                <a:latin typeface="Twinkl" pitchFamily="2" charset="0"/>
              </a:rPr>
              <a:t>vélo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velo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330" y="361427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25788" y="5450800"/>
            <a:ext cx="133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voiture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3320" y="5450800"/>
            <a:ext cx="120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avion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3910" y="5450800"/>
            <a:ext cx="105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à pied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77625" y="353664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50" dirty="0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Liberation Sans"/>
              </a:rPr>
              <a:t>à cheval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1954" y="5450800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bus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47" y="2130808"/>
            <a:ext cx="1066851" cy="1256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280" y="2356343"/>
            <a:ext cx="1871075" cy="90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773" y="2095365"/>
            <a:ext cx="1777577" cy="1370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45" y="4412825"/>
            <a:ext cx="1515255" cy="920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878" y="4412825"/>
            <a:ext cx="1837098" cy="920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378" y="4029318"/>
            <a:ext cx="709946" cy="13404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481" y="4406588"/>
            <a:ext cx="1886673" cy="926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474" y="1836687"/>
            <a:ext cx="1371907" cy="1629202"/>
          </a:xfrm>
          <a:prstGeom prst="rect">
            <a:avLst/>
          </a:prstGeom>
        </p:spPr>
      </p:pic>
      <p:pic>
        <p:nvPicPr>
          <p:cNvPr id="27" name="train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466" y="361427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ateau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999" y="361427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heval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412" y="361427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voiture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685" y="550687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vion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335" y="550687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us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227" y="550687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ed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0070" y="550687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airs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7" name="a ve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88023" y="561600"/>
            <a:ext cx="609600" cy="609600"/>
          </a:xfrm>
          <a:prstGeom prst="rect">
            <a:avLst/>
          </a:prstGeom>
        </p:spPr>
      </p:pic>
      <p:pic>
        <p:nvPicPr>
          <p:cNvPr id="38" name="en tra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67263" y="1378751"/>
            <a:ext cx="609600" cy="609600"/>
          </a:xfrm>
          <a:prstGeom prst="rect">
            <a:avLst/>
          </a:prstGeom>
        </p:spPr>
      </p:pic>
      <p:pic>
        <p:nvPicPr>
          <p:cNvPr id="39" name="en batea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88023" y="2201155"/>
            <a:ext cx="609600" cy="609600"/>
          </a:xfrm>
          <a:prstGeom prst="rect">
            <a:avLst/>
          </a:prstGeom>
        </p:spPr>
      </p:pic>
      <p:pic>
        <p:nvPicPr>
          <p:cNvPr id="40" name="à cheva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88023" y="2941336"/>
            <a:ext cx="609600" cy="609600"/>
          </a:xfrm>
          <a:prstGeom prst="rect">
            <a:avLst/>
          </a:prstGeom>
        </p:spPr>
      </p:pic>
      <p:pic>
        <p:nvPicPr>
          <p:cNvPr id="41" name="en voitur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88023" y="3692398"/>
            <a:ext cx="609600" cy="609600"/>
          </a:xfrm>
          <a:prstGeom prst="rect">
            <a:avLst/>
          </a:prstGeom>
        </p:spPr>
      </p:pic>
      <p:pic>
        <p:nvPicPr>
          <p:cNvPr id="42" name="en avio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323748" y="4443460"/>
            <a:ext cx="609600" cy="609600"/>
          </a:xfrm>
          <a:prstGeom prst="rect">
            <a:avLst/>
          </a:prstGeom>
        </p:spPr>
      </p:pic>
      <p:pic>
        <p:nvPicPr>
          <p:cNvPr id="43" name="en bu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323748" y="5169566"/>
            <a:ext cx="609600" cy="609600"/>
          </a:xfrm>
          <a:prstGeom prst="rect">
            <a:avLst/>
          </a:prstGeom>
        </p:spPr>
      </p:pic>
      <p:pic>
        <p:nvPicPr>
          <p:cNvPr id="44" name="à pie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323748" y="5895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1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2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2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34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52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6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29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11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75101" y="5462993"/>
            <a:ext cx="182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à </a:t>
            </a:r>
            <a:r>
              <a:rPr lang="en-GB" dirty="0" err="1">
                <a:solidFill>
                  <a:srgbClr val="3399FF"/>
                </a:solidFill>
                <a:latin typeface="Twinkl" pitchFamily="2" charset="0"/>
              </a:rPr>
              <a:t>vélo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vel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64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479" y="1932362"/>
            <a:ext cx="2239038" cy="2637670"/>
          </a:xfrm>
          <a:prstGeom prst="rect">
            <a:avLst/>
          </a:prstGeom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63" y="484298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1199" y="3510689"/>
            <a:ext cx="609600" cy="609600"/>
          </a:xfrm>
          <a:prstGeom prst="rect">
            <a:avLst/>
          </a:prstGeom>
        </p:spPr>
      </p:pic>
      <p:pic>
        <p:nvPicPr>
          <p:cNvPr id="7" name="Je vais a vel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1200" y="4231297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75101" y="5462993"/>
            <a:ext cx="182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train.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trai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9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890" y="2137130"/>
            <a:ext cx="4429254" cy="2151390"/>
          </a:xfrm>
          <a:prstGeom prst="rect">
            <a:avLst/>
          </a:prstGeom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030" y="484298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7626" y="3698231"/>
            <a:ext cx="609600" cy="609600"/>
          </a:xfrm>
          <a:prstGeom prst="rect">
            <a:avLst/>
          </a:prstGeom>
        </p:spPr>
      </p:pic>
      <p:pic>
        <p:nvPicPr>
          <p:cNvPr id="7" name="Je vais en tra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7626" y="4408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5719" y="5462993"/>
            <a:ext cx="208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bateau.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bateau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1922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038" y="1670222"/>
            <a:ext cx="2399464" cy="2849472"/>
          </a:xfrm>
          <a:prstGeom prst="rect">
            <a:avLst/>
          </a:prstGeom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3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1922" y="484298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3498" y="3396624"/>
            <a:ext cx="609601" cy="609600"/>
          </a:xfrm>
          <a:prstGeom prst="rect">
            <a:avLst/>
          </a:prstGeom>
        </p:spPr>
      </p:pic>
      <p:pic>
        <p:nvPicPr>
          <p:cNvPr id="7" name="Je vais en batea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5109" y="410716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5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5719" y="5462993"/>
            <a:ext cx="208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kern="50" dirty="0">
                <a:solidFill>
                  <a:srgbClr val="3399FF"/>
                </a:solidFill>
                <a:latin typeface="Twinkl" pitchFamily="2" charset="0"/>
                <a:ea typeface="Calibri" panose="020F0502020204030204" pitchFamily="34" charset="0"/>
                <a:cs typeface="Liberation Sans"/>
              </a:rPr>
              <a:t>à cheval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cheval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0897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950" y="1892901"/>
            <a:ext cx="3364938" cy="2594390"/>
          </a:xfrm>
          <a:prstGeom prst="rect">
            <a:avLst/>
          </a:prstGeom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0896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2864" y="3255103"/>
            <a:ext cx="609600" cy="609600"/>
          </a:xfrm>
          <a:prstGeom prst="rect">
            <a:avLst/>
          </a:prstGeom>
        </p:spPr>
      </p:pic>
      <p:pic>
        <p:nvPicPr>
          <p:cNvPr id="7" name="Je vais à chev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2864" y="4004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5719" y="5462993"/>
            <a:ext cx="208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bus.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bu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575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014" y="2036659"/>
            <a:ext cx="4665972" cy="2338571"/>
          </a:xfrm>
          <a:prstGeom prst="rect">
            <a:avLst/>
          </a:prstGeom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574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5457" y="3062564"/>
            <a:ext cx="609600" cy="609600"/>
          </a:xfrm>
          <a:prstGeom prst="rect">
            <a:avLst/>
          </a:prstGeom>
        </p:spPr>
      </p:pic>
      <p:pic>
        <p:nvPicPr>
          <p:cNvPr id="8" name="Je vais en batea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5457" y="3765630"/>
            <a:ext cx="609600" cy="609600"/>
          </a:xfrm>
          <a:prstGeom prst="rect">
            <a:avLst/>
          </a:prstGeom>
        </p:spPr>
      </p:pic>
      <p:pic>
        <p:nvPicPr>
          <p:cNvPr id="9" name="en b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5457" y="446940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62638" y="5462993"/>
            <a:ext cx="208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voiture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voiture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9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265" y="1977482"/>
            <a:ext cx="4091469" cy="2486190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9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29012" y="3959400"/>
            <a:ext cx="609600" cy="609600"/>
          </a:xfrm>
          <a:prstGeom prst="rect">
            <a:avLst/>
          </a:prstGeom>
        </p:spPr>
      </p:pic>
      <p:pic>
        <p:nvPicPr>
          <p:cNvPr id="8" name="Je vais en batea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29013" y="4670576"/>
            <a:ext cx="609601" cy="609600"/>
          </a:xfrm>
          <a:prstGeom prst="rect">
            <a:avLst/>
          </a:prstGeom>
        </p:spPr>
      </p:pic>
      <p:pic>
        <p:nvPicPr>
          <p:cNvPr id="9" name="en voitu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29013" y="538175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62638" y="5462993"/>
            <a:ext cx="208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avion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avio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657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656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967" y="1849275"/>
            <a:ext cx="5366363" cy="2636673"/>
          </a:xfrm>
          <a:prstGeom prst="rect">
            <a:avLst/>
          </a:prstGeom>
        </p:spPr>
      </p:pic>
      <p:pic>
        <p:nvPicPr>
          <p:cNvPr id="8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4843" y="3020211"/>
            <a:ext cx="609600" cy="609600"/>
          </a:xfrm>
          <a:prstGeom prst="rect">
            <a:avLst/>
          </a:prstGeom>
        </p:spPr>
      </p:pic>
      <p:pic>
        <p:nvPicPr>
          <p:cNvPr id="9" name="Je vais en batea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6539" y="3764746"/>
            <a:ext cx="609600" cy="609600"/>
          </a:xfrm>
          <a:prstGeom prst="rect">
            <a:avLst/>
          </a:prstGeom>
        </p:spPr>
      </p:pic>
      <p:pic>
        <p:nvPicPr>
          <p:cNvPr id="13" name="en av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4843" y="4510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Comment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How?)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05411" y="5462993"/>
            <a:ext cx="171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à pied.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pie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000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070" y="1853800"/>
            <a:ext cx="1419859" cy="2680852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999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4863" y="3698875"/>
            <a:ext cx="609600" cy="609600"/>
          </a:xfrm>
          <a:prstGeom prst="rect">
            <a:avLst/>
          </a:prstGeom>
        </p:spPr>
      </p:pic>
      <p:pic>
        <p:nvPicPr>
          <p:cNvPr id="8" name="Je vais en batea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2201" y="4459122"/>
            <a:ext cx="609600" cy="609600"/>
          </a:xfrm>
          <a:prstGeom prst="rect">
            <a:avLst/>
          </a:prstGeom>
        </p:spPr>
      </p:pic>
      <p:pic>
        <p:nvPicPr>
          <p:cNvPr id="9" name="à pi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1525" y="529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4102" y="1742934"/>
            <a:ext cx="1549988" cy="172877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82924" y="1829952"/>
            <a:ext cx="139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winkl" pitchFamily="2" charset="0"/>
              </a:rPr>
              <a:t>…avec 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ma maman </a:t>
            </a:r>
            <a:r>
              <a:rPr lang="fr-FR" sz="1600" dirty="0">
                <a:latin typeface="Twinkl" pitchFamily="2" charset="0"/>
              </a:rPr>
              <a:t>et</a:t>
            </a:r>
            <a:r>
              <a:rPr lang="fr-FR" sz="1600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ma sœur.</a:t>
            </a:r>
            <a:r>
              <a:rPr lang="en-GB" sz="1600" dirty="0">
                <a:solidFill>
                  <a:srgbClr val="DB5183"/>
                </a:solidFill>
                <a:latin typeface="Twinkl" pitchFamily="2" charset="0"/>
              </a:rPr>
              <a:t> </a:t>
            </a:r>
          </a:p>
        </p:txBody>
      </p:sp>
      <p:pic>
        <p:nvPicPr>
          <p:cNvPr id="10" name="Family 1 x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22" y="306100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family 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549" y="1711734"/>
            <a:ext cx="993352" cy="18512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40457" y="1742935"/>
            <a:ext cx="1828799" cy="1677096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813440" y="1892901"/>
            <a:ext cx="133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winkl" pitchFamily="2" charset="0"/>
              </a:rPr>
              <a:t>…avec </a:t>
            </a:r>
            <a:r>
              <a:rPr lang="fr-FR" sz="1600" dirty="0">
                <a:solidFill>
                  <a:srgbClr val="3399FF"/>
                </a:solidFill>
                <a:latin typeface="Twinkl" pitchFamily="2" charset="0"/>
              </a:rPr>
              <a:t>mon papa</a:t>
            </a:r>
            <a:r>
              <a:rPr lang="fr-FR" sz="1600" dirty="0">
                <a:latin typeface="Twinkl" pitchFamily="2" charset="0"/>
              </a:rPr>
              <a:t>, 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ma maman </a:t>
            </a:r>
            <a:r>
              <a:rPr lang="fr-FR" sz="1600" dirty="0">
                <a:latin typeface="Twinkl" pitchFamily="2" charset="0"/>
              </a:rPr>
              <a:t>et</a:t>
            </a:r>
            <a:r>
              <a:rPr lang="fr-FR" sz="1600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sz="1600" dirty="0">
                <a:solidFill>
                  <a:srgbClr val="3399FF"/>
                </a:solidFill>
                <a:latin typeface="Twinkl" pitchFamily="2" charset="0"/>
              </a:rPr>
              <a:t>mes deux frères. </a:t>
            </a:r>
            <a:endParaRPr lang="en-GB" sz="1600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26" name="Family 2 x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105" y="306101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family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83901" y="1711734"/>
            <a:ext cx="1437274" cy="18512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211766" y="1742935"/>
            <a:ext cx="1187209" cy="1677096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7432964" y="1924103"/>
            <a:ext cx="104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winkl" pitchFamily="2" charset="0"/>
              </a:rPr>
              <a:t>…avec 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ma maman.</a:t>
            </a:r>
            <a:endParaRPr lang="en-GB" sz="1600" dirty="0">
              <a:solidFill>
                <a:srgbClr val="DB5183"/>
              </a:solidFill>
              <a:latin typeface="Twinkl" pitchFamily="2" charset="0"/>
            </a:endParaRPr>
          </a:p>
        </p:txBody>
      </p:sp>
      <p:pic>
        <p:nvPicPr>
          <p:cNvPr id="29" name="Family 3 x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499" y="306101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family 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2509" y="1711733"/>
            <a:ext cx="766034" cy="185124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369590" y="4155062"/>
            <a:ext cx="2004361" cy="172877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2896995" y="4242080"/>
            <a:ext cx="1397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winkl" pitchFamily="2" charset="0"/>
              </a:rPr>
              <a:t>…avec </a:t>
            </a:r>
            <a:r>
              <a:rPr lang="fr-FR" sz="1600" dirty="0">
                <a:solidFill>
                  <a:srgbClr val="3399FF"/>
                </a:solidFill>
                <a:latin typeface="Twinkl" pitchFamily="2" charset="0"/>
              </a:rPr>
              <a:t>mon papa</a:t>
            </a:r>
            <a:r>
              <a:rPr lang="fr-FR" sz="1600" dirty="0">
                <a:latin typeface="Twinkl" pitchFamily="2" charset="0"/>
              </a:rPr>
              <a:t>, 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ma maman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Twinkl" pitchFamily="2" charset="0"/>
              </a:rPr>
              <a:t>,</a:t>
            </a:r>
            <a:r>
              <a:rPr lang="fr-FR" sz="1600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sz="1600" dirty="0">
                <a:solidFill>
                  <a:srgbClr val="3399FF"/>
                </a:solidFill>
                <a:latin typeface="Twinkl" pitchFamily="2" charset="0"/>
              </a:rPr>
              <a:t>mon frère</a:t>
            </a:r>
            <a:r>
              <a:rPr lang="fr-FR" sz="1600" dirty="0">
                <a:latin typeface="Twinkl" pitchFamily="2" charset="0"/>
              </a:rPr>
              <a:t> et 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mes deux sœurs.</a:t>
            </a:r>
            <a:r>
              <a:rPr lang="en-GB" sz="1600" dirty="0">
                <a:solidFill>
                  <a:srgbClr val="DB5183"/>
                </a:solidFill>
                <a:latin typeface="Twinkl" pitchFamily="2" charset="0"/>
              </a:rPr>
              <a:t> </a:t>
            </a:r>
          </a:p>
        </p:txBody>
      </p:sp>
      <p:pic>
        <p:nvPicPr>
          <p:cNvPr id="32" name="Family 4 x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026" y="552081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family 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0174" y="4064967"/>
            <a:ext cx="1191130" cy="185124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892179" y="4187438"/>
            <a:ext cx="1772327" cy="172877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6187550" y="4274456"/>
            <a:ext cx="1397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winkl" pitchFamily="2" charset="0"/>
              </a:rPr>
              <a:t>…avec 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ma maman</a:t>
            </a:r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Twinkl" pitchFamily="2" charset="0"/>
              </a:rPr>
              <a:t>,</a:t>
            </a:r>
            <a:r>
              <a:rPr lang="fr-FR" sz="1600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sz="1600" dirty="0">
                <a:solidFill>
                  <a:srgbClr val="3399FF"/>
                </a:solidFill>
                <a:latin typeface="Twinkl" pitchFamily="2" charset="0"/>
              </a:rPr>
              <a:t>mon papi</a:t>
            </a:r>
            <a:r>
              <a:rPr lang="fr-FR" sz="1600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sz="1600" dirty="0">
                <a:latin typeface="Twinkl" pitchFamily="2" charset="0"/>
              </a:rPr>
              <a:t>et</a:t>
            </a:r>
            <a:r>
              <a:rPr lang="fr-FR" sz="1600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sz="1600" dirty="0">
                <a:solidFill>
                  <a:srgbClr val="3399FF"/>
                </a:solidFill>
                <a:latin typeface="Twinkl" pitchFamily="2" charset="0"/>
              </a:rPr>
              <a:t>mon frère.</a:t>
            </a:r>
            <a:r>
              <a:rPr lang="fr-FR" sz="1600" dirty="0">
                <a:solidFill>
                  <a:srgbClr val="FF0000"/>
                </a:solidFill>
                <a:latin typeface="Twinkl" pitchFamily="2" charset="0"/>
              </a:rPr>
              <a:t> </a:t>
            </a:r>
            <a:endParaRPr lang="en-GB" sz="1600" dirty="0">
              <a:latin typeface="Twinkl" pitchFamily="2" charset="0"/>
            </a:endParaRPr>
          </a:p>
        </p:txBody>
      </p:sp>
      <p:pic>
        <p:nvPicPr>
          <p:cNvPr id="36" name="Family 5 x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581" y="55531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family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46414" y="4171702"/>
            <a:ext cx="1138192" cy="1851248"/>
          </a:xfrm>
          <a:prstGeom prst="rect">
            <a:avLst/>
          </a:prstGeom>
        </p:spPr>
      </p:pic>
      <p:pic>
        <p:nvPicPr>
          <p:cNvPr id="35" name="Group Work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9" name="Pictur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27839" y="113866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27839" y="2031029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27839" y="291154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27839" y="372725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27839" y="4576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5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3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0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3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63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4" grpId="0"/>
      <p:bldP spid="23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274785"/>
            <a:ext cx="7886700" cy="1409700"/>
          </a:xfrm>
        </p:spPr>
        <p:txBody>
          <a:bodyPr>
            <a:normAutofit/>
          </a:bodyPr>
          <a:lstStyle/>
          <a:p>
            <a:pPr marL="285750" indent="-285750">
              <a:defRPr/>
            </a:pPr>
            <a:r>
              <a:rPr lang="en-GB" dirty="0">
                <a:solidFill>
                  <a:schemeClr val="tx1"/>
                </a:solidFill>
              </a:rPr>
              <a:t>I can speak a sentence about going on holiday.</a:t>
            </a:r>
          </a:p>
          <a:p>
            <a:pPr marL="285750" indent="-285750">
              <a:defRPr/>
            </a:pPr>
            <a:r>
              <a:rPr lang="en-GB" dirty="0">
                <a:solidFill>
                  <a:schemeClr val="tx1"/>
                </a:solidFill>
              </a:rPr>
              <a:t>I can use the correct form for the possessive ‘my.’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62602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>
                <a:latin typeface="Twinkl" pitchFamily="2" charset="0"/>
              </a:rPr>
              <a:t>I can say where and how I am going on holiday, using a sentence.</a:t>
            </a:r>
          </a:p>
          <a:p>
            <a:pPr lvl="0"/>
            <a:r>
              <a:rPr lang="en-GB" dirty="0">
                <a:latin typeface="Twinkl" pitchFamily="2" charset="0"/>
              </a:rPr>
              <a:t>I can say who I am going on holiday with, using a sentence.</a:t>
            </a:r>
          </a:p>
          <a:p>
            <a:pPr marL="0" indent="0">
              <a:buNone/>
            </a:pPr>
            <a:endParaRPr lang="en-GB" dirty="0">
              <a:latin typeface="Twinkl" pitchFamily="2" charset="0"/>
            </a:endParaRPr>
          </a:p>
          <a:p>
            <a:pPr lvl="0"/>
            <a:r>
              <a:rPr lang="en-GB" dirty="0">
                <a:latin typeface="Twinkl" pitchFamily="2" charset="0"/>
              </a:rPr>
              <a:t>I can use the possessive adjectives ’ma’ for feminine family members and ‘mon’ for masculine family members.</a:t>
            </a:r>
          </a:p>
          <a:p>
            <a:r>
              <a:rPr lang="en-GB" dirty="0">
                <a:latin typeface="Twinkl" pitchFamily="2" charset="0"/>
              </a:rPr>
              <a:t>I can use the possessive adjective ‘</a:t>
            </a:r>
            <a:r>
              <a:rPr lang="en-GB" dirty="0" err="1">
                <a:latin typeface="Twinkl" pitchFamily="2" charset="0"/>
              </a:rPr>
              <a:t>mes</a:t>
            </a:r>
            <a:r>
              <a:rPr lang="en-GB" dirty="0">
                <a:latin typeface="Twinkl" pitchFamily="2" charset="0"/>
              </a:rPr>
              <a:t>’ for plural family members.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301205" y="5034988"/>
            <a:ext cx="3087144" cy="723961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755650" y="3429000"/>
            <a:ext cx="3318638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625296" y="5036308"/>
            <a:ext cx="245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winkl" pitchFamily="2" charset="0"/>
              </a:rPr>
              <a:t>avec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 </a:t>
            </a:r>
            <a:r>
              <a:rPr lang="fr-FR" dirty="0">
                <a:latin typeface="Twinkl" pitchFamily="2" charset="0"/>
              </a:rPr>
              <a:t>et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sœur.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28466" y="3469190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40" name="mama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554" y="519082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amily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93951" y="2073020"/>
            <a:ext cx="2055158" cy="383006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21754" y="1990678"/>
            <a:ext cx="1609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maman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sœur</a:t>
            </a:r>
          </a:p>
          <a:p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mes sœurs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0851" y="1990678"/>
            <a:ext cx="1527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papa</a:t>
            </a:r>
          </a:p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frère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mes frères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papi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43" name="Group Wor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1863" y="353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6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797899" y="4677325"/>
            <a:ext cx="2590450" cy="924650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757674" y="3429000"/>
            <a:ext cx="3318638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937444" y="4678645"/>
            <a:ext cx="2071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winkl" pitchFamily="2" charset="0"/>
              </a:rPr>
              <a:t>avec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papa</a:t>
            </a:r>
            <a:r>
              <a:rPr lang="fr-FR" dirty="0">
                <a:latin typeface="Twinkl" pitchFamily="2" charset="0"/>
              </a:rPr>
              <a:t>,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 </a:t>
            </a:r>
            <a:r>
              <a:rPr lang="fr-FR" dirty="0">
                <a:latin typeface="Twinkl" pitchFamily="2" charset="0"/>
              </a:rPr>
              <a:t>et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mes deux frères. 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8833" y="3469190"/>
            <a:ext cx="184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40" name="pap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554" y="483316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67111" y="1990678"/>
            <a:ext cx="1609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maman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sœur</a:t>
            </a:r>
          </a:p>
          <a:p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mes sœurs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0851" y="1990678"/>
            <a:ext cx="1527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papa</a:t>
            </a:r>
          </a:p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frère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mes frères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papi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2" name="family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47363" y="2078095"/>
            <a:ext cx="3203296" cy="4125934"/>
          </a:xfrm>
          <a:prstGeom prst="rect">
            <a:avLst/>
          </a:prstGeom>
        </p:spPr>
      </p:pic>
      <p:pic>
        <p:nvPicPr>
          <p:cNvPr id="13" name="Group Wor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0" y="300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746202" y="5024566"/>
            <a:ext cx="3642147" cy="524361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755650" y="3636604"/>
            <a:ext cx="3642147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625296" y="5089963"/>
            <a:ext cx="210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winkl" pitchFamily="2" charset="0"/>
              </a:rPr>
              <a:t>avec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maman.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83291" y="3676794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40" name="mama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113" y="513804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664822" y="1990678"/>
            <a:ext cx="1609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maman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sœur</a:t>
            </a:r>
          </a:p>
          <a:p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mes sœurs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0851" y="1990678"/>
            <a:ext cx="1527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papa</a:t>
            </a:r>
          </a:p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frère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mes frères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papi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3" name="family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88487" y="2152891"/>
            <a:ext cx="1536822" cy="3713987"/>
          </a:xfrm>
          <a:prstGeom prst="rect">
            <a:avLst/>
          </a:prstGeom>
        </p:spPr>
      </p:pic>
      <p:pic>
        <p:nvPicPr>
          <p:cNvPr id="13" name="Group Wor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9750" y="4097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225143" y="4514120"/>
            <a:ext cx="3163206" cy="1122751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757926" y="3919058"/>
            <a:ext cx="3434384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542527" y="4596887"/>
            <a:ext cx="2430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avec mon papa</a:t>
            </a:r>
            <a:r>
              <a:rPr lang="fr-FR" dirty="0">
                <a:latin typeface="Twinkl" pitchFamily="2" charset="0"/>
              </a:rPr>
              <a:t>,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</a:t>
            </a:r>
            <a:r>
              <a:rPr lang="fr-FR" dirty="0">
                <a:solidFill>
                  <a:schemeClr val="bg2">
                    <a:lumMod val="10000"/>
                  </a:schemeClr>
                </a:solidFill>
                <a:latin typeface="Twinkl" pitchFamily="2" charset="0"/>
              </a:rPr>
              <a:t>,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frère</a:t>
            </a:r>
            <a:r>
              <a:rPr lang="fr-FR" dirty="0">
                <a:latin typeface="Twinkl" pitchFamily="2" charset="0"/>
              </a:rPr>
              <a:t> et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mes deux sœurs.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2712" y="3919058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40" name="pap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113" y="481627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664822" y="1990678"/>
            <a:ext cx="1609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maman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sœur</a:t>
            </a:r>
          </a:p>
          <a:p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mes sœurs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0851" y="1990678"/>
            <a:ext cx="1527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papa</a:t>
            </a:r>
          </a:p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frère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mes frères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papa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2" name="family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36797" y="1882614"/>
            <a:ext cx="2563555" cy="3984264"/>
          </a:xfrm>
          <a:prstGeom prst="rect">
            <a:avLst/>
          </a:prstGeom>
        </p:spPr>
      </p:pic>
      <p:pic>
        <p:nvPicPr>
          <p:cNvPr id="13" name="Group Wor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8838" y="4883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436157" y="4514120"/>
            <a:ext cx="2952191" cy="1122751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753170" y="3919058"/>
            <a:ext cx="3434384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883403" y="4596887"/>
            <a:ext cx="2430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winkl" pitchFamily="2" charset="0"/>
              </a:rPr>
              <a:t>avec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</a:t>
            </a:r>
            <a:r>
              <a:rPr lang="fr-FR" dirty="0">
                <a:solidFill>
                  <a:schemeClr val="bg2">
                    <a:lumMod val="10000"/>
                  </a:schemeClr>
                </a:solidFill>
                <a:latin typeface="Twinkl" pitchFamily="2" charset="0"/>
              </a:rPr>
              <a:t>,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papa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latin typeface="Twinkl" pitchFamily="2" charset="0"/>
              </a:rPr>
              <a:t>et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frère.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8369" y="3919058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40" name="papi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113" y="481627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664822" y="1990678"/>
            <a:ext cx="1609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maman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  <a:p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ma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sœur</a:t>
            </a:r>
          </a:p>
          <a:p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mes sœurs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0851" y="1990678"/>
            <a:ext cx="1527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papa</a:t>
            </a:r>
          </a:p>
          <a:p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mon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frère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mes frères</a:t>
            </a:r>
          </a:p>
          <a:p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papa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56572" y="2203274"/>
            <a:ext cx="2252473" cy="3663604"/>
          </a:xfrm>
          <a:prstGeom prst="rect">
            <a:avLst/>
          </a:prstGeom>
        </p:spPr>
      </p:pic>
      <p:pic>
        <p:nvPicPr>
          <p:cNvPr id="13" name="Group Work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9525" y="4481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55650" y="5073447"/>
            <a:ext cx="7632699" cy="559327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755650" y="5156214"/>
            <a:ext cx="730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Bonjour ! Je </a:t>
            </a:r>
            <a:r>
              <a:rPr lang="en-GB" dirty="0" err="1">
                <a:latin typeface="Twinkl" pitchFamily="2" charset="0"/>
                <a:ea typeface="Times New Roman" panose="02020603050405020304" pitchFamily="18" charset="0"/>
              </a:rPr>
              <a:t>vais</a:t>
            </a: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  <a:ea typeface="Times New Roman" panose="02020603050405020304" pitchFamily="18" charset="0"/>
              </a:rPr>
              <a:t>au Portugal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avion</a:t>
            </a: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,</a:t>
            </a:r>
            <a:r>
              <a:rPr lang="en-GB" dirty="0">
                <a:solidFill>
                  <a:srgbClr val="0070C0"/>
                </a:solidFill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Twinkl" pitchFamily="2" charset="0"/>
              </a:rPr>
              <a:t>avec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 </a:t>
            </a:r>
            <a:r>
              <a:rPr lang="fr-FR" dirty="0">
                <a:latin typeface="Twinkl" pitchFamily="2" charset="0"/>
              </a:rPr>
              <a:t>et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sœur.</a:t>
            </a:r>
            <a:endParaRPr lang="en-GB" dirty="0">
              <a:solidFill>
                <a:srgbClr val="DB5183"/>
              </a:solidFill>
              <a:latin typeface="Twinkl" pitchFamily="2" charset="0"/>
              <a:ea typeface="Times New Roman" panose="02020603050405020304" pitchFamily="18" charset="0"/>
            </a:endParaRPr>
          </a:p>
        </p:txBody>
      </p:sp>
      <p:pic>
        <p:nvPicPr>
          <p:cNvPr id="40" name="avio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320" y="521294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2108598"/>
            <a:ext cx="2415813" cy="1186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9" y="1990136"/>
            <a:ext cx="2010910" cy="13054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35674" y="2108598"/>
            <a:ext cx="1672652" cy="3117215"/>
          </a:xfrm>
          <a:prstGeom prst="rect">
            <a:avLst/>
          </a:prstGeom>
        </p:spPr>
      </p:pic>
      <p:pic>
        <p:nvPicPr>
          <p:cNvPr id="15" name="Group Wor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1625" y="4481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2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9" y="1969924"/>
            <a:ext cx="2010911" cy="134585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55650" y="4884516"/>
            <a:ext cx="7632700" cy="74825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755650" y="4951718"/>
            <a:ext cx="7305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Bonjour ! Je </a:t>
            </a:r>
            <a:r>
              <a:rPr lang="en-GB" dirty="0" err="1">
                <a:latin typeface="Twinkl" pitchFamily="2" charset="0"/>
                <a:ea typeface="Times New Roman" panose="02020603050405020304" pitchFamily="18" charset="0"/>
              </a:rPr>
              <a:t>vais</a:t>
            </a: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Écosse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train</a:t>
            </a: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,</a:t>
            </a:r>
            <a:r>
              <a:rPr lang="en-GB" dirty="0">
                <a:solidFill>
                  <a:srgbClr val="0070C0"/>
                </a:solidFill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Twinkl" pitchFamily="2" charset="0"/>
              </a:rPr>
              <a:t>avec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mon papa</a:t>
            </a:r>
            <a:r>
              <a:rPr lang="fr-FR" dirty="0">
                <a:latin typeface="Twinkl" pitchFamily="2" charset="0"/>
              </a:rPr>
              <a:t>,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 </a:t>
            </a:r>
            <a:r>
              <a:rPr lang="fr-FR" dirty="0">
                <a:latin typeface="Twinkl" pitchFamily="2" charset="0"/>
              </a:rPr>
              <a:t>et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3399FF"/>
                </a:solidFill>
                <a:latin typeface="Twinkl" pitchFamily="2" charset="0"/>
              </a:rPr>
              <a:t>mes deux frères.</a:t>
            </a:r>
            <a:endParaRPr lang="en-GB" dirty="0">
              <a:solidFill>
                <a:srgbClr val="3399FF"/>
              </a:solidFill>
              <a:latin typeface="Twinkl" pitchFamily="2" charset="0"/>
              <a:ea typeface="Times New Roman" panose="02020603050405020304" pitchFamily="18" charset="0"/>
            </a:endParaRPr>
          </a:p>
        </p:txBody>
      </p:sp>
      <p:pic>
        <p:nvPicPr>
          <p:cNvPr id="40" name="trai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187" y="518102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80" y="2239863"/>
            <a:ext cx="2238338" cy="1087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78900" y="1969925"/>
            <a:ext cx="2386200" cy="3073492"/>
          </a:xfrm>
          <a:prstGeom prst="rect">
            <a:avLst/>
          </a:prstGeom>
        </p:spPr>
      </p:pic>
      <p:pic>
        <p:nvPicPr>
          <p:cNvPr id="15" name="Group Wor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1625" y="48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9" y="1986695"/>
            <a:ext cx="2010910" cy="134848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Avec qui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With</a:t>
            </a:r>
            <a:r>
              <a:rPr lang="fr-FR" sz="2400" b="0" dirty="0"/>
              <a:t> </a:t>
            </a:r>
            <a:r>
              <a:rPr lang="fr-FR" sz="2400" b="0" dirty="0" err="1"/>
              <a:t>Whom</a:t>
            </a:r>
            <a:r>
              <a:rPr lang="fr-FR" sz="2400" b="0" dirty="0"/>
              <a:t>?)</a:t>
            </a:r>
            <a:endParaRPr lang="en-GB" sz="2400" dirty="0"/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55650" y="5073447"/>
            <a:ext cx="7632699" cy="559327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755650" y="5156214"/>
            <a:ext cx="730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Bonjour ! Je </a:t>
            </a:r>
            <a:r>
              <a:rPr lang="en-GB" dirty="0" err="1">
                <a:latin typeface="Twinkl" pitchFamily="2" charset="0"/>
                <a:ea typeface="Times New Roman" panose="02020603050405020304" pitchFamily="18" charset="0"/>
              </a:rPr>
              <a:t>vais</a:t>
            </a: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  <a:ea typeface="Times New Roman" panose="02020603050405020304" pitchFamily="18" charset="0"/>
              </a:rPr>
              <a:t>au Canada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bateau</a:t>
            </a:r>
            <a:r>
              <a:rPr lang="en-GB" dirty="0">
                <a:latin typeface="Twinkl" pitchFamily="2" charset="0"/>
                <a:ea typeface="Times New Roman" panose="02020603050405020304" pitchFamily="18" charset="0"/>
              </a:rPr>
              <a:t>,</a:t>
            </a:r>
            <a:r>
              <a:rPr lang="en-GB" dirty="0">
                <a:solidFill>
                  <a:srgbClr val="0070C0"/>
                </a:solidFill>
                <a:latin typeface="Twinkl" pitchFamily="2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Twinkl" pitchFamily="2" charset="0"/>
              </a:rPr>
              <a:t>avec</a:t>
            </a:r>
            <a:r>
              <a:rPr lang="fr-FR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ma maman.</a:t>
            </a:r>
            <a:endParaRPr lang="en-GB" dirty="0">
              <a:solidFill>
                <a:srgbClr val="DB5183"/>
              </a:solidFill>
              <a:latin typeface="Twinkl" pitchFamily="2" charset="0"/>
              <a:ea typeface="Times New Roman" panose="02020603050405020304" pitchFamily="18" charset="0"/>
            </a:endParaRPr>
          </a:p>
        </p:txBody>
      </p:sp>
      <p:pic>
        <p:nvPicPr>
          <p:cNvPr id="40" name="bateau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320" y="521294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673" y="1729266"/>
            <a:ext cx="1511766" cy="1795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21576" y="2069231"/>
            <a:ext cx="1300848" cy="3143716"/>
          </a:xfrm>
          <a:prstGeom prst="rect">
            <a:avLst/>
          </a:prstGeom>
        </p:spPr>
      </p:pic>
      <p:pic>
        <p:nvPicPr>
          <p:cNvPr id="16" name="Group Wor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28800" y="444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Allez</a:t>
            </a:r>
            <a:r>
              <a:rPr lang="en-GB" b="0" dirty="0"/>
              <a:t>-y</a:t>
            </a:r>
            <a:r>
              <a:rPr lang="fr-FR" b="0" dirty="0"/>
              <a:t> !</a:t>
            </a:r>
            <a:br>
              <a:rPr lang="fr-FR" b="0" dirty="0"/>
            </a:br>
            <a:r>
              <a:rPr lang="fr-FR" sz="2400" b="0" dirty="0"/>
              <a:t>(Off You Go!)</a:t>
            </a:r>
            <a:endParaRPr lang="en-GB" sz="2700" dirty="0"/>
          </a:p>
        </p:txBody>
      </p:sp>
      <p:sp>
        <p:nvSpPr>
          <p:cNvPr id="35" name="Rectangle 34"/>
          <p:cNvSpPr/>
          <p:nvPr/>
        </p:nvSpPr>
        <p:spPr>
          <a:xfrm>
            <a:off x="755650" y="1840634"/>
            <a:ext cx="7632699" cy="4405366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919047" y="2207581"/>
            <a:ext cx="7305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Use the PowerPoint to write the following sentences on Seesaw.</a:t>
            </a:r>
          </a:p>
          <a:p>
            <a:pPr algn="ctr"/>
            <a:endParaRPr lang="en-GB" dirty="0">
              <a:latin typeface="Twinkl" pitchFamily="2" charset="0"/>
            </a:endParaRPr>
          </a:p>
          <a:p>
            <a:pPr marL="342900" indent="-342900" algn="ctr">
              <a:buAutoNum type="arabicPeriod"/>
            </a:pPr>
            <a:r>
              <a:rPr lang="en-GB" dirty="0">
                <a:latin typeface="Twinkl" pitchFamily="2" charset="0"/>
              </a:rPr>
              <a:t>I am going to Portugal. I go by bus. I go with my mum, dad and brother.</a:t>
            </a:r>
          </a:p>
          <a:p>
            <a:pPr marL="342900" indent="-342900" algn="ctr">
              <a:buAutoNum type="arabicPeriod"/>
            </a:pPr>
            <a:endParaRPr lang="en-GB" dirty="0">
              <a:latin typeface="Twinkl" pitchFamily="2" charset="0"/>
            </a:endParaRPr>
          </a:p>
          <a:p>
            <a:pPr marL="342900" indent="-342900" algn="ctr">
              <a:buAutoNum type="arabicPeriod"/>
            </a:pPr>
            <a:r>
              <a:rPr lang="en-GB" dirty="0">
                <a:latin typeface="Twinkl" pitchFamily="2" charset="0"/>
              </a:rPr>
              <a:t>I am going to Wales. I go by train. I go with my sister.</a:t>
            </a:r>
          </a:p>
          <a:p>
            <a:pPr marL="342900" indent="-342900" algn="ctr">
              <a:buAutoNum type="arabicPeriod"/>
            </a:pPr>
            <a:endParaRPr lang="en-GB" dirty="0">
              <a:latin typeface="Twinkl" pitchFamily="2" charset="0"/>
            </a:endParaRPr>
          </a:p>
          <a:p>
            <a:pPr marL="342900" indent="-342900" algn="ctr">
              <a:buAutoNum type="arabicPeriod"/>
            </a:pPr>
            <a:r>
              <a:rPr lang="en-GB" dirty="0">
                <a:latin typeface="Twinkl" pitchFamily="2" charset="0"/>
              </a:rPr>
              <a:t>I am going to America. I go by horse. I go with my mum.</a:t>
            </a:r>
          </a:p>
          <a:p>
            <a:pPr marL="342900" indent="-342900" algn="ctr">
              <a:buAutoNum type="arabicPeriod"/>
            </a:pPr>
            <a:endParaRPr lang="en-GB" dirty="0">
              <a:latin typeface="Twinkl" pitchFamily="2" charset="0"/>
            </a:endParaRPr>
          </a:p>
          <a:p>
            <a:pPr marL="342900" indent="-342900" algn="ctr">
              <a:buAutoNum type="arabicPeriod"/>
            </a:pPr>
            <a:r>
              <a:rPr lang="en-GB" dirty="0">
                <a:latin typeface="Twinkl" pitchFamily="2" charset="0"/>
              </a:rPr>
              <a:t>I am going to Germany. I go by boat. I go with my dad and sister.</a:t>
            </a:r>
          </a:p>
          <a:p>
            <a:pPr marL="342900" indent="-342900" algn="ctr">
              <a:buAutoNum type="arabicPeriod"/>
            </a:pPr>
            <a:endParaRPr lang="en-GB" dirty="0">
              <a:latin typeface="Twinkl" pitchFamily="2" charset="0"/>
            </a:endParaRPr>
          </a:p>
          <a:p>
            <a:pPr marL="342900" indent="-342900" algn="ctr">
              <a:buAutoNum type="arabicPeriod"/>
            </a:pPr>
            <a:r>
              <a:rPr lang="en-GB" dirty="0">
                <a:latin typeface="Twinkl" pitchFamily="2" charset="0"/>
              </a:rPr>
              <a:t>I am going to France. I go by plane. I go with my dad.</a:t>
            </a:r>
          </a:p>
        </p:txBody>
      </p:sp>
      <p:pic>
        <p:nvPicPr>
          <p:cNvPr id="16" name="Individual Wor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12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274785"/>
            <a:ext cx="7886700" cy="1409700"/>
          </a:xfrm>
        </p:spPr>
        <p:txBody>
          <a:bodyPr>
            <a:normAutofit/>
          </a:bodyPr>
          <a:lstStyle/>
          <a:p>
            <a:pPr marL="285750" indent="-285750">
              <a:defRPr/>
            </a:pPr>
            <a:r>
              <a:rPr lang="en-GB" dirty="0">
                <a:solidFill>
                  <a:schemeClr val="tx1"/>
                </a:solidFill>
              </a:rPr>
              <a:t>I can speak a sentence about going on holiday.</a:t>
            </a:r>
          </a:p>
          <a:p>
            <a:pPr marL="285750" indent="-285750">
              <a:defRPr/>
            </a:pPr>
            <a:r>
              <a:rPr lang="en-GB" dirty="0">
                <a:solidFill>
                  <a:schemeClr val="tx1"/>
                </a:solidFill>
              </a:rPr>
              <a:t>I can use the correct form for the possessive ‘my.’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62602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>
                <a:latin typeface="Twinkl" pitchFamily="2" charset="0"/>
              </a:rPr>
              <a:t>I can say where and how I am going on holiday, using a sentence.</a:t>
            </a:r>
          </a:p>
          <a:p>
            <a:pPr lvl="0"/>
            <a:r>
              <a:rPr lang="en-GB" dirty="0">
                <a:latin typeface="Twinkl" pitchFamily="2" charset="0"/>
              </a:rPr>
              <a:t>I can say who I am going on holiday with, using a sentence.</a:t>
            </a:r>
          </a:p>
          <a:p>
            <a:pPr marL="0" indent="0">
              <a:buNone/>
            </a:pPr>
            <a:endParaRPr lang="en-GB" dirty="0">
              <a:latin typeface="Twinkl" pitchFamily="2" charset="0"/>
            </a:endParaRPr>
          </a:p>
          <a:p>
            <a:pPr lvl="0"/>
            <a:r>
              <a:rPr lang="en-GB" dirty="0">
                <a:latin typeface="Twinkl" pitchFamily="2" charset="0"/>
              </a:rPr>
              <a:t>I can use the possessive adjectives ’ma’ for feminine family members and ‘mon’ for masculine family members.</a:t>
            </a:r>
          </a:p>
          <a:p>
            <a:r>
              <a:rPr lang="en-GB" dirty="0">
                <a:latin typeface="Twinkl" pitchFamily="2" charset="0"/>
              </a:rPr>
              <a:t>I can use the possessive adjective ‘</a:t>
            </a:r>
            <a:r>
              <a:rPr lang="en-GB" dirty="0" err="1">
                <a:latin typeface="Twinkl" pitchFamily="2" charset="0"/>
              </a:rPr>
              <a:t>mes</a:t>
            </a:r>
            <a:r>
              <a:rPr lang="en-GB" dirty="0">
                <a:latin typeface="Twinkl" pitchFamily="2" charset="0"/>
              </a:rPr>
              <a:t>’ for plural family members.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9338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48929" y="3331086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Canada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0650" y="3313106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France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57287" y="728663"/>
            <a:ext cx="1519301" cy="65405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390070" y="779818"/>
            <a:ext cx="1286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France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323" y="338716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Ecosse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162" y="5490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anada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4962" y="338716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823738" y="3310720"/>
            <a:ext cx="19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Pays de </a:t>
            </a:r>
            <a:r>
              <a:rPr lang="en-GB" dirty="0" err="1">
                <a:solidFill>
                  <a:srgbClr val="3399FF"/>
                </a:solidFill>
                <a:latin typeface="Twinkl" pitchFamily="2" charset="0"/>
              </a:rPr>
              <a:t>Galles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7197" y="5429469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Écosse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31661" y="5427083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Belgique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34510" y="5427083"/>
            <a:ext cx="19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Portugal</a:t>
            </a:r>
          </a:p>
        </p:txBody>
      </p:sp>
      <p:pic>
        <p:nvPicPr>
          <p:cNvPr id="30" name="de Galles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098" y="336679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elgique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323" y="5490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ortugal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098" y="548780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84" y="1961061"/>
            <a:ext cx="1950706" cy="1308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272" y="1969438"/>
            <a:ext cx="1951703" cy="1299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215" y="1958498"/>
            <a:ext cx="1951703" cy="13055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56" y="4039754"/>
            <a:ext cx="1943362" cy="1300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724" y="4039754"/>
            <a:ext cx="1970799" cy="12793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829" y="4037368"/>
            <a:ext cx="1974475" cy="1281779"/>
          </a:xfrm>
          <a:prstGeom prst="rect">
            <a:avLst/>
          </a:prstGeom>
        </p:spPr>
      </p:pic>
      <p:pic>
        <p:nvPicPr>
          <p:cNvPr id="24" name="Pairs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au Cana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1202976"/>
            <a:ext cx="609600" cy="609600"/>
          </a:xfrm>
          <a:prstGeom prst="rect">
            <a:avLst/>
          </a:prstGeom>
        </p:spPr>
      </p:pic>
      <p:pic>
        <p:nvPicPr>
          <p:cNvPr id="16" name="en France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1958498"/>
            <a:ext cx="609600" cy="609600"/>
          </a:xfrm>
          <a:prstGeom prst="rect">
            <a:avLst/>
          </a:prstGeom>
        </p:spPr>
      </p:pic>
      <p:pic>
        <p:nvPicPr>
          <p:cNvPr id="23" name="au Pays de Galle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2714020"/>
            <a:ext cx="609600" cy="609600"/>
          </a:xfrm>
          <a:prstGeom prst="rect">
            <a:avLst/>
          </a:prstGeom>
        </p:spPr>
      </p:pic>
      <p:pic>
        <p:nvPicPr>
          <p:cNvPr id="25" name="en Ecos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3469542"/>
            <a:ext cx="609600" cy="609600"/>
          </a:xfrm>
          <a:prstGeom prst="rect">
            <a:avLst/>
          </a:prstGeom>
        </p:spPr>
      </p:pic>
      <p:pic>
        <p:nvPicPr>
          <p:cNvPr id="35" name="en Belgiqu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4225064"/>
            <a:ext cx="609600" cy="609600"/>
          </a:xfrm>
          <a:prstGeom prst="rect">
            <a:avLst/>
          </a:prstGeom>
        </p:spPr>
      </p:pic>
      <p:pic>
        <p:nvPicPr>
          <p:cNvPr id="36" name="au Portug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75732" y="4974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0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50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27108" y="5462993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Canada.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anad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091" y="551907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470" y="1892901"/>
            <a:ext cx="3885059" cy="26052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2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9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148" y="4040544"/>
            <a:ext cx="609600" cy="609600"/>
          </a:xfrm>
          <a:prstGeom prst="rect">
            <a:avLst/>
          </a:prstGeom>
        </p:spPr>
      </p:pic>
      <p:pic>
        <p:nvPicPr>
          <p:cNvPr id="8" name="Je vais au Canad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148" y="4670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1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47000" y="5462993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France.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Franc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624" y="553362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884" y="1921404"/>
            <a:ext cx="3894232" cy="2593363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623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6638" y="3382963"/>
            <a:ext cx="609600" cy="609600"/>
          </a:xfrm>
          <a:prstGeom prst="rect">
            <a:avLst/>
          </a:prstGeom>
        </p:spPr>
      </p:pic>
      <p:pic>
        <p:nvPicPr>
          <p:cNvPr id="7" name="Je vais en Fran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6638" y="4057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8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59345" y="5462993"/>
            <a:ext cx="279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Pays de </a:t>
            </a:r>
            <a:r>
              <a:rPr lang="en-GB" dirty="0" err="1">
                <a:solidFill>
                  <a:srgbClr val="3399FF"/>
                </a:solidFill>
                <a:latin typeface="Twinkl" pitchFamily="2" charset="0"/>
              </a:rPr>
              <a:t>Galles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3" name="de Galle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502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882" y="1921403"/>
            <a:ext cx="3894232" cy="2604975"/>
          </a:xfrm>
          <a:prstGeom prst="rect">
            <a:avLst/>
          </a:prstGeom>
        </p:spPr>
      </p:pic>
      <p:pic>
        <p:nvPicPr>
          <p:cNvPr id="10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2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502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2085" y="3095042"/>
            <a:ext cx="609600" cy="609600"/>
          </a:xfrm>
          <a:prstGeom prst="rect">
            <a:avLst/>
          </a:prstGeom>
        </p:spPr>
      </p:pic>
      <p:pic>
        <p:nvPicPr>
          <p:cNvPr id="7" name="Je vais au Pays de Gall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4845" y="3835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7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2170" y="5462993"/>
            <a:ext cx="201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É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cosse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Ecoss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092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02" y="1936959"/>
            <a:ext cx="3858996" cy="2582734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091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7725" y="4017963"/>
            <a:ext cx="609600" cy="609600"/>
          </a:xfrm>
          <a:prstGeom prst="rect">
            <a:avLst/>
          </a:prstGeom>
        </p:spPr>
      </p:pic>
      <p:pic>
        <p:nvPicPr>
          <p:cNvPr id="7" name="Je vais en Ecos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7725" y="4763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27621" y="5462993"/>
            <a:ext cx="222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Belgique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3" name="Belgiqu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087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466" y="1921405"/>
            <a:ext cx="3869064" cy="2598288"/>
          </a:xfrm>
          <a:prstGeom prst="rect">
            <a:avLst/>
          </a:prstGeom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5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086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9953" y="3532173"/>
            <a:ext cx="609600" cy="609600"/>
          </a:xfrm>
          <a:prstGeom prst="rect">
            <a:avLst/>
          </a:prstGeom>
        </p:spPr>
      </p:pic>
      <p:pic>
        <p:nvPicPr>
          <p:cNvPr id="7" name="Je vais en Belgiq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9953" y="4237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14521" y="5462993"/>
            <a:ext cx="222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Portugal.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Portugal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9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380" y="1921405"/>
            <a:ext cx="3851235" cy="2500124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8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5976" y="3171467"/>
            <a:ext cx="609601" cy="609600"/>
          </a:xfrm>
          <a:prstGeom prst="rect">
            <a:avLst/>
          </a:prstGeom>
        </p:spPr>
      </p:pic>
      <p:pic>
        <p:nvPicPr>
          <p:cNvPr id="7" name="Je vais au Portug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5977" y="3918147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1000</Words>
  <Application>Microsoft Macintosh PowerPoint</Application>
  <PresentationFormat>On-screen Show (4:3)</PresentationFormat>
  <Paragraphs>155</Paragraphs>
  <Slides>30</Slides>
  <Notes>0</Notes>
  <HiddenSlides>0</HiddenSlides>
  <MMClips>59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Sassoon Infant Rg</vt:lpstr>
      <vt:lpstr>Calibri</vt:lpstr>
      <vt:lpstr>Arial</vt:lpstr>
      <vt:lpstr>Tuffy</vt:lpstr>
      <vt:lpstr>Twinkl SemiBold</vt:lpstr>
      <vt:lpstr>Twinkl</vt:lpstr>
      <vt:lpstr>Office Theme</vt:lpstr>
      <vt:lpstr>PowerPoint Presentation</vt:lpstr>
      <vt:lpstr>PowerPoint Presentation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  <vt:lpstr>Mes vacances – Comment ? (My Holidays – How?)</vt:lpstr>
      <vt:lpstr>Mes vacances – Comment ? (My Holidays – How?)</vt:lpstr>
      <vt:lpstr>Mes vacances – Comment ? (My Holidays – How?)</vt:lpstr>
      <vt:lpstr>Mes vacances – Comment ? (My Holidays – How?)</vt:lpstr>
      <vt:lpstr>Mes vacances – Comment ? (My Holidays – How?)</vt:lpstr>
      <vt:lpstr>Mes vacances – Comment ? (My Holidays – How?)</vt:lpstr>
      <vt:lpstr>Mes vacances – Comment ? (My Holidays – How?)</vt:lpstr>
      <vt:lpstr>Mes vacances – Comment ? (My Holidays – How?)</vt:lpstr>
      <vt:lpstr>Mes vacances – Comment ? (My Holidays – How?)</vt:lpstr>
      <vt:lpstr>Mes vacances – Avec qui ? (My Holidays – With Whom?)</vt:lpstr>
      <vt:lpstr>Mes vacances – Avec qui ? (My Holidays – With Whom?)</vt:lpstr>
      <vt:lpstr>Mes vacances – Avec qui ? (My Holidays – With Whom?)</vt:lpstr>
      <vt:lpstr>Mes vacances – Avec qui ? (My Holidays – With Whom?)</vt:lpstr>
      <vt:lpstr>Mes vacances – Avec qui ? (My Holidays – With Whom?)</vt:lpstr>
      <vt:lpstr>Mes vacances – Avec qui ? (My Holidays – With Whom?)</vt:lpstr>
      <vt:lpstr>Mes vacances – Avec qui ? (My Holidays – With Whom?)</vt:lpstr>
      <vt:lpstr>Mes vacances – Avec qui ? (My Holidays – With Whom?)</vt:lpstr>
      <vt:lpstr>Mes vacances – Avec qui ? (My Holidays – With Whom?)</vt:lpstr>
      <vt:lpstr>Allez-y ! (Off You Go!)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Miss Hilditch</cp:lastModifiedBy>
  <cp:revision>139</cp:revision>
  <dcterms:created xsi:type="dcterms:W3CDTF">2014-10-01T16:09:27Z</dcterms:created>
  <dcterms:modified xsi:type="dcterms:W3CDTF">2021-01-17T18:11:51Z</dcterms:modified>
</cp:coreProperties>
</file>