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3" r:id="rId5"/>
    <p:sldMasterId id="2147483677" r:id="rId6"/>
    <p:sldMasterId id="2147483679" r:id="rId7"/>
    <p:sldMasterId id="2147483682" r:id="rId8"/>
  </p:sldMasterIdLst>
  <p:notesMasterIdLst>
    <p:notesMasterId r:id="rId23"/>
  </p:notesMasterIdLst>
  <p:sldIdLst>
    <p:sldId id="296" r:id="rId9"/>
    <p:sldId id="298" r:id="rId10"/>
    <p:sldId id="350" r:id="rId11"/>
    <p:sldId id="317" r:id="rId12"/>
    <p:sldId id="341" r:id="rId13"/>
    <p:sldId id="342" r:id="rId14"/>
    <p:sldId id="343" r:id="rId15"/>
    <p:sldId id="344" r:id="rId16"/>
    <p:sldId id="345" r:id="rId17"/>
    <p:sldId id="346" r:id="rId18"/>
    <p:sldId id="347" r:id="rId19"/>
    <p:sldId id="335" r:id="rId20"/>
    <p:sldId id="348" r:id="rId21"/>
    <p:sldId id="349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21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3" autoAdjust="0"/>
    <p:restoredTop sz="95728"/>
  </p:normalViewPr>
  <p:slideViewPr>
    <p:cSldViewPr snapToGrid="0" snapToObjects="1">
      <p:cViewPr varScale="1">
        <p:scale>
          <a:sx n="100" d="100"/>
          <a:sy n="100" d="100"/>
        </p:scale>
        <p:origin x="1904" y="160"/>
      </p:cViewPr>
      <p:guideLst>
        <p:guide orient="horz" pos="845"/>
        <p:guide pos="213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4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commentAuthors" Target="comment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17/01/2021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891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63A521-224D-4C95-824A-3CEFF92EB905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9727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17/01/2021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8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6" Type="http://schemas.openxmlformats.org/officeDocument/2006/relationships/image" Target="../media/image14.png"/><Relationship Id="rId11" Type="http://schemas.openxmlformats.org/officeDocument/2006/relationships/image" Target="../media/image23.png"/><Relationship Id="rId5" Type="http://schemas.openxmlformats.org/officeDocument/2006/relationships/image" Target="../media/image18.png"/><Relationship Id="rId10" Type="http://schemas.openxmlformats.org/officeDocument/2006/relationships/image" Target="../media/image22.png"/><Relationship Id="rId4" Type="http://schemas.openxmlformats.org/officeDocument/2006/relationships/image" Target="../media/image17.png"/><Relationship Id="rId9" Type="http://schemas.openxmlformats.org/officeDocument/2006/relationships/image" Target="../media/image2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7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Relationship Id="rId4" Type="http://schemas.openxmlformats.org/officeDocument/2006/relationships/image" Target="../media/image20.png"/><Relationship Id="rId9" Type="http://schemas.openxmlformats.org/officeDocument/2006/relationships/image" Target="../media/image3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19.png"/><Relationship Id="rId7" Type="http://schemas.openxmlformats.org/officeDocument/2006/relationships/image" Target="../media/image2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2.xml"/><Relationship Id="rId4" Type="http://schemas.openxmlformats.org/officeDocument/2006/relationships/image" Target="../media/image20.png"/><Relationship Id="rId9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6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7.png"/><Relationship Id="rId7" Type="http://schemas.openxmlformats.org/officeDocument/2006/relationships/image" Target="../media/image1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6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8.png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0802104-2070-4811-A557-1858CF172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85308"/>
            <a:ext cx="5986791" cy="2487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39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33765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moves the cubes.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40618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5901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8070" y="2032319"/>
            <a:ext cx="663155" cy="93687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FAF48B6-E9E9-454D-A387-517B02C676F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72640" y="2123888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EFCC0E6-C0BA-4C55-9983-91D1CA1D839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B9FE4C-0963-45E8-9FDB-285A731C4C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flipH="1">
            <a:off x="6498057" y="1451467"/>
            <a:ext cx="1904678" cy="133180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28509A32-1341-4CC3-9E27-B874A0F85765}"/>
              </a:ext>
            </a:extLst>
          </p:cNvPr>
          <p:cNvSpPr txBox="1"/>
          <p:nvPr/>
        </p:nvSpPr>
        <p:spPr>
          <a:xfrm>
            <a:off x="1279274" y="1044910"/>
            <a:ext cx="4963396" cy="919401"/>
          </a:xfrm>
          <a:prstGeom prst="wedgeRoundRectCallout">
            <a:avLst>
              <a:gd name="adj1" fmla="val 56916"/>
              <a:gd name="adj2" fmla="val 51430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the same number of cubes so there will still be 9 combinations.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60BD76C-5D5C-44F1-936E-A2CBA7FB384B}"/>
              </a:ext>
            </a:extLst>
          </p:cNvPr>
          <p:cNvSpPr txBox="1"/>
          <p:nvPr/>
        </p:nvSpPr>
        <p:spPr>
          <a:xfrm>
            <a:off x="4923474" y="5704765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 possibilities</a:t>
            </a: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41511D8C-5870-4F75-861B-80CCF7EEFC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78159" y="4056950"/>
            <a:ext cx="663155" cy="936874"/>
          </a:xfrm>
          <a:prstGeom prst="rect">
            <a:avLst/>
          </a:prstGeom>
        </p:spPr>
      </p:pic>
      <p:pic>
        <p:nvPicPr>
          <p:cNvPr id="53" name="Picture 52">
            <a:extLst>
              <a:ext uri="{FF2B5EF4-FFF2-40B4-BE49-F238E27FC236}">
                <a16:creationId xmlns:a16="http://schemas.microsoft.com/office/drawing/2014/main" id="{864138DD-CA2B-4497-9C10-11C7284B9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68164" y="3222881"/>
            <a:ext cx="663155" cy="936874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id="{8DB838F2-6C4C-4BDE-8834-B7FD12D395F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164" y="2369985"/>
            <a:ext cx="663155" cy="936874"/>
          </a:xfrm>
          <a:prstGeom prst="rect">
            <a:avLst/>
          </a:prstGeom>
        </p:spPr>
      </p:pic>
      <p:pic>
        <p:nvPicPr>
          <p:cNvPr id="55" name="Picture 54">
            <a:extLst>
              <a:ext uri="{FF2B5EF4-FFF2-40B4-BE49-F238E27FC236}">
                <a16:creationId xmlns:a16="http://schemas.microsoft.com/office/drawing/2014/main" id="{99D7D3AD-04EB-4715-8CF7-F40B1A354EA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19053" y="2415705"/>
            <a:ext cx="663155" cy="936874"/>
          </a:xfrm>
          <a:prstGeom prst="rect">
            <a:avLst/>
          </a:prstGeom>
        </p:spPr>
      </p:pic>
      <p:pic>
        <p:nvPicPr>
          <p:cNvPr id="56" name="Picture 55">
            <a:extLst>
              <a:ext uri="{FF2B5EF4-FFF2-40B4-BE49-F238E27FC236}">
                <a16:creationId xmlns:a16="http://schemas.microsoft.com/office/drawing/2014/main" id="{D8851AE9-A815-4961-8B12-C7C5C7E61866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94068" y="2369985"/>
            <a:ext cx="663155" cy="936874"/>
          </a:xfrm>
          <a:prstGeom prst="rect">
            <a:avLst/>
          </a:prstGeom>
        </p:spPr>
      </p:pic>
      <p:pic>
        <p:nvPicPr>
          <p:cNvPr id="57" name="Picture 56">
            <a:extLst>
              <a:ext uri="{FF2B5EF4-FFF2-40B4-BE49-F238E27FC236}">
                <a16:creationId xmlns:a16="http://schemas.microsoft.com/office/drawing/2014/main" id="{AF7F1743-87EB-4CA1-99AE-27200C295AC3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185409" y="4894461"/>
            <a:ext cx="663155" cy="936874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9DC4DE78-CB09-442B-BCC1-8BC74D4FEC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01097" y="2369985"/>
            <a:ext cx="663155" cy="93687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F34FF822-6D76-437C-89B4-D5D495D3083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1092" y="3222881"/>
            <a:ext cx="663155" cy="936874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A6CE1526-8C37-4832-AD0D-3CBADA58565B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23178" y="3244926"/>
            <a:ext cx="663155" cy="936874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BC6992AC-1E5C-46D1-8A5D-E9173E8FC41E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798193" y="3204054"/>
            <a:ext cx="663155" cy="936874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76C7ACDB-43F3-4169-8E03-4555A2B0681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27303" y="4078995"/>
            <a:ext cx="663155" cy="936874"/>
          </a:xfrm>
          <a:prstGeom prst="rect">
            <a:avLst/>
          </a:prstGeom>
        </p:spPr>
      </p:pic>
      <p:pic>
        <p:nvPicPr>
          <p:cNvPr id="63" name="Picture 62">
            <a:extLst>
              <a:ext uri="{FF2B5EF4-FFF2-40B4-BE49-F238E27FC236}">
                <a16:creationId xmlns:a16="http://schemas.microsoft.com/office/drawing/2014/main" id="{66B87233-8ED6-4FA4-9578-DE1494A207F2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02318" y="4038123"/>
            <a:ext cx="663155" cy="936874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50AB582C-C4F0-4417-A30A-334308C15B5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527303" y="4900652"/>
            <a:ext cx="663155" cy="936874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id="{32989EC6-66E5-4125-99BE-1DFDDAC5ED37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802318" y="4859780"/>
            <a:ext cx="663155" cy="936874"/>
          </a:xfrm>
          <a:prstGeom prst="rect">
            <a:avLst/>
          </a:prstGeom>
        </p:spPr>
      </p:pic>
      <p:pic>
        <p:nvPicPr>
          <p:cNvPr id="66" name="Picture 65">
            <a:extLst>
              <a:ext uri="{FF2B5EF4-FFF2-40B4-BE49-F238E27FC236}">
                <a16:creationId xmlns:a16="http://schemas.microsoft.com/office/drawing/2014/main" id="{B43AFC46-A71A-460D-927A-AC78B400134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06269" y="4056950"/>
            <a:ext cx="663155" cy="936874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09BC1384-E278-4A4C-B585-2F078C9D67C0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900105" y="4901568"/>
            <a:ext cx="663155" cy="93687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1752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FF0A5F4D-6016-46E3-804F-0F8175F2D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8671" y="213360"/>
            <a:ext cx="1583329" cy="2146020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E52CD7D-04EE-4123-8428-1C056021D7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8670" y="4071900"/>
            <a:ext cx="1583329" cy="214602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C15E754-2E89-46A7-9D38-74FEFB5E26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88671" y="2142630"/>
            <a:ext cx="1583329" cy="2146020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B62EF8C6-0F7D-4FE1-8F4E-5B2CFDBABF1B}"/>
              </a:ext>
            </a:extLst>
          </p:cNvPr>
          <p:cNvSpPr txBox="1"/>
          <p:nvPr/>
        </p:nvSpPr>
        <p:spPr>
          <a:xfrm>
            <a:off x="950976" y="977093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 possibilities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C4F1595-A408-48FC-A80F-E3D16D749E58}"/>
              </a:ext>
            </a:extLst>
          </p:cNvPr>
          <p:cNvSpPr txBox="1"/>
          <p:nvPr/>
        </p:nvSpPr>
        <p:spPr>
          <a:xfrm>
            <a:off x="950976" y="2972988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 possibilities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20AF4CC-9B2E-4E68-A70D-E61EEB56295E}"/>
              </a:ext>
            </a:extLst>
          </p:cNvPr>
          <p:cNvSpPr txBox="1"/>
          <p:nvPr/>
        </p:nvSpPr>
        <p:spPr>
          <a:xfrm>
            <a:off x="950976" y="4930967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 possibilities</a:t>
            </a:r>
          </a:p>
        </p:txBody>
      </p:sp>
      <p:pic>
        <p:nvPicPr>
          <p:cNvPr id="68" name="Picture 67">
            <a:extLst>
              <a:ext uri="{FF2B5EF4-FFF2-40B4-BE49-F238E27FC236}">
                <a16:creationId xmlns:a16="http://schemas.microsoft.com/office/drawing/2014/main" id="{9DE05BE1-E1E0-48D4-8A7B-151CF4BEC59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45979" y="1413148"/>
            <a:ext cx="747045" cy="747045"/>
          </a:xfrm>
          <a:prstGeom prst="rect">
            <a:avLst/>
          </a:prstGeom>
        </p:spPr>
      </p:pic>
      <p:sp>
        <p:nvSpPr>
          <p:cNvPr id="70" name="TextBox 69">
            <a:extLst>
              <a:ext uri="{FF2B5EF4-FFF2-40B4-BE49-F238E27FC236}">
                <a16:creationId xmlns:a16="http://schemas.microsoft.com/office/drawing/2014/main" id="{C761FDFF-CB19-43C3-A514-94F19FC707B0}"/>
              </a:ext>
            </a:extLst>
          </p:cNvPr>
          <p:cNvSpPr txBox="1"/>
          <p:nvPr/>
        </p:nvSpPr>
        <p:spPr>
          <a:xfrm>
            <a:off x="5748823" y="155583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7B5C7A6A-7B55-49FE-ABD7-C4E4381B65C7}"/>
              </a:ext>
            </a:extLst>
          </p:cNvPr>
          <p:cNvSpPr txBox="1"/>
          <p:nvPr/>
        </p:nvSpPr>
        <p:spPr>
          <a:xfrm>
            <a:off x="5711326" y="221496"/>
            <a:ext cx="2481698" cy="105560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What do you notice?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F7D7F37E-000A-4492-8455-C94FDA183A46}"/>
              </a:ext>
            </a:extLst>
          </p:cNvPr>
          <p:cNvSpPr txBox="1"/>
          <p:nvPr/>
        </p:nvSpPr>
        <p:spPr>
          <a:xfrm>
            <a:off x="4225412" y="64008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DB3C17B-2F8D-4303-A58D-C0FDBDFD2956}"/>
              </a:ext>
            </a:extLst>
          </p:cNvPr>
          <p:cNvSpPr txBox="1"/>
          <p:nvPr/>
        </p:nvSpPr>
        <p:spPr>
          <a:xfrm>
            <a:off x="4225412" y="1438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8B0F1EA-CDEE-44C4-9C77-4B80A6EE3C3D}"/>
                  </a:ext>
                </a:extLst>
              </p:cNvPr>
              <p:cNvSpPr txBox="1"/>
              <p:nvPr/>
            </p:nvSpPr>
            <p:spPr>
              <a:xfrm>
                <a:off x="4794874" y="1072210"/>
                <a:ext cx="1683345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6</a:t>
                </a:r>
              </a:p>
            </p:txBody>
          </p:sp>
        </mc:Choice>
        <mc:Fallback xmlns=""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48B0F1EA-CDEE-44C4-9C77-4B80A6EE3C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874" y="1072210"/>
                <a:ext cx="1683345" cy="578882"/>
              </a:xfrm>
              <a:prstGeom prst="roundRect">
                <a:avLst/>
              </a:prstGeom>
              <a:blipFill>
                <a:blip r:embed="rId9"/>
                <a:stretch>
                  <a:fillRect l="-3986" t="-5263" r="-3623" b="-2526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5" name="TextBox 74">
            <a:extLst>
              <a:ext uri="{FF2B5EF4-FFF2-40B4-BE49-F238E27FC236}">
                <a16:creationId xmlns:a16="http://schemas.microsoft.com/office/drawing/2014/main" id="{98A7AB32-1574-49E9-B5D1-533B8F6735D8}"/>
              </a:ext>
            </a:extLst>
          </p:cNvPr>
          <p:cNvSpPr txBox="1"/>
          <p:nvPr/>
        </p:nvSpPr>
        <p:spPr>
          <a:xfrm>
            <a:off x="4225412" y="247407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6F4C756-C246-41B2-BEF5-AA311F1D0205}"/>
              </a:ext>
            </a:extLst>
          </p:cNvPr>
          <p:cNvSpPr txBox="1"/>
          <p:nvPr/>
        </p:nvSpPr>
        <p:spPr>
          <a:xfrm>
            <a:off x="4225412" y="327261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12168D5-CB48-4095-8272-5D2BC7482E8D}"/>
                  </a:ext>
                </a:extLst>
              </p:cNvPr>
              <p:cNvSpPr txBox="1"/>
              <p:nvPr/>
            </p:nvSpPr>
            <p:spPr>
              <a:xfrm>
                <a:off x="4794874" y="2906200"/>
                <a:ext cx="1683345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3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3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9</a:t>
                </a:r>
              </a:p>
            </p:txBody>
          </p:sp>
        </mc:Choice>
        <mc:Fallback xmlns="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12168D5-CB48-4095-8272-5D2BC7482E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4874" y="2906200"/>
                <a:ext cx="1683345" cy="578882"/>
              </a:xfrm>
              <a:prstGeom prst="roundRect">
                <a:avLst/>
              </a:prstGeom>
              <a:blipFill>
                <a:blip r:embed="rId10"/>
                <a:stretch>
                  <a:fillRect l="-3986" t="-5263" r="-3623" b="-2421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Box 77">
            <a:extLst>
              <a:ext uri="{FF2B5EF4-FFF2-40B4-BE49-F238E27FC236}">
                <a16:creationId xmlns:a16="http://schemas.microsoft.com/office/drawing/2014/main" id="{0F4FBD17-8A81-4301-865A-786EE18F6E11}"/>
              </a:ext>
            </a:extLst>
          </p:cNvPr>
          <p:cNvSpPr txBox="1"/>
          <p:nvPr/>
        </p:nvSpPr>
        <p:spPr>
          <a:xfrm>
            <a:off x="4226299" y="4511153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78B40958-0AC3-40DB-8ECF-F2E1DF427C59}"/>
              </a:ext>
            </a:extLst>
          </p:cNvPr>
          <p:cNvSpPr txBox="1"/>
          <p:nvPr/>
        </p:nvSpPr>
        <p:spPr>
          <a:xfrm>
            <a:off x="4226299" y="5309693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1431A80-A163-4928-B96F-F658E1055CAF}"/>
                  </a:ext>
                </a:extLst>
              </p:cNvPr>
              <p:cNvSpPr txBox="1"/>
              <p:nvPr/>
            </p:nvSpPr>
            <p:spPr>
              <a:xfrm>
                <a:off x="4795761" y="4943283"/>
                <a:ext cx="1683345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4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GB" sz="2800" dirty="0"/>
                  <a:t> 2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8</a:t>
                </a:r>
              </a:p>
            </p:txBody>
          </p:sp>
        </mc:Choice>
        <mc:Fallback xmlns=""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71431A80-A163-4928-B96F-F658E1055C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761" y="4943283"/>
                <a:ext cx="1683345" cy="578882"/>
              </a:xfrm>
              <a:prstGeom prst="roundRect">
                <a:avLst/>
              </a:prstGeom>
              <a:blipFill>
                <a:blip r:embed="rId11"/>
                <a:stretch>
                  <a:fillRect l="-3986" t="-5263" r="-3623" b="-25263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52497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4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8" grpId="1"/>
      <p:bldP spid="49" grpId="0"/>
      <p:bldP spid="50" grpId="0"/>
      <p:bldP spid="70" grpId="0"/>
      <p:bldP spid="70" grpId="1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1">
            <a:extLst>
              <a:ext uri="{FF2B5EF4-FFF2-40B4-BE49-F238E27FC236}">
                <a16:creationId xmlns:a16="http://schemas.microsoft.com/office/drawing/2014/main" id="{52A18C52-D9CA-4797-90D4-8238D94FAB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697" y="1325562"/>
            <a:ext cx="747045" cy="74704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86A68E90-37E8-4A4D-9182-4993C518D56F}"/>
              </a:ext>
            </a:extLst>
          </p:cNvPr>
          <p:cNvSpPr txBox="1"/>
          <p:nvPr/>
        </p:nvSpPr>
        <p:spPr>
          <a:xfrm>
            <a:off x="6456817" y="207260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FC40456-D851-4524-A4C6-A1C92A79F7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884492">
            <a:off x="1397813" y="1019949"/>
            <a:ext cx="1674870" cy="155936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ED6F86E-B5A5-45D3-93CF-1FF41910A4B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3169" y="560973"/>
            <a:ext cx="1378507" cy="1511634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786C1EE-8C9B-4D17-AE87-D44B2AF64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418088"/>
              </p:ext>
            </p:extLst>
          </p:nvPr>
        </p:nvGraphicFramePr>
        <p:xfrm>
          <a:off x="2804160" y="429621"/>
          <a:ext cx="3606800" cy="274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101669064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81026768"/>
                    </a:ext>
                  </a:extLst>
                </a:gridCol>
              </a:tblGrid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Ice cream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Sauce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Vanilla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Blueberry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60300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Chocolate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Raspberry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446932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Strawberry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40531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081958"/>
                  </a:ext>
                </a:extLst>
              </a:tr>
            </a:tbl>
          </a:graphicData>
        </a:graphic>
      </p:graphicFrame>
      <p:sp>
        <p:nvSpPr>
          <p:cNvPr id="32" name="TextBox 31">
            <a:extLst>
              <a:ext uri="{FF2B5EF4-FFF2-40B4-BE49-F238E27FC236}">
                <a16:creationId xmlns:a16="http://schemas.microsoft.com/office/drawing/2014/main" id="{5580DE63-CBED-43BE-91A0-41AE38BDA53F}"/>
              </a:ext>
            </a:extLst>
          </p:cNvPr>
          <p:cNvSpPr txBox="1"/>
          <p:nvPr/>
        </p:nvSpPr>
        <p:spPr>
          <a:xfrm>
            <a:off x="899316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/>
              <a:t>Va</a:t>
            </a:r>
            <a:r>
              <a:rPr lang="en-GB" sz="2800" dirty="0"/>
              <a:t> / Bl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B8BC2AD-0A90-4AE7-AEE2-6C1CA239E9FA}"/>
              </a:ext>
            </a:extLst>
          </p:cNvPr>
          <p:cNvSpPr txBox="1"/>
          <p:nvPr/>
        </p:nvSpPr>
        <p:spPr>
          <a:xfrm>
            <a:off x="2343184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/>
              <a:t>Va</a:t>
            </a:r>
            <a:r>
              <a:rPr lang="en-GB" sz="2800" dirty="0"/>
              <a:t> / Ra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5137E89-127F-403F-87E8-D0906EEC0CD0}"/>
              </a:ext>
            </a:extLst>
          </p:cNvPr>
          <p:cNvSpPr txBox="1"/>
          <p:nvPr/>
        </p:nvSpPr>
        <p:spPr>
          <a:xfrm>
            <a:off x="4998876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Ch / Bl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77CD50C-740C-4C5F-B579-89D905A1BB95}"/>
              </a:ext>
            </a:extLst>
          </p:cNvPr>
          <p:cNvSpPr txBox="1"/>
          <p:nvPr/>
        </p:nvSpPr>
        <p:spPr>
          <a:xfrm>
            <a:off x="6442744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Ch / Ra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8221D86-1F81-40A5-AFD7-3686DE6C9B50}"/>
              </a:ext>
            </a:extLst>
          </p:cNvPr>
          <p:cNvSpPr txBox="1"/>
          <p:nvPr/>
        </p:nvSpPr>
        <p:spPr>
          <a:xfrm>
            <a:off x="910721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St / Bl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2C14BB3-B022-4F02-A9E9-7EF988B6FE7B}"/>
              </a:ext>
            </a:extLst>
          </p:cNvPr>
          <p:cNvSpPr txBox="1"/>
          <p:nvPr/>
        </p:nvSpPr>
        <p:spPr>
          <a:xfrm>
            <a:off x="2354589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St / Ra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D13640F-6440-4093-985E-9B17922E0F6E}"/>
              </a:ext>
            </a:extLst>
          </p:cNvPr>
          <p:cNvSpPr txBox="1"/>
          <p:nvPr/>
        </p:nvSpPr>
        <p:spPr>
          <a:xfrm>
            <a:off x="5010281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Mi / Bl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17EA215-1E17-4338-AB96-FFDB3086EB5B}"/>
              </a:ext>
            </a:extLst>
          </p:cNvPr>
          <p:cNvSpPr txBox="1"/>
          <p:nvPr/>
        </p:nvSpPr>
        <p:spPr>
          <a:xfrm>
            <a:off x="6454149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Mi / Ra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E65D254-1375-4F83-A6A4-465CE06F1D1E}"/>
              </a:ext>
            </a:extLst>
          </p:cNvPr>
          <p:cNvSpPr txBox="1"/>
          <p:nvPr/>
        </p:nvSpPr>
        <p:spPr>
          <a:xfrm>
            <a:off x="3767963" y="311964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D4AD8D53-475A-4A7B-A8A5-AB22773E3038}"/>
              </a:ext>
            </a:extLst>
          </p:cNvPr>
          <p:cNvSpPr txBox="1"/>
          <p:nvPr/>
        </p:nvSpPr>
        <p:spPr>
          <a:xfrm>
            <a:off x="4732819" y="311964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7F1106A-380C-4366-8633-E80CBF8A0710}"/>
                  </a:ext>
                </a:extLst>
              </p:cNvPr>
              <p:cNvSpPr txBox="1"/>
              <p:nvPr/>
            </p:nvSpPr>
            <p:spPr>
              <a:xfrm>
                <a:off x="4265632" y="3119640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E7F1106A-380C-4366-8633-E80CBF8A07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5632" y="3119640"/>
                <a:ext cx="780378" cy="578882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250495B-97DF-427D-8E91-6C9F3FA923AB}"/>
                  </a:ext>
                </a:extLst>
              </p:cNvPr>
              <p:cNvSpPr txBox="1"/>
              <p:nvPr/>
            </p:nvSpPr>
            <p:spPr>
              <a:xfrm>
                <a:off x="5173949" y="3119920"/>
                <a:ext cx="2764903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GB" sz="2800" dirty="0"/>
                  <a:t>  8 possibilities</a:t>
                </a: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1250495B-97DF-427D-8E91-6C9F3FA923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949" y="3119920"/>
                <a:ext cx="2764903" cy="578882"/>
              </a:xfrm>
              <a:prstGeom prst="roundRect">
                <a:avLst/>
              </a:prstGeom>
              <a:blipFill>
                <a:blip r:embed="rId9"/>
                <a:stretch>
                  <a:fillRect t="-5263" r="-442" b="-24211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20757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3" grpId="1"/>
      <p:bldP spid="32" grpId="0"/>
      <p:bldP spid="34" grpId="0"/>
      <p:bldP spid="36" grpId="0"/>
      <p:bldP spid="38" grpId="0"/>
      <p:bldP spid="40" grpId="0"/>
      <p:bldP spid="48" grpId="0"/>
      <p:bldP spid="49" grpId="0"/>
      <p:bldP spid="50" grpId="0"/>
      <p:bldP spid="51" grpId="0"/>
      <p:bldP spid="52" grpId="0"/>
      <p:bldP spid="53" grpId="0"/>
      <p:bldP spid="5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C40456-D851-4524-A4C6-A1C92A79F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4492">
            <a:off x="1397813" y="1019949"/>
            <a:ext cx="1674870" cy="155936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ED6F86E-B5A5-45D3-93CF-1FF41910A4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169" y="560973"/>
            <a:ext cx="1378507" cy="1511634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786C1EE-8C9B-4D17-AE87-D44B2AF64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3367301"/>
              </p:ext>
            </p:extLst>
          </p:nvPr>
        </p:nvGraphicFramePr>
        <p:xfrm>
          <a:off x="2804160" y="429621"/>
          <a:ext cx="5410200" cy="274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101669064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8102676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3491620931"/>
                    </a:ext>
                  </a:extLst>
                </a:gridCol>
              </a:tblGrid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Ice cream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Sauce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Topping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Vanilla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Blueberry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60300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Chocolate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Raspberry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446932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Strawberry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40531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08195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0D03A2F-5BB7-4626-87DF-CD63DC5ADB2B}"/>
              </a:ext>
            </a:extLst>
          </p:cNvPr>
          <p:cNvSpPr txBox="1"/>
          <p:nvPr/>
        </p:nvSpPr>
        <p:spPr>
          <a:xfrm>
            <a:off x="899316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/>
              <a:t>Va</a:t>
            </a:r>
            <a:r>
              <a:rPr lang="en-GB" sz="2800" dirty="0"/>
              <a:t> / Bl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2E5C3B-ED98-46FA-A5FC-1F1B35523547}"/>
              </a:ext>
            </a:extLst>
          </p:cNvPr>
          <p:cNvSpPr txBox="1"/>
          <p:nvPr/>
        </p:nvSpPr>
        <p:spPr>
          <a:xfrm>
            <a:off x="2343184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 err="1"/>
              <a:t>Va</a:t>
            </a:r>
            <a:r>
              <a:rPr lang="en-GB" sz="2800" dirty="0"/>
              <a:t> / Ra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B7E5ED2-5C3C-4EA7-8E1C-9A325135E7AC}"/>
              </a:ext>
            </a:extLst>
          </p:cNvPr>
          <p:cNvSpPr txBox="1"/>
          <p:nvPr/>
        </p:nvSpPr>
        <p:spPr>
          <a:xfrm>
            <a:off x="4998876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Ch / Bl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7CFA4C-C44C-4ED7-8124-825DC62C6D34}"/>
              </a:ext>
            </a:extLst>
          </p:cNvPr>
          <p:cNvSpPr txBox="1"/>
          <p:nvPr/>
        </p:nvSpPr>
        <p:spPr>
          <a:xfrm>
            <a:off x="6442744" y="3572540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Ch / Ra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85F43ED-8173-4AE5-BD83-2E3FE5663D8F}"/>
              </a:ext>
            </a:extLst>
          </p:cNvPr>
          <p:cNvSpPr txBox="1"/>
          <p:nvPr/>
        </p:nvSpPr>
        <p:spPr>
          <a:xfrm>
            <a:off x="910721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St / Bl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8D6F21-F324-4730-9F48-24EA7241A75E}"/>
              </a:ext>
            </a:extLst>
          </p:cNvPr>
          <p:cNvSpPr txBox="1"/>
          <p:nvPr/>
        </p:nvSpPr>
        <p:spPr>
          <a:xfrm>
            <a:off x="2354589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St / Ra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0CA1D7-4B58-4943-8230-203C9E2C04BE}"/>
              </a:ext>
            </a:extLst>
          </p:cNvPr>
          <p:cNvSpPr txBox="1"/>
          <p:nvPr/>
        </p:nvSpPr>
        <p:spPr>
          <a:xfrm>
            <a:off x="5010281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Mi / Bl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B6C417-F6A7-407B-BBFA-90341F2E5D14}"/>
              </a:ext>
            </a:extLst>
          </p:cNvPr>
          <p:cNvSpPr txBox="1"/>
          <p:nvPr/>
        </p:nvSpPr>
        <p:spPr>
          <a:xfrm>
            <a:off x="6454149" y="4812475"/>
            <a:ext cx="1291468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Mi / Ra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696A7FD-0D5F-4F4D-B2D3-BE3D23E6C2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263791"/>
              </p:ext>
            </p:extLst>
          </p:nvPr>
        </p:nvGraphicFramePr>
        <p:xfrm>
          <a:off x="2804160" y="429621"/>
          <a:ext cx="3606800" cy="274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101669064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81026768"/>
                    </a:ext>
                  </a:extLst>
                </a:gridCol>
              </a:tblGrid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Ice cream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Sauce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Vanilla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Blueberry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60300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Chocolate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Raspberry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446932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Strawberry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40531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081958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EC9180D-C23D-43C0-BE63-6EBCBCBD144F}"/>
              </a:ext>
            </a:extLst>
          </p:cNvPr>
          <p:cNvSpPr txBox="1"/>
          <p:nvPr/>
        </p:nvSpPr>
        <p:spPr>
          <a:xfrm>
            <a:off x="6682166" y="994392"/>
            <a:ext cx="1291468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Flake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B4B7C1-649E-40F2-AD8B-958B7D9BB9A6}"/>
              </a:ext>
            </a:extLst>
          </p:cNvPr>
          <p:cNvSpPr txBox="1"/>
          <p:nvPr/>
        </p:nvSpPr>
        <p:spPr>
          <a:xfrm>
            <a:off x="6602443" y="1544241"/>
            <a:ext cx="1420434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Sprinkles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8EE98A6-8589-497A-B48F-92EABC05B3A5}"/>
              </a:ext>
            </a:extLst>
          </p:cNvPr>
          <p:cNvSpPr txBox="1"/>
          <p:nvPr/>
        </p:nvSpPr>
        <p:spPr>
          <a:xfrm>
            <a:off x="637517" y="4011284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chemeClr val="accent6"/>
                </a:solidFill>
              </a:rPr>
              <a:t>Va</a:t>
            </a:r>
            <a:r>
              <a:rPr lang="en-GB" sz="2400" dirty="0">
                <a:solidFill>
                  <a:schemeClr val="accent6"/>
                </a:solidFill>
              </a:rPr>
              <a:t> / Bl / Fl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8B6DA62-3E29-423F-B4BA-F9B5B7067565}"/>
              </a:ext>
            </a:extLst>
          </p:cNvPr>
          <p:cNvSpPr txBox="1"/>
          <p:nvPr/>
        </p:nvSpPr>
        <p:spPr>
          <a:xfrm>
            <a:off x="648922" y="4409574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chemeClr val="accent2"/>
                </a:solidFill>
              </a:rPr>
              <a:t>Va</a:t>
            </a:r>
            <a:r>
              <a:rPr lang="en-GB" sz="2400" dirty="0">
                <a:solidFill>
                  <a:schemeClr val="accent2"/>
                </a:solidFill>
              </a:rPr>
              <a:t> / Bl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3B5CC6DB-A5B1-4AA3-A390-ED8FA7E98B7B}"/>
              </a:ext>
            </a:extLst>
          </p:cNvPr>
          <p:cNvSpPr txBox="1"/>
          <p:nvPr/>
        </p:nvSpPr>
        <p:spPr>
          <a:xfrm>
            <a:off x="2205780" y="400980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chemeClr val="accent6"/>
                </a:solidFill>
              </a:rPr>
              <a:t>Va</a:t>
            </a:r>
            <a:r>
              <a:rPr lang="en-GB" sz="2400" dirty="0">
                <a:solidFill>
                  <a:schemeClr val="accent6"/>
                </a:solidFill>
              </a:rPr>
              <a:t> / Ra / Fl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584C7D3-B5AD-4F30-AA59-F9A360927A9B}"/>
              </a:ext>
            </a:extLst>
          </p:cNvPr>
          <p:cNvSpPr txBox="1"/>
          <p:nvPr/>
        </p:nvSpPr>
        <p:spPr>
          <a:xfrm>
            <a:off x="2217185" y="440809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solidFill>
                  <a:schemeClr val="accent2"/>
                </a:solidFill>
              </a:rPr>
              <a:t>Va</a:t>
            </a:r>
            <a:r>
              <a:rPr lang="en-GB" sz="2400" dirty="0">
                <a:solidFill>
                  <a:schemeClr val="accent2"/>
                </a:solidFill>
              </a:rPr>
              <a:t> / Ra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11EB583-6C6F-4017-B789-94719342ED15}"/>
              </a:ext>
            </a:extLst>
          </p:cNvPr>
          <p:cNvSpPr txBox="1"/>
          <p:nvPr/>
        </p:nvSpPr>
        <p:spPr>
          <a:xfrm>
            <a:off x="4692981" y="400980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Ch / Bl / Fl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D527E3B-01BC-4575-9DF2-EBFB76B8DCCB}"/>
              </a:ext>
            </a:extLst>
          </p:cNvPr>
          <p:cNvSpPr txBox="1"/>
          <p:nvPr/>
        </p:nvSpPr>
        <p:spPr>
          <a:xfrm>
            <a:off x="4704386" y="440809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Ch / Bl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F97415A-3C4E-40FC-B6A4-E2335C9565E7}"/>
              </a:ext>
            </a:extLst>
          </p:cNvPr>
          <p:cNvSpPr txBox="1"/>
          <p:nvPr/>
        </p:nvSpPr>
        <p:spPr>
          <a:xfrm>
            <a:off x="6272649" y="400980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Ch / Ra / Fl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9D8119-B8DF-4061-90CC-6F822A0F78C0}"/>
              </a:ext>
            </a:extLst>
          </p:cNvPr>
          <p:cNvSpPr txBox="1"/>
          <p:nvPr/>
        </p:nvSpPr>
        <p:spPr>
          <a:xfrm>
            <a:off x="6284054" y="4408096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Ch / Ra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B479D70-DCBA-4EFF-BE1E-5D8093E785CF}"/>
              </a:ext>
            </a:extLst>
          </p:cNvPr>
          <p:cNvSpPr txBox="1"/>
          <p:nvPr/>
        </p:nvSpPr>
        <p:spPr>
          <a:xfrm>
            <a:off x="637517" y="5237599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St / Bl / Fl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DE5E21-8119-4E86-A2BA-E4A629918B99}"/>
              </a:ext>
            </a:extLst>
          </p:cNvPr>
          <p:cNvSpPr txBox="1"/>
          <p:nvPr/>
        </p:nvSpPr>
        <p:spPr>
          <a:xfrm>
            <a:off x="648922" y="5635889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St / Bl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72CFE98-F746-4A47-8285-FCD1D28422C9}"/>
              </a:ext>
            </a:extLst>
          </p:cNvPr>
          <p:cNvSpPr txBox="1"/>
          <p:nvPr/>
        </p:nvSpPr>
        <p:spPr>
          <a:xfrm>
            <a:off x="2205780" y="523612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St / Ra / Fl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12C6C24-879D-43B9-9AC7-690F1107CA24}"/>
              </a:ext>
            </a:extLst>
          </p:cNvPr>
          <p:cNvSpPr txBox="1"/>
          <p:nvPr/>
        </p:nvSpPr>
        <p:spPr>
          <a:xfrm>
            <a:off x="2217185" y="563441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St / Ra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268AFA-EC88-41D5-809C-869C12E128BE}"/>
              </a:ext>
            </a:extLst>
          </p:cNvPr>
          <p:cNvSpPr txBox="1"/>
          <p:nvPr/>
        </p:nvSpPr>
        <p:spPr>
          <a:xfrm>
            <a:off x="4692981" y="523612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Mi / Bl / Fl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E065F4-964E-4D66-9994-F5171FF2B456}"/>
              </a:ext>
            </a:extLst>
          </p:cNvPr>
          <p:cNvSpPr txBox="1"/>
          <p:nvPr/>
        </p:nvSpPr>
        <p:spPr>
          <a:xfrm>
            <a:off x="4704386" y="563441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Mi / Bl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8307744-B4E2-431C-93E2-44069A30EBB5}"/>
              </a:ext>
            </a:extLst>
          </p:cNvPr>
          <p:cNvSpPr txBox="1"/>
          <p:nvPr/>
        </p:nvSpPr>
        <p:spPr>
          <a:xfrm>
            <a:off x="6272649" y="523612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6"/>
                </a:solidFill>
              </a:rPr>
              <a:t>Mi / Ra / Fl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D7898AA-C00E-4D42-AAF0-C2C48E4742E2}"/>
              </a:ext>
            </a:extLst>
          </p:cNvPr>
          <p:cNvSpPr txBox="1"/>
          <p:nvPr/>
        </p:nvSpPr>
        <p:spPr>
          <a:xfrm>
            <a:off x="6284054" y="5634411"/>
            <a:ext cx="1815066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2"/>
                </a:solidFill>
              </a:rPr>
              <a:t>Mi / Ra / </a:t>
            </a:r>
            <a:r>
              <a:rPr lang="en-GB" sz="2400" dirty="0" err="1">
                <a:solidFill>
                  <a:schemeClr val="accent2"/>
                </a:solidFill>
              </a:rPr>
              <a:t>Sp</a:t>
            </a:r>
            <a:endParaRPr lang="en-GB" sz="2400" dirty="0">
              <a:solidFill>
                <a:schemeClr val="accent2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0C5374C-6780-4413-BD17-213F04E0AECA}"/>
              </a:ext>
            </a:extLst>
          </p:cNvPr>
          <p:cNvSpPr txBox="1"/>
          <p:nvPr/>
        </p:nvSpPr>
        <p:spPr>
          <a:xfrm>
            <a:off x="2880105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BDE6968-4986-4E16-94AF-809E34873CFE}"/>
              </a:ext>
            </a:extLst>
          </p:cNvPr>
          <p:cNvSpPr txBox="1"/>
          <p:nvPr/>
        </p:nvSpPr>
        <p:spPr>
          <a:xfrm>
            <a:off x="3844961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FABBC01-149D-4E46-8923-65FF0D37DA69}"/>
                  </a:ext>
                </a:extLst>
              </p:cNvPr>
              <p:cNvSpPr txBox="1"/>
              <p:nvPr/>
            </p:nvSpPr>
            <p:spPr>
              <a:xfrm>
                <a:off x="3377774" y="3096620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FABBC01-149D-4E46-8923-65FF0D37D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774" y="3096620"/>
                <a:ext cx="780378" cy="578882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731838BA-C088-4727-A605-24554FD7BC35}"/>
              </a:ext>
            </a:extLst>
          </p:cNvPr>
          <p:cNvSpPr txBox="1"/>
          <p:nvPr/>
        </p:nvSpPr>
        <p:spPr>
          <a:xfrm>
            <a:off x="5227200" y="3096620"/>
            <a:ext cx="3378279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16 possibilities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EB56A4-F9DD-4379-B0CE-D861A70678EC}"/>
              </a:ext>
            </a:extLst>
          </p:cNvPr>
          <p:cNvSpPr txBox="1"/>
          <p:nvPr/>
        </p:nvSpPr>
        <p:spPr>
          <a:xfrm>
            <a:off x="4756437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29CC43-3ECC-4823-8D26-DA0EAAD7E498}"/>
                  </a:ext>
                </a:extLst>
              </p:cNvPr>
              <p:cNvSpPr txBox="1"/>
              <p:nvPr/>
            </p:nvSpPr>
            <p:spPr>
              <a:xfrm>
                <a:off x="4289250" y="3096620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29CC43-3ECC-4823-8D26-DA0EAAD7E4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250" y="3096620"/>
                <a:ext cx="780378" cy="578882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17CB8F9-39A6-4081-850F-BF5EF9B16CE1}"/>
              </a:ext>
            </a:extLst>
          </p:cNvPr>
          <p:cNvSpPr/>
          <p:nvPr/>
        </p:nvSpPr>
        <p:spPr>
          <a:xfrm>
            <a:off x="2804160" y="988150"/>
            <a:ext cx="1805290" cy="216916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6B0AB54-49F3-490F-9268-E6030A3E41BF}"/>
                  </a:ext>
                </a:extLst>
              </p:cNvPr>
              <p:cNvSpPr txBox="1"/>
              <p:nvPr/>
            </p:nvSpPr>
            <p:spPr>
              <a:xfrm>
                <a:off x="5173645" y="3095937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6B0AB54-49F3-490F-9268-E6030A3E4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645" y="3095937"/>
                <a:ext cx="780378" cy="578882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46">
            <a:extLst>
              <a:ext uri="{FF2B5EF4-FFF2-40B4-BE49-F238E27FC236}">
                <a16:creationId xmlns:a16="http://schemas.microsoft.com/office/drawing/2014/main" id="{3EBCD59D-4D2B-44C2-ACD6-C299C61BDC39}"/>
              </a:ext>
            </a:extLst>
          </p:cNvPr>
          <p:cNvSpPr/>
          <p:nvPr/>
        </p:nvSpPr>
        <p:spPr>
          <a:xfrm>
            <a:off x="4609450" y="988150"/>
            <a:ext cx="1805290" cy="108445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4FFB004-66ED-4689-A095-39571912D5E7}"/>
              </a:ext>
            </a:extLst>
          </p:cNvPr>
          <p:cNvSpPr/>
          <p:nvPr/>
        </p:nvSpPr>
        <p:spPr>
          <a:xfrm>
            <a:off x="6410960" y="988149"/>
            <a:ext cx="1805290" cy="108445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2987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 tmFilter="0, 0; .2, .5; .8, .5; 1, 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5" dur="250" autoRev="1" fill="hold"/>
                                        <p:tgtEl>
                                          <p:spTgt spid="4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 tmFilter="0, 0; .2, .5; .8, .5; 1, 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250" autoRev="1" fill="hold"/>
                                        <p:tgtEl>
                                          <p:spTgt spid="2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 tmFilter="0, 0; .2, .5; .8, .5; 1, 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250" autoRev="1" fill="hold"/>
                                        <p:tgtEl>
                                          <p:spTgt spid="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 tmFilter="0, 0; .2, .5; .8, .5; 1, 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250" autoRev="1" fill="hold"/>
                                        <p:tgtEl>
                                          <p:spTgt spid="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 tmFilter="0, 0; .2, .5; .8, .5; 1, 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250" autoRev="1" fill="hold"/>
                                        <p:tgtEl>
                                          <p:spTgt spid="2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 tmFilter="0, 0; .2, .5; .8, .5; 1, 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0" dur="250" autoRev="1" fill="hold"/>
                                        <p:tgtEl>
                                          <p:spTgt spid="2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 tmFilter="0, 0; .2, .5; .8, .5; 1, 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3" dur="250" autoRev="1" fill="hold"/>
                                        <p:tgtEl>
                                          <p:spTgt spid="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4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8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9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1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2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4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6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7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8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1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5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6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2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0" grpId="0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8" grpId="0"/>
      <p:bldP spid="39" grpId="0"/>
      <p:bldP spid="40" grpId="0"/>
      <p:bldP spid="41" grpId="0"/>
      <p:bldP spid="41" grpId="1"/>
      <p:bldP spid="44" grpId="0"/>
      <p:bldP spid="45" grpId="0"/>
      <p:bldP spid="2" grpId="0" animBg="1"/>
      <p:bldP spid="2" grpId="1" animBg="1"/>
      <p:bldP spid="46" grpId="0"/>
      <p:bldP spid="47" grpId="0" animBg="1"/>
      <p:bldP spid="47" grpId="1" animBg="1"/>
      <p:bldP spid="48" grpId="0" animBg="1"/>
      <p:bldP spid="48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BFC40456-D851-4524-A4C6-A1C92A79F7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884492">
            <a:off x="1397813" y="1019949"/>
            <a:ext cx="1674870" cy="155936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ED6F86E-B5A5-45D3-93CF-1FF41910A4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169" y="560973"/>
            <a:ext cx="1378507" cy="1511634"/>
          </a:xfrm>
          <a:prstGeom prst="rect">
            <a:avLst/>
          </a:prstGeom>
        </p:spPr>
      </p:pic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E786C1EE-8C9B-4D17-AE87-D44B2AF647E7}"/>
              </a:ext>
            </a:extLst>
          </p:cNvPr>
          <p:cNvGraphicFramePr>
            <a:graphicFrameLocks noGrp="1"/>
          </p:cNvGraphicFramePr>
          <p:nvPr/>
        </p:nvGraphicFramePr>
        <p:xfrm>
          <a:off x="2804160" y="429621"/>
          <a:ext cx="5410200" cy="274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101669064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8102676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3491620931"/>
                    </a:ext>
                  </a:extLst>
                </a:gridCol>
              </a:tblGrid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Ice cream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Sauce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Topping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Vanilla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Blueberry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60300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Chocolate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Raspberry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446932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Strawberry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40531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081958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696A7FD-0D5F-4F4D-B2D3-BE3D23E6C21B}"/>
              </a:ext>
            </a:extLst>
          </p:cNvPr>
          <p:cNvGraphicFramePr>
            <a:graphicFrameLocks noGrp="1"/>
          </p:cNvGraphicFramePr>
          <p:nvPr/>
        </p:nvGraphicFramePr>
        <p:xfrm>
          <a:off x="2804160" y="429621"/>
          <a:ext cx="3606800" cy="2740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03400">
                  <a:extLst>
                    <a:ext uri="{9D8B030D-6E8A-4147-A177-3AD203B41FA5}">
                      <a16:colId xmlns:a16="http://schemas.microsoft.com/office/drawing/2014/main" val="1016690648"/>
                    </a:ext>
                  </a:extLst>
                </a:gridCol>
                <a:gridCol w="1803400">
                  <a:extLst>
                    <a:ext uri="{9D8B030D-6E8A-4147-A177-3AD203B41FA5}">
                      <a16:colId xmlns:a16="http://schemas.microsoft.com/office/drawing/2014/main" val="881026768"/>
                    </a:ext>
                  </a:extLst>
                </a:gridCol>
              </a:tblGrid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Ice cream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Sauce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37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Vanilla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Blueberry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64060300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Chocolate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Raspberry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446932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Strawberry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2405318"/>
                  </a:ext>
                </a:extLst>
              </a:tr>
              <a:tr h="548004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Mint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33081958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0EC9180D-C23D-43C0-BE63-6EBCBCBD144F}"/>
              </a:ext>
            </a:extLst>
          </p:cNvPr>
          <p:cNvSpPr txBox="1"/>
          <p:nvPr/>
        </p:nvSpPr>
        <p:spPr>
          <a:xfrm>
            <a:off x="6682166" y="994392"/>
            <a:ext cx="1291468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Flake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2B4B7C1-649E-40F2-AD8B-958B7D9BB9A6}"/>
              </a:ext>
            </a:extLst>
          </p:cNvPr>
          <p:cNvSpPr txBox="1"/>
          <p:nvPr/>
        </p:nvSpPr>
        <p:spPr>
          <a:xfrm>
            <a:off x="6602443" y="1544241"/>
            <a:ext cx="1420434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Sprinkles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0C5374C-6780-4413-BD17-213F04E0AECA}"/>
              </a:ext>
            </a:extLst>
          </p:cNvPr>
          <p:cNvSpPr txBox="1"/>
          <p:nvPr/>
        </p:nvSpPr>
        <p:spPr>
          <a:xfrm>
            <a:off x="2880105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BDE6968-4986-4E16-94AF-809E34873CFE}"/>
              </a:ext>
            </a:extLst>
          </p:cNvPr>
          <p:cNvSpPr txBox="1"/>
          <p:nvPr/>
        </p:nvSpPr>
        <p:spPr>
          <a:xfrm>
            <a:off x="3844961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FABBC01-149D-4E46-8923-65FF0D37DA69}"/>
                  </a:ext>
                </a:extLst>
              </p:cNvPr>
              <p:cNvSpPr txBox="1"/>
              <p:nvPr/>
            </p:nvSpPr>
            <p:spPr>
              <a:xfrm>
                <a:off x="3377774" y="3096620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BFABBC01-149D-4E46-8923-65FF0D37DA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7774" y="3096620"/>
                <a:ext cx="780378" cy="578882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731838BA-C088-4727-A605-24554FD7BC35}"/>
              </a:ext>
            </a:extLst>
          </p:cNvPr>
          <p:cNvSpPr txBox="1"/>
          <p:nvPr/>
        </p:nvSpPr>
        <p:spPr>
          <a:xfrm>
            <a:off x="5227200" y="3096620"/>
            <a:ext cx="3378279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24 possibilities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FEB56A4-F9DD-4379-B0CE-D861A70678EC}"/>
              </a:ext>
            </a:extLst>
          </p:cNvPr>
          <p:cNvSpPr txBox="1"/>
          <p:nvPr/>
        </p:nvSpPr>
        <p:spPr>
          <a:xfrm>
            <a:off x="4756437" y="3096620"/>
            <a:ext cx="691402" cy="578882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29CC43-3ECC-4823-8D26-DA0EAAD7E498}"/>
                  </a:ext>
                </a:extLst>
              </p:cNvPr>
              <p:cNvSpPr txBox="1"/>
              <p:nvPr/>
            </p:nvSpPr>
            <p:spPr>
              <a:xfrm>
                <a:off x="4289250" y="3096620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5229CC43-3ECC-4823-8D26-DA0EAAD7E4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9250" y="3096620"/>
                <a:ext cx="780378" cy="578882"/>
              </a:xfrm>
              <a:prstGeom prst="roundRect">
                <a:avLst/>
              </a:prstGeom>
              <a:blipFill>
                <a:blip r:embed="rId8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>
            <a:extLst>
              <a:ext uri="{FF2B5EF4-FFF2-40B4-BE49-F238E27FC236}">
                <a16:creationId xmlns:a16="http://schemas.microsoft.com/office/drawing/2014/main" id="{717CB8F9-39A6-4081-850F-BF5EF9B16CE1}"/>
              </a:ext>
            </a:extLst>
          </p:cNvPr>
          <p:cNvSpPr/>
          <p:nvPr/>
        </p:nvSpPr>
        <p:spPr>
          <a:xfrm>
            <a:off x="2804160" y="988150"/>
            <a:ext cx="1805290" cy="2169160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6B0AB54-49F3-490F-9268-E6030A3E41BF}"/>
                  </a:ext>
                </a:extLst>
              </p:cNvPr>
              <p:cNvSpPr txBox="1"/>
              <p:nvPr/>
            </p:nvSpPr>
            <p:spPr>
              <a:xfrm>
                <a:off x="5173645" y="3095937"/>
                <a:ext cx="780378" cy="578882"/>
              </a:xfrm>
              <a:prstGeom prst="round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A6B0AB54-49F3-490F-9268-E6030A3E41B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645" y="3095937"/>
                <a:ext cx="780378" cy="578882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7" name="Rectangle 46">
            <a:extLst>
              <a:ext uri="{FF2B5EF4-FFF2-40B4-BE49-F238E27FC236}">
                <a16:creationId xmlns:a16="http://schemas.microsoft.com/office/drawing/2014/main" id="{3EBCD59D-4D2B-44C2-ACD6-C299C61BDC39}"/>
              </a:ext>
            </a:extLst>
          </p:cNvPr>
          <p:cNvSpPr/>
          <p:nvPr/>
        </p:nvSpPr>
        <p:spPr>
          <a:xfrm>
            <a:off x="4609450" y="988150"/>
            <a:ext cx="1805290" cy="108445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4FFB004-66ED-4689-A095-39571912D5E7}"/>
              </a:ext>
            </a:extLst>
          </p:cNvPr>
          <p:cNvSpPr/>
          <p:nvPr/>
        </p:nvSpPr>
        <p:spPr>
          <a:xfrm>
            <a:off x="6410960" y="988149"/>
            <a:ext cx="1805290" cy="1642987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2B66B02-43F8-40E7-A10F-11C488B30B9C}"/>
              </a:ext>
            </a:extLst>
          </p:cNvPr>
          <p:cNvSpPr txBox="1"/>
          <p:nvPr/>
        </p:nvSpPr>
        <p:spPr>
          <a:xfrm>
            <a:off x="6617683" y="2093527"/>
            <a:ext cx="1420434" cy="510778"/>
          </a:xfrm>
          <a:prstGeom prst="round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Wafer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483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  <p:bldP spid="41" grpId="0"/>
      <p:bldP spid="44" grpId="0"/>
      <p:bldP spid="45" grpId="0"/>
      <p:bldP spid="2" grpId="0" animBg="1"/>
      <p:bldP spid="2" grpId="1" animBg="1"/>
      <p:bldP spid="46" grpId="0"/>
      <p:bldP spid="47" grpId="0" animBg="1"/>
      <p:bldP spid="47" grpId="1" animBg="1"/>
      <p:bldP spid="48" grpId="0" animBg="1"/>
      <p:bldP spid="48" grpId="1" animBg="1"/>
      <p:bldP spid="4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			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5"/>
                <a:stretch>
                  <a:fillRect l="-1707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92D0DB9E-C34F-4D6E-AECB-965C16E58310}"/>
              </a:ext>
            </a:extLst>
          </p:cNvPr>
          <p:cNvSpPr/>
          <p:nvPr/>
        </p:nvSpPr>
        <p:spPr>
          <a:xfrm>
            <a:off x="6877034" y="399231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72E0496-5269-42A0-B9A3-B366F8EDB731}"/>
              </a:ext>
            </a:extLst>
          </p:cNvPr>
          <p:cNvSpPr/>
          <p:nvPr/>
        </p:nvSpPr>
        <p:spPr>
          <a:xfrm>
            <a:off x="3654213" y="391971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0A9C896-7F5A-4A28-9E48-3DEDFF9E5318}"/>
              </a:ext>
            </a:extLst>
          </p:cNvPr>
          <p:cNvSpPr/>
          <p:nvPr/>
        </p:nvSpPr>
        <p:spPr>
          <a:xfrm>
            <a:off x="2540000" y="390714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514350" indent="-514350"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 </a:t>
                </a:r>
                <a14:m>
                  <m:oMath xmlns:m="http://schemas.openxmlformats.org/officeDocument/2006/math">
                    <m:r>
                      <a:rPr lang="en-GB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			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9			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8</a:t>
                </a: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14350" indent="-514350"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534988" indent="-514350">
                  <a:buFontTx/>
                  <a:buAutoNum type="arabicParenR"/>
                </a:pPr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3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 5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4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×</m:t>
                    </m:r>
                  </m:oMath>
                </a14:m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2 </a:t>
                </a:r>
                <a14:m>
                  <m:oMath xmlns:m="http://schemas.openxmlformats.org/officeDocument/2006/math">
                    <m:r>
                      <a:rPr lang="en-GB" sz="2800" i="1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</m:oMath>
                </a14:m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20638"/>
                <a:endParaRPr lang="en-GB" sz="28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r>
                  <a:rPr lang="en-GB" sz="28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	</a:t>
                </a: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550" y="334776"/>
                <a:ext cx="7497474" cy="4401205"/>
              </a:xfrm>
              <a:prstGeom prst="rect">
                <a:avLst/>
              </a:prstGeom>
              <a:blipFill>
                <a:blip r:embed="rId6"/>
                <a:stretch>
                  <a:fillRect l="-1707" t="-1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92D0DB9E-C34F-4D6E-AECB-965C16E58310}"/>
              </a:ext>
            </a:extLst>
          </p:cNvPr>
          <p:cNvSpPr/>
          <p:nvPr/>
        </p:nvSpPr>
        <p:spPr>
          <a:xfrm>
            <a:off x="6877034" y="399231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72E0496-5269-42A0-B9A3-B366F8EDB731}"/>
              </a:ext>
            </a:extLst>
          </p:cNvPr>
          <p:cNvSpPr/>
          <p:nvPr/>
        </p:nvSpPr>
        <p:spPr>
          <a:xfrm>
            <a:off x="3654213" y="391971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0A9C896-7F5A-4A28-9E48-3DEDFF9E5318}"/>
              </a:ext>
            </a:extLst>
          </p:cNvPr>
          <p:cNvSpPr/>
          <p:nvPr/>
        </p:nvSpPr>
        <p:spPr>
          <a:xfrm>
            <a:off x="2540000" y="390714"/>
            <a:ext cx="392853" cy="409411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64963C-F1CD-445C-8A32-3AB576C81795}"/>
              </a:ext>
            </a:extLst>
          </p:cNvPr>
          <p:cNvSpPr txBox="1"/>
          <p:nvPr/>
        </p:nvSpPr>
        <p:spPr>
          <a:xfrm>
            <a:off x="2547372" y="332559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F3DD748-17A5-4243-9036-6660B991DAD7}"/>
              </a:ext>
            </a:extLst>
          </p:cNvPr>
          <p:cNvSpPr txBox="1"/>
          <p:nvPr/>
        </p:nvSpPr>
        <p:spPr>
          <a:xfrm>
            <a:off x="3666935" y="33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97CD4CB-C592-4CAB-9C12-A9452912E430}"/>
              </a:ext>
            </a:extLst>
          </p:cNvPr>
          <p:cNvSpPr txBox="1"/>
          <p:nvPr/>
        </p:nvSpPr>
        <p:spPr>
          <a:xfrm>
            <a:off x="6902479" y="334776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1615E0-2F41-48AC-865D-A534AA91CDC2}"/>
              </a:ext>
            </a:extLst>
          </p:cNvPr>
          <p:cNvSpPr txBox="1"/>
          <p:nvPr/>
        </p:nvSpPr>
        <p:spPr>
          <a:xfrm>
            <a:off x="3067180" y="161610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16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5A91F52-0639-46C4-8C06-008DC5D52D3A}"/>
              </a:ext>
            </a:extLst>
          </p:cNvPr>
          <p:cNvSpPr txBox="1"/>
          <p:nvPr/>
        </p:nvSpPr>
        <p:spPr>
          <a:xfrm>
            <a:off x="3140039" y="246954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24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86FEAB4-A36D-4176-A333-DE6416769ED1}"/>
              </a:ext>
            </a:extLst>
          </p:cNvPr>
          <p:cNvSpPr txBox="1"/>
          <p:nvPr/>
        </p:nvSpPr>
        <p:spPr>
          <a:xfrm>
            <a:off x="3140039" y="3322985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rgbClr val="0070C0"/>
                </a:solidFill>
              </a:rPr>
              <a:t>40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23445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698486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puts 3 different coloured cubes into a box.</a:t>
            </a:r>
          </a:p>
          <a:p>
            <a:r>
              <a:rPr lang="en-GB" sz="2800" dirty="0"/>
              <a:t>He covers his eyes and picks a cube out.</a:t>
            </a:r>
          </a:p>
          <a:p>
            <a:r>
              <a:rPr lang="en-GB" sz="2800" dirty="0"/>
              <a:t>What could Ron have picked?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A2FBBF-5FB8-4709-899C-E280E2C0A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14184" y="986168"/>
            <a:ext cx="1426186" cy="9848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4093" y="272524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19391" y="348858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27666" y="348858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4706" y="3428999"/>
            <a:ext cx="663155" cy="93687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1A6A312-A81D-4E3D-AAA2-A59F12363CC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3925889">
            <a:off x="6629853" y="1068400"/>
            <a:ext cx="881207" cy="82043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C524AF9-5153-472E-9D3E-87E89AFDBE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1745005">
            <a:off x="972468" y="2196611"/>
            <a:ext cx="3314700" cy="3086100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968"/>
          <a:stretch/>
        </p:blipFill>
        <p:spPr>
          <a:xfrm>
            <a:off x="504093" y="4050323"/>
            <a:ext cx="3962400" cy="207535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6255C3B-AF53-49ED-856A-4051020064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3744339" y="2099810"/>
            <a:ext cx="3314700" cy="3086100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4A7EDF03-CB13-4328-B854-02C85787A4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020" y="3042320"/>
            <a:ext cx="663155" cy="936874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BFFDA4F8-BD05-42B8-818F-7F4C488E4A5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30557" y="3040906"/>
            <a:ext cx="663155" cy="936874"/>
          </a:xfrm>
          <a:prstGeom prst="rect">
            <a:avLst/>
          </a:prstGeom>
        </p:spPr>
      </p:pic>
      <p:pic>
        <p:nvPicPr>
          <p:cNvPr id="71" name="Picture 70">
            <a:extLst>
              <a:ext uri="{FF2B5EF4-FFF2-40B4-BE49-F238E27FC236}">
                <a16:creationId xmlns:a16="http://schemas.microsoft.com/office/drawing/2014/main" id="{59B89DCF-4BF1-4874-884E-4770EACC97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1139" y="3020149"/>
            <a:ext cx="663155" cy="936874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6835754" y="2653643"/>
            <a:ext cx="11192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Yellow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E656C8-AE25-4CCF-8A71-299A6C505313}"/>
              </a:ext>
            </a:extLst>
          </p:cNvPr>
          <p:cNvSpPr txBox="1"/>
          <p:nvPr/>
        </p:nvSpPr>
        <p:spPr>
          <a:xfrm>
            <a:off x="6835754" y="3206363"/>
            <a:ext cx="7410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C5542C4-4456-4027-8BAD-AC47C03FA654}"/>
              </a:ext>
            </a:extLst>
          </p:cNvPr>
          <p:cNvSpPr txBox="1"/>
          <p:nvPr/>
        </p:nvSpPr>
        <p:spPr>
          <a:xfrm>
            <a:off x="6835754" y="3759083"/>
            <a:ext cx="8290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Blue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63274BB-02EB-4B66-95F1-52BE26A20574}"/>
              </a:ext>
            </a:extLst>
          </p:cNvPr>
          <p:cNvSpPr txBox="1"/>
          <p:nvPr/>
        </p:nvSpPr>
        <p:spPr>
          <a:xfrm>
            <a:off x="5019883" y="4964211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 possibilities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854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540173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now has two boxes.</a:t>
            </a:r>
          </a:p>
          <a:p>
            <a:r>
              <a:rPr lang="en-GB" sz="2800" dirty="0"/>
              <a:t>He picks one cube out of each box. </a:t>
            </a:r>
          </a:p>
          <a:p>
            <a:r>
              <a:rPr lang="en-GB" sz="2800" dirty="0"/>
              <a:t>What combinations could Ron pick?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4460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2735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775" y="2032319"/>
            <a:ext cx="663155" cy="9368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C524AF9-5153-472E-9D3E-87E89AFDBE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111669" flipH="1">
            <a:off x="5442106" y="1721366"/>
            <a:ext cx="2516911" cy="234333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6255C3B-AF53-49ED-856A-4051020064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276701">
            <a:off x="3970976" y="1759842"/>
            <a:ext cx="2516911" cy="2343331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4000897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5F7F938-8A74-4723-BD0B-0A4DC79E29F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43092" y="2521750"/>
            <a:ext cx="663155" cy="936874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F19E6EE-BC8C-41D6-9C43-C3E51546DD1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96647" y="2596526"/>
            <a:ext cx="663155" cy="93687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71E907F-4F01-4C8D-8243-FEC62A36BAE5}"/>
              </a:ext>
            </a:extLst>
          </p:cNvPr>
          <p:cNvSpPr txBox="1"/>
          <p:nvPr/>
        </p:nvSpPr>
        <p:spPr>
          <a:xfrm>
            <a:off x="4857622" y="3985257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0480DC-B914-42A1-9A5D-1773C671E930}"/>
              </a:ext>
            </a:extLst>
          </p:cNvPr>
          <p:cNvSpPr txBox="1"/>
          <p:nvPr/>
        </p:nvSpPr>
        <p:spPr>
          <a:xfrm>
            <a:off x="6341794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B793A-ABD8-44FF-AC1E-D9F54984F744}"/>
              </a:ext>
            </a:extLst>
          </p:cNvPr>
          <p:cNvSpPr txBox="1"/>
          <p:nvPr/>
        </p:nvSpPr>
        <p:spPr>
          <a:xfrm>
            <a:off x="7184497" y="3985257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1843A6C3-4CD3-4FE8-821F-AC655001FEB1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96646" y="2596526"/>
            <a:ext cx="663155" cy="936874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53C97DD7-6B10-4994-B6B5-2ACD1D4ABB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2744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28" grpId="0"/>
      <p:bldP spid="29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540173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now has two boxes.</a:t>
            </a:r>
          </a:p>
          <a:p>
            <a:r>
              <a:rPr lang="en-GB" sz="2800" dirty="0"/>
              <a:t>He picks one cube out of each box. </a:t>
            </a:r>
          </a:p>
          <a:p>
            <a:r>
              <a:rPr lang="en-GB" sz="2800" dirty="0"/>
              <a:t>What combinations could Ron pick?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4460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2735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775" y="2032319"/>
            <a:ext cx="663155" cy="9368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C524AF9-5153-472E-9D3E-87E89AFDBE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111669" flipH="1">
            <a:off x="5442106" y="1721366"/>
            <a:ext cx="2516911" cy="234333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6255C3B-AF53-49ED-856A-4051020064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276701">
            <a:off x="3970976" y="1759842"/>
            <a:ext cx="2516911" cy="2343331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4000897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E656C8-AE25-4CCF-8A71-299A6C505313}"/>
              </a:ext>
            </a:extLst>
          </p:cNvPr>
          <p:cNvSpPr txBox="1"/>
          <p:nvPr/>
        </p:nvSpPr>
        <p:spPr>
          <a:xfrm>
            <a:off x="4000897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71E907F-4F01-4C8D-8243-FEC62A36BAE5}"/>
              </a:ext>
            </a:extLst>
          </p:cNvPr>
          <p:cNvSpPr txBox="1"/>
          <p:nvPr/>
        </p:nvSpPr>
        <p:spPr>
          <a:xfrm>
            <a:off x="4857622" y="3985257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0480DC-B914-42A1-9A5D-1773C671E930}"/>
              </a:ext>
            </a:extLst>
          </p:cNvPr>
          <p:cNvSpPr txBox="1"/>
          <p:nvPr/>
        </p:nvSpPr>
        <p:spPr>
          <a:xfrm>
            <a:off x="6341794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01AF8E-1CC3-4330-910A-992759F7CD3D}"/>
              </a:ext>
            </a:extLst>
          </p:cNvPr>
          <p:cNvSpPr txBox="1"/>
          <p:nvPr/>
        </p:nvSpPr>
        <p:spPr>
          <a:xfrm>
            <a:off x="6341794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B793A-ABD8-44FF-AC1E-D9F54984F744}"/>
              </a:ext>
            </a:extLst>
          </p:cNvPr>
          <p:cNvSpPr txBox="1"/>
          <p:nvPr/>
        </p:nvSpPr>
        <p:spPr>
          <a:xfrm>
            <a:off x="7184497" y="3985257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4B58E004-E4E5-4017-908F-F89BC95227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8589" y="2666979"/>
            <a:ext cx="663155" cy="93687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18984CA-0059-4B88-BFB9-87CBA169F4AD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69983" y="2650511"/>
            <a:ext cx="663155" cy="93687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21FC11B-0D3B-47D0-BA28-B66A8D2C3E6E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69983" y="2622711"/>
            <a:ext cx="663155" cy="936874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B5F5270D-E2A4-4DAC-B3E8-AEB8D19E8E20}"/>
              </a:ext>
            </a:extLst>
          </p:cNvPr>
          <p:cNvSpPr txBox="1"/>
          <p:nvPr/>
        </p:nvSpPr>
        <p:spPr>
          <a:xfrm>
            <a:off x="4572000" y="4547261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067091-ECD7-4484-99D1-F45F8C0F7AFA}"/>
              </a:ext>
            </a:extLst>
          </p:cNvPr>
          <p:cNvSpPr txBox="1"/>
          <p:nvPr/>
        </p:nvSpPr>
        <p:spPr>
          <a:xfrm>
            <a:off x="6877214" y="4547261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69D5C25C-7DAE-4DE2-83C4-F41540BACC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62953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30" grpId="0"/>
      <p:bldP spid="41" grpId="0"/>
      <p:bldP spid="4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540173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now has two boxes.</a:t>
            </a:r>
          </a:p>
          <a:p>
            <a:r>
              <a:rPr lang="en-GB" sz="2800" dirty="0"/>
              <a:t>He picks one cube out of each box. </a:t>
            </a:r>
          </a:p>
          <a:p>
            <a:r>
              <a:rPr lang="en-GB" sz="2800" dirty="0"/>
              <a:t>What combinations could Ron pick?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4460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2735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775" y="2032319"/>
            <a:ext cx="663155" cy="93687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C524AF9-5153-472E-9D3E-87E89AFDBE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111669" flipH="1">
            <a:off x="5442106" y="1721366"/>
            <a:ext cx="2516911" cy="2343331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pic>
        <p:nvPicPr>
          <p:cNvPr id="68" name="Picture 67">
            <a:extLst>
              <a:ext uri="{FF2B5EF4-FFF2-40B4-BE49-F238E27FC236}">
                <a16:creationId xmlns:a16="http://schemas.microsoft.com/office/drawing/2014/main" id="{C6255C3B-AF53-49ED-856A-40510200647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20276701">
            <a:off x="3970976" y="1759842"/>
            <a:ext cx="2516911" cy="2343331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4000897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E656C8-AE25-4CCF-8A71-299A6C505313}"/>
              </a:ext>
            </a:extLst>
          </p:cNvPr>
          <p:cNvSpPr txBox="1"/>
          <p:nvPr/>
        </p:nvSpPr>
        <p:spPr>
          <a:xfrm>
            <a:off x="4000897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C5542C4-4456-4027-8BAD-AC47C03FA654}"/>
              </a:ext>
            </a:extLst>
          </p:cNvPr>
          <p:cNvSpPr txBox="1"/>
          <p:nvPr/>
        </p:nvSpPr>
        <p:spPr>
          <a:xfrm>
            <a:off x="4000897" y="5105046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63274BB-02EB-4B66-95F1-52BE26A20574}"/>
              </a:ext>
            </a:extLst>
          </p:cNvPr>
          <p:cNvSpPr txBox="1"/>
          <p:nvPr/>
        </p:nvSpPr>
        <p:spPr>
          <a:xfrm>
            <a:off x="4923474" y="5559985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6 possibilities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71E907F-4F01-4C8D-8243-FEC62A36BAE5}"/>
              </a:ext>
            </a:extLst>
          </p:cNvPr>
          <p:cNvSpPr txBox="1"/>
          <p:nvPr/>
        </p:nvSpPr>
        <p:spPr>
          <a:xfrm>
            <a:off x="4857622" y="3985257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0480DC-B914-42A1-9A5D-1773C671E930}"/>
              </a:ext>
            </a:extLst>
          </p:cNvPr>
          <p:cNvSpPr txBox="1"/>
          <p:nvPr/>
        </p:nvSpPr>
        <p:spPr>
          <a:xfrm>
            <a:off x="6341794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01AF8E-1CC3-4330-910A-992759F7CD3D}"/>
              </a:ext>
            </a:extLst>
          </p:cNvPr>
          <p:cNvSpPr txBox="1"/>
          <p:nvPr/>
        </p:nvSpPr>
        <p:spPr>
          <a:xfrm>
            <a:off x="6341794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9456825-E628-4EF3-83D1-0C8D5522E1DF}"/>
              </a:ext>
            </a:extLst>
          </p:cNvPr>
          <p:cNvSpPr txBox="1"/>
          <p:nvPr/>
        </p:nvSpPr>
        <p:spPr>
          <a:xfrm>
            <a:off x="6341794" y="5112638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B793A-ABD8-44FF-AC1E-D9F54984F744}"/>
              </a:ext>
            </a:extLst>
          </p:cNvPr>
          <p:cNvSpPr txBox="1"/>
          <p:nvPr/>
        </p:nvSpPr>
        <p:spPr>
          <a:xfrm>
            <a:off x="7184497" y="3985257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F5270D-E2A4-4DAC-B3E8-AEB8D19E8E20}"/>
              </a:ext>
            </a:extLst>
          </p:cNvPr>
          <p:cNvSpPr txBox="1"/>
          <p:nvPr/>
        </p:nvSpPr>
        <p:spPr>
          <a:xfrm>
            <a:off x="4572000" y="4547261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067091-ECD7-4484-99D1-F45F8C0F7AFA}"/>
              </a:ext>
            </a:extLst>
          </p:cNvPr>
          <p:cNvSpPr txBox="1"/>
          <p:nvPr/>
        </p:nvSpPr>
        <p:spPr>
          <a:xfrm>
            <a:off x="6877214" y="4547261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C392DD4D-CFD0-45B2-9133-608AB2B633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7613" y="2620094"/>
            <a:ext cx="663155" cy="936874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094E120B-03C8-4B0F-8313-7D570A9C75B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95999" y="2663153"/>
            <a:ext cx="663155" cy="93687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8EE5EC0C-2B5F-4D3D-80A2-FF9E8F911FB4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296000" y="2620094"/>
            <a:ext cx="663155" cy="936874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C0737DD1-3088-47C3-A8EC-7A5051AC22A9}"/>
              </a:ext>
            </a:extLst>
          </p:cNvPr>
          <p:cNvSpPr txBox="1"/>
          <p:nvPr/>
        </p:nvSpPr>
        <p:spPr>
          <a:xfrm>
            <a:off x="4631840" y="5105046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6AFDA49-AC0D-4806-A790-4BECF167E8E3}"/>
              </a:ext>
            </a:extLst>
          </p:cNvPr>
          <p:cNvSpPr txBox="1"/>
          <p:nvPr/>
        </p:nvSpPr>
        <p:spPr>
          <a:xfrm>
            <a:off x="6937054" y="5105046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75D1696A-5914-4B95-8E28-5B3CEED2E45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6185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/>
      <p:bldP spid="75" grpId="0"/>
      <p:bldP spid="31" grpId="0"/>
      <p:bldP spid="40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612366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adds a third cube to the second box.</a:t>
            </a:r>
          </a:p>
          <a:p>
            <a:r>
              <a:rPr lang="en-GB" sz="2800" dirty="0"/>
              <a:t>What combinations could Ron pick now?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A2FBBF-5FB8-4709-899C-E280E2C0A8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4460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62735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49775" y="2032319"/>
            <a:ext cx="663155" cy="936874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4000897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E656C8-AE25-4CCF-8A71-299A6C505313}"/>
              </a:ext>
            </a:extLst>
          </p:cNvPr>
          <p:cNvSpPr txBox="1"/>
          <p:nvPr/>
        </p:nvSpPr>
        <p:spPr>
          <a:xfrm>
            <a:off x="4000897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C5542C4-4456-4027-8BAD-AC47C03FA654}"/>
              </a:ext>
            </a:extLst>
          </p:cNvPr>
          <p:cNvSpPr txBox="1"/>
          <p:nvPr/>
        </p:nvSpPr>
        <p:spPr>
          <a:xfrm>
            <a:off x="4000897" y="5105046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71E907F-4F01-4C8D-8243-FEC62A36BAE5}"/>
              </a:ext>
            </a:extLst>
          </p:cNvPr>
          <p:cNvSpPr txBox="1"/>
          <p:nvPr/>
        </p:nvSpPr>
        <p:spPr>
          <a:xfrm>
            <a:off x="4857622" y="3985257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0480DC-B914-42A1-9A5D-1773C671E930}"/>
              </a:ext>
            </a:extLst>
          </p:cNvPr>
          <p:cNvSpPr txBox="1"/>
          <p:nvPr/>
        </p:nvSpPr>
        <p:spPr>
          <a:xfrm>
            <a:off x="6341794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01AF8E-1CC3-4330-910A-992759F7CD3D}"/>
              </a:ext>
            </a:extLst>
          </p:cNvPr>
          <p:cNvSpPr txBox="1"/>
          <p:nvPr/>
        </p:nvSpPr>
        <p:spPr>
          <a:xfrm>
            <a:off x="6341794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9456825-E628-4EF3-83D1-0C8D5522E1DF}"/>
              </a:ext>
            </a:extLst>
          </p:cNvPr>
          <p:cNvSpPr txBox="1"/>
          <p:nvPr/>
        </p:nvSpPr>
        <p:spPr>
          <a:xfrm>
            <a:off x="6341794" y="5112638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B793A-ABD8-44FF-AC1E-D9F54984F744}"/>
              </a:ext>
            </a:extLst>
          </p:cNvPr>
          <p:cNvSpPr txBox="1"/>
          <p:nvPr/>
        </p:nvSpPr>
        <p:spPr>
          <a:xfrm>
            <a:off x="7184497" y="3985257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F5270D-E2A4-4DAC-B3E8-AEB8D19E8E20}"/>
              </a:ext>
            </a:extLst>
          </p:cNvPr>
          <p:cNvSpPr txBox="1"/>
          <p:nvPr/>
        </p:nvSpPr>
        <p:spPr>
          <a:xfrm>
            <a:off x="4572000" y="4547261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067091-ECD7-4484-99D1-F45F8C0F7AFA}"/>
              </a:ext>
            </a:extLst>
          </p:cNvPr>
          <p:cNvSpPr txBox="1"/>
          <p:nvPr/>
        </p:nvSpPr>
        <p:spPr>
          <a:xfrm>
            <a:off x="6877214" y="4547261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0737DD1-3088-47C3-A8EC-7A5051AC22A9}"/>
              </a:ext>
            </a:extLst>
          </p:cNvPr>
          <p:cNvSpPr txBox="1"/>
          <p:nvPr/>
        </p:nvSpPr>
        <p:spPr>
          <a:xfrm>
            <a:off x="4631840" y="5105046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6AFDA49-AC0D-4806-A790-4BECF167E8E3}"/>
              </a:ext>
            </a:extLst>
          </p:cNvPr>
          <p:cNvSpPr txBox="1"/>
          <p:nvPr/>
        </p:nvSpPr>
        <p:spPr>
          <a:xfrm>
            <a:off x="6937054" y="5105046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FAF48B6-E9E9-454D-A387-517B02C676F2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75695" y="4073405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DE35ED0-D0E2-4653-A7E6-2EEBE29B71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353952" y="1451467"/>
            <a:ext cx="747045" cy="74704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B2516BB-9169-43F1-9F6D-8EB5BA5A4E74}"/>
              </a:ext>
            </a:extLst>
          </p:cNvPr>
          <p:cNvSpPr txBox="1"/>
          <p:nvPr/>
        </p:nvSpPr>
        <p:spPr>
          <a:xfrm>
            <a:off x="5656796" y="1594156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2342480-C307-44EA-9864-7DA4CCC450D9}"/>
              </a:ext>
            </a:extLst>
          </p:cNvPr>
          <p:cNvSpPr txBox="1"/>
          <p:nvPr/>
        </p:nvSpPr>
        <p:spPr>
          <a:xfrm>
            <a:off x="4010152" y="2123186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60E9B27-D70D-4F64-851B-11E177089F8D}"/>
              </a:ext>
            </a:extLst>
          </p:cNvPr>
          <p:cNvSpPr txBox="1"/>
          <p:nvPr/>
        </p:nvSpPr>
        <p:spPr>
          <a:xfrm>
            <a:off x="5025142" y="2123186"/>
            <a:ext cx="1176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Yellow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68B8A11-A7FD-4527-9286-2ABCBBF9416E}"/>
              </a:ext>
            </a:extLst>
          </p:cNvPr>
          <p:cNvSpPr txBox="1"/>
          <p:nvPr/>
        </p:nvSpPr>
        <p:spPr>
          <a:xfrm>
            <a:off x="4010152" y="2574797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88B94B4-4B93-420C-969F-D98600801E53}"/>
              </a:ext>
            </a:extLst>
          </p:cNvPr>
          <p:cNvSpPr txBox="1"/>
          <p:nvPr/>
        </p:nvSpPr>
        <p:spPr>
          <a:xfrm>
            <a:off x="5025142" y="2574797"/>
            <a:ext cx="849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Red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5E5F28C-21EA-4FA4-AD65-A99E8CDD0E37}"/>
              </a:ext>
            </a:extLst>
          </p:cNvPr>
          <p:cNvSpPr txBox="1"/>
          <p:nvPr/>
        </p:nvSpPr>
        <p:spPr>
          <a:xfrm>
            <a:off x="4010152" y="3038243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D757689-BA9D-4F92-9D82-9FB019C894D1}"/>
              </a:ext>
            </a:extLst>
          </p:cNvPr>
          <p:cNvSpPr txBox="1"/>
          <p:nvPr/>
        </p:nvSpPr>
        <p:spPr>
          <a:xfrm>
            <a:off x="5025142" y="3038243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Blue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3FF8C34-A0C4-4DAC-A6D0-E11F69F5548B}"/>
              </a:ext>
            </a:extLst>
          </p:cNvPr>
          <p:cNvSpPr txBox="1"/>
          <p:nvPr/>
        </p:nvSpPr>
        <p:spPr>
          <a:xfrm>
            <a:off x="4923474" y="5559985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 possibilities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3740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-0.1349 -0.39861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53" y="-1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49 -0.39861 L -0.06736 -0.39699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68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736 -0.39699 L -0.00122 -0.39699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9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73" grpId="0"/>
      <p:bldP spid="74" grpId="0"/>
      <p:bldP spid="28" grpId="0"/>
      <p:bldP spid="29" grpId="0"/>
      <p:bldP spid="30" grpId="0"/>
      <p:bldP spid="31" grpId="0"/>
      <p:bldP spid="32" grpId="0"/>
      <p:bldP spid="41" grpId="0"/>
      <p:bldP spid="43" grpId="0"/>
      <p:bldP spid="40" grpId="0"/>
      <p:bldP spid="42" grpId="0"/>
      <p:bldP spid="37" grpId="0"/>
      <p:bldP spid="37" grpId="1"/>
      <p:bldP spid="44" grpId="0"/>
      <p:bldP spid="45" grpId="0"/>
      <p:bldP spid="46" grpId="0"/>
      <p:bldP spid="47" grpId="0"/>
      <p:bldP spid="48" grpId="0"/>
      <p:bldP spid="49" grpId="0"/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3C76B293-16BD-4B48-BD0D-357E281C1A2A}"/>
              </a:ext>
            </a:extLst>
          </p:cNvPr>
          <p:cNvSpPr txBox="1"/>
          <p:nvPr/>
        </p:nvSpPr>
        <p:spPr>
          <a:xfrm>
            <a:off x="974062" y="521690"/>
            <a:ext cx="33765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Ron moves the cubes.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3CCEE9A-B515-4F66-A4B1-92E5FC438C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162" y="1328568"/>
            <a:ext cx="3962400" cy="340042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860D3D5-0212-443B-B38D-156F818ECC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4460" y="2091906"/>
            <a:ext cx="663155" cy="93687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3CBE737-94B8-44C0-BB17-6CA9B068BB5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62735" y="2091906"/>
            <a:ext cx="663155" cy="93687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61EDB273-892C-46B7-B028-3545859BB7A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49775" y="2032319"/>
            <a:ext cx="663155" cy="936874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AB0C2E93-805E-48EF-BB47-92E6C2A6B5F8}"/>
              </a:ext>
            </a:extLst>
          </p:cNvPr>
          <p:cNvSpPr txBox="1"/>
          <p:nvPr/>
        </p:nvSpPr>
        <p:spPr>
          <a:xfrm>
            <a:off x="4000897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1E656C8-AE25-4CCF-8A71-299A6C505313}"/>
              </a:ext>
            </a:extLst>
          </p:cNvPr>
          <p:cNvSpPr txBox="1"/>
          <p:nvPr/>
        </p:nvSpPr>
        <p:spPr>
          <a:xfrm>
            <a:off x="4000897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0C5542C4-4456-4027-8BAD-AC47C03FA654}"/>
              </a:ext>
            </a:extLst>
          </p:cNvPr>
          <p:cNvSpPr txBox="1"/>
          <p:nvPr/>
        </p:nvSpPr>
        <p:spPr>
          <a:xfrm>
            <a:off x="4000897" y="5105046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95AE735-ABFA-456C-AED4-5C6D7AFB5220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39162" y="3301032"/>
            <a:ext cx="3962400" cy="3400425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31076E78-6832-4A44-BB69-AF00BB7F658E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tx2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2162735" y="4064370"/>
            <a:ext cx="663155" cy="9368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7E19C59-1A59-4020-972D-972BE067A83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6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49775" y="4004783"/>
            <a:ext cx="663155" cy="936874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D71E907F-4F01-4C8D-8243-FEC62A36BAE5}"/>
              </a:ext>
            </a:extLst>
          </p:cNvPr>
          <p:cNvSpPr txBox="1"/>
          <p:nvPr/>
        </p:nvSpPr>
        <p:spPr>
          <a:xfrm>
            <a:off x="4857622" y="3985257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E0480DC-B914-42A1-9A5D-1773C671E930}"/>
              </a:ext>
            </a:extLst>
          </p:cNvPr>
          <p:cNvSpPr txBox="1"/>
          <p:nvPr/>
        </p:nvSpPr>
        <p:spPr>
          <a:xfrm>
            <a:off x="6341794" y="3985257"/>
            <a:ext cx="9884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Yellow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801AF8E-1CC3-4330-910A-992759F7CD3D}"/>
              </a:ext>
            </a:extLst>
          </p:cNvPr>
          <p:cNvSpPr txBox="1"/>
          <p:nvPr/>
        </p:nvSpPr>
        <p:spPr>
          <a:xfrm>
            <a:off x="6341794" y="4547261"/>
            <a:ext cx="661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Red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9456825-E628-4EF3-83D1-0C8D5522E1DF}"/>
              </a:ext>
            </a:extLst>
          </p:cNvPr>
          <p:cNvSpPr txBox="1"/>
          <p:nvPr/>
        </p:nvSpPr>
        <p:spPr>
          <a:xfrm>
            <a:off x="6341794" y="5112638"/>
            <a:ext cx="7377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Blue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EAB793A-ABD8-44FF-AC1E-D9F54984F744}"/>
              </a:ext>
            </a:extLst>
          </p:cNvPr>
          <p:cNvSpPr txBox="1"/>
          <p:nvPr/>
        </p:nvSpPr>
        <p:spPr>
          <a:xfrm>
            <a:off x="7184497" y="3985257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5F5270D-E2A4-4DAC-B3E8-AEB8D19E8E20}"/>
              </a:ext>
            </a:extLst>
          </p:cNvPr>
          <p:cNvSpPr txBox="1"/>
          <p:nvPr/>
        </p:nvSpPr>
        <p:spPr>
          <a:xfrm>
            <a:off x="4572000" y="4547261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2067091-ECD7-4484-99D1-F45F8C0F7AFA}"/>
              </a:ext>
            </a:extLst>
          </p:cNvPr>
          <p:cNvSpPr txBox="1"/>
          <p:nvPr/>
        </p:nvSpPr>
        <p:spPr>
          <a:xfrm>
            <a:off x="6877214" y="4547261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0737DD1-3088-47C3-A8EC-7A5051AC22A9}"/>
              </a:ext>
            </a:extLst>
          </p:cNvPr>
          <p:cNvSpPr txBox="1"/>
          <p:nvPr/>
        </p:nvSpPr>
        <p:spPr>
          <a:xfrm>
            <a:off x="4631840" y="5105046"/>
            <a:ext cx="11392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Green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A6AFDA49-AC0D-4806-A790-4BECF167E8E3}"/>
              </a:ext>
            </a:extLst>
          </p:cNvPr>
          <p:cNvSpPr txBox="1"/>
          <p:nvPr/>
        </p:nvSpPr>
        <p:spPr>
          <a:xfrm>
            <a:off x="6937054" y="5105046"/>
            <a:ext cx="10262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Black</a:t>
            </a: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7FAF48B6-E9E9-454D-A387-517B02C676F2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775695" y="4073405"/>
            <a:ext cx="663155" cy="93687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CBF0213B-7400-440D-BF86-7A89EBCAA61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t="38968"/>
          <a:stretch/>
        </p:blipFill>
        <p:spPr>
          <a:xfrm>
            <a:off x="439162" y="4626107"/>
            <a:ext cx="3962400" cy="2075350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DE35ED0-D0E2-4653-A7E6-2EEBE29B71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56412" y="2704929"/>
            <a:ext cx="747045" cy="747045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CB2516BB-9169-43F1-9F6D-8EB5BA5A4E74}"/>
              </a:ext>
            </a:extLst>
          </p:cNvPr>
          <p:cNvSpPr txBox="1"/>
          <p:nvPr/>
        </p:nvSpPr>
        <p:spPr>
          <a:xfrm>
            <a:off x="6609702" y="3343617"/>
            <a:ext cx="2095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Have a think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2342480-C307-44EA-9864-7DA4CCC450D9}"/>
              </a:ext>
            </a:extLst>
          </p:cNvPr>
          <p:cNvSpPr txBox="1"/>
          <p:nvPr/>
        </p:nvSpPr>
        <p:spPr>
          <a:xfrm>
            <a:off x="4010152" y="2123186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60E9B27-D70D-4F64-851B-11E177089F8D}"/>
              </a:ext>
            </a:extLst>
          </p:cNvPr>
          <p:cNvSpPr txBox="1"/>
          <p:nvPr/>
        </p:nvSpPr>
        <p:spPr>
          <a:xfrm>
            <a:off x="5025142" y="2123186"/>
            <a:ext cx="11760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Yellow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68B8A11-A7FD-4527-9286-2ABCBBF9416E}"/>
              </a:ext>
            </a:extLst>
          </p:cNvPr>
          <p:cNvSpPr txBox="1"/>
          <p:nvPr/>
        </p:nvSpPr>
        <p:spPr>
          <a:xfrm>
            <a:off x="4010152" y="2574797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88B94B4-4B93-420C-969F-D98600801E53}"/>
              </a:ext>
            </a:extLst>
          </p:cNvPr>
          <p:cNvSpPr txBox="1"/>
          <p:nvPr/>
        </p:nvSpPr>
        <p:spPr>
          <a:xfrm>
            <a:off x="5025142" y="2574797"/>
            <a:ext cx="849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Red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5E5F28C-21EA-4FA4-AD65-A99E8CDD0E37}"/>
              </a:ext>
            </a:extLst>
          </p:cNvPr>
          <p:cNvSpPr txBox="1"/>
          <p:nvPr/>
        </p:nvSpPr>
        <p:spPr>
          <a:xfrm>
            <a:off x="4010152" y="3038243"/>
            <a:ext cx="10943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Orange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D757689-BA9D-4F92-9D82-9FB019C894D1}"/>
              </a:ext>
            </a:extLst>
          </p:cNvPr>
          <p:cNvSpPr txBox="1"/>
          <p:nvPr/>
        </p:nvSpPr>
        <p:spPr>
          <a:xfrm>
            <a:off x="5025142" y="3038243"/>
            <a:ext cx="9252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/ Blue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3FF8C34-A0C4-4DAC-A6D0-E11F69F5548B}"/>
              </a:ext>
            </a:extLst>
          </p:cNvPr>
          <p:cNvSpPr txBox="1"/>
          <p:nvPr/>
        </p:nvSpPr>
        <p:spPr>
          <a:xfrm>
            <a:off x="4923474" y="5559985"/>
            <a:ext cx="2146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9 possibilities</a:t>
            </a:r>
          </a:p>
        </p:txBody>
      </p:sp>
      <p:pic>
        <p:nvPicPr>
          <p:cNvPr id="67" name="Picture 66">
            <a:extLst>
              <a:ext uri="{FF2B5EF4-FFF2-40B4-BE49-F238E27FC236}">
                <a16:creationId xmlns:a16="http://schemas.microsoft.com/office/drawing/2014/main" id="{1BF1E215-2657-468D-8894-EEA138B5A54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38968"/>
          <a:stretch/>
        </p:blipFill>
        <p:spPr>
          <a:xfrm>
            <a:off x="439162" y="2653643"/>
            <a:ext cx="3962400" cy="2075350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EFCC0E6-C0BA-4C55-9983-91D1CA1D839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870287" y="231626"/>
            <a:ext cx="1426186" cy="98489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2B9FE4C-0963-45E8-9FDB-285A731C4CB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flipH="1">
            <a:off x="6498057" y="1451467"/>
            <a:ext cx="1904678" cy="1331806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28509A32-1341-4CC3-9E27-B874A0F85765}"/>
              </a:ext>
            </a:extLst>
          </p:cNvPr>
          <p:cNvSpPr txBox="1"/>
          <p:nvPr/>
        </p:nvSpPr>
        <p:spPr>
          <a:xfrm>
            <a:off x="1279274" y="1044910"/>
            <a:ext cx="4963396" cy="919401"/>
          </a:xfrm>
          <a:prstGeom prst="wedgeRoundRectCallout">
            <a:avLst>
              <a:gd name="adj1" fmla="val 56916"/>
              <a:gd name="adj2" fmla="val 51430"/>
              <a:gd name="adj3" fmla="val 16667"/>
            </a:avLst>
          </a:prstGeom>
          <a:noFill/>
          <a:ln w="28575"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There are the same number of cubes so there will still be 9 combinations.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23425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112E-17 3.7037E-7 L -0.03403 0.0020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01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7 L -0.04288 0.0034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53" y="16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33333E-6 L -0.05174 0.0064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7" y="324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48148E-6 L 0.0335 -0.28681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-1435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0.9|0.9|3|1.3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1|4|4|2.7|3.3|2.5|3.5|2.4|3.1|2.1|2.7|2.2|3.1|2.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.7|1.4|11.5|4.5|6.4|4.1|5.9|4.9|8|7.4|4.1|1.6|2|1.8|1.7|1.8|0.7|1.4|4.9|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15.2|1.7|1.9|0.7|1.8|2|0.9|2|5.1|1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6|2.2|3.6|4.8|2.3|4.6|0.7|3.7|0.7|2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2|2.4|3.3|7|3.7|0.8|2.9|4|0.7|4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3|0.9|2.7|5|0.8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2.9|1.3|0.5|3.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2.5|3.7|3.8|4.8|11.8|2.4|2.3|1.9|1.7|1.7|4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3.7|2.5|10.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6|3|1.7|2.1|1.4|1.6|1.5|1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6.4|3.2|3.4|3|4.8|2.2|2.3|4|5.7|2.6|3.9|7.9|1.1|1.4|2.9|4.7|5.4|3.1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12" ma:contentTypeDescription="Create a new document." ma:contentTypeScope="" ma:versionID="a653c811c94cadf6c6d25bfc4b9fb185">
  <xsd:schema xmlns:xsd="http://www.w3.org/2001/XMLSchema" xmlns:xs="http://www.w3.org/2001/XMLSchema" xmlns:p="http://schemas.microsoft.com/office/2006/metadata/properties" xmlns:ns3="522d4c35-b548-4432-90ae-af4376e1c4b4" xmlns:ns4="cee99ee9-287b-4f9a-957c-ba5ae7375c9a" targetNamespace="http://schemas.microsoft.com/office/2006/metadata/properties" ma:root="true" ma:fieldsID="51905a861ff4a2a8272b9c9df47fbc94" ns3:_="" ns4:_="">
    <xsd:import namespace="522d4c35-b548-4432-90ae-af4376e1c4b4"/>
    <xsd:import namespace="cee99ee9-287b-4f9a-957c-ba5ae7375c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e99ee9-287b-4f9a-957c-ba5ae7375c9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522d4c35-b548-4432-90ae-af4376e1c4b4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cee99ee9-287b-4f9a-957c-ba5ae7375c9a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7185414-3FE4-4067-BBE8-E2283E3051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cee99ee9-287b-4f9a-957c-ba5ae7375c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10904</TotalTime>
  <Words>589</Words>
  <Application>Microsoft Macintosh PowerPoint</Application>
  <PresentationFormat>On-screen Show (4:3)</PresentationFormat>
  <Paragraphs>228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questions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Miss Hilditch</cp:lastModifiedBy>
  <cp:revision>296</cp:revision>
  <dcterms:created xsi:type="dcterms:W3CDTF">2019-07-05T11:02:13Z</dcterms:created>
  <dcterms:modified xsi:type="dcterms:W3CDTF">2021-01-17T17:50:36Z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