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80" r:id="rId6"/>
    <p:sldId id="270" r:id="rId7"/>
    <p:sldId id="271" r:id="rId8"/>
    <p:sldId id="272" r:id="rId9"/>
    <p:sldId id="273" r:id="rId10"/>
    <p:sldId id="274" r:id="rId11"/>
    <p:sldId id="275" r:id="rId12"/>
    <p:sldId id="276" r:id="rId13"/>
    <p:sldId id="278"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0" autoAdjust="0"/>
    <p:restoredTop sz="94660"/>
  </p:normalViewPr>
  <p:slideViewPr>
    <p:cSldViewPr snapToGrid="0" showGuides="1">
      <p:cViewPr varScale="1">
        <p:scale>
          <a:sx n="123" d="100"/>
          <a:sy n="123" d="100"/>
        </p:scale>
        <p:origin x="968" y="17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cean floor&#10;&#10;Description automatically generated">
            <a:extLst>
              <a:ext uri="{FF2B5EF4-FFF2-40B4-BE49-F238E27FC236}">
                <a16:creationId xmlns:a16="http://schemas.microsoft.com/office/drawing/2014/main" id="{676AE592-3FEB-734E-8D84-9E797D6DF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418" y="5562022"/>
            <a:ext cx="1651000" cy="825500"/>
          </a:xfrm>
          <a:prstGeom prst="rect">
            <a:avLst/>
          </a:prstGeom>
        </p:spPr>
      </p:pic>
      <p:pic>
        <p:nvPicPr>
          <p:cNvPr id="5" name="Picture 4">
            <a:extLst>
              <a:ext uri="{FF2B5EF4-FFF2-40B4-BE49-F238E27FC236}">
                <a16:creationId xmlns:a16="http://schemas.microsoft.com/office/drawing/2014/main" id="{A1ECEA53-9D20-194C-A59C-E4CDCAEEB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0" y="6032500"/>
            <a:ext cx="789709" cy="825500"/>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
        <p:nvSpPr>
          <p:cNvPr id="6" name="Rectangle 5">
            <a:extLst>
              <a:ext uri="{FF2B5EF4-FFF2-40B4-BE49-F238E27FC236}">
                <a16:creationId xmlns:a16="http://schemas.microsoft.com/office/drawing/2014/main" id="{C262FC9C-9E1D-48D4-A4AA-61B5FD5C9E7D}"/>
              </a:ext>
            </a:extLst>
          </p:cNvPr>
          <p:cNvSpPr/>
          <p:nvPr/>
        </p:nvSpPr>
        <p:spPr>
          <a:xfrm>
            <a:off x="740409" y="4616481"/>
            <a:ext cx="7632699" cy="1200329"/>
          </a:xfrm>
          <a:prstGeom prst="rect">
            <a:avLst/>
          </a:prstGeom>
        </p:spPr>
        <p:txBody>
          <a:bodyPr wrap="square">
            <a:spAutoFit/>
          </a:bodyPr>
          <a:lstStyle/>
          <a:p>
            <a:r>
              <a:rPr lang="en-GB" b="1" dirty="0"/>
              <a:t>Later</a:t>
            </a:r>
            <a:r>
              <a:rPr lang="en-GB" dirty="0"/>
              <a:t>,</a:t>
            </a:r>
            <a:r>
              <a:rPr lang="en-GB" b="1" dirty="0"/>
              <a:t> </a:t>
            </a:r>
            <a:r>
              <a:rPr lang="en-GB" dirty="0"/>
              <a:t>we will organise a lavish funeral for father that will last for days, with plenty of music as he would have wanted.</a:t>
            </a:r>
          </a:p>
          <a:p>
            <a:r>
              <a:rPr lang="en-GB" b="1" dirty="0"/>
              <a:t>After hearing the news of my father’s death</a:t>
            </a:r>
            <a:r>
              <a:rPr lang="en-GB" dirty="0"/>
              <a:t>, I overheard the members of the court discussing what is to happen.</a:t>
            </a:r>
          </a:p>
        </p:txBody>
      </p:sp>
      <p:pic>
        <p:nvPicPr>
          <p:cNvPr id="7" name="Picture 6">
            <a:extLst>
              <a:ext uri="{FF2B5EF4-FFF2-40B4-BE49-F238E27FC236}">
                <a16:creationId xmlns:a16="http://schemas.microsoft.com/office/drawing/2014/main" id="{DBC6D7F0-571B-4C42-AA2F-D33C6A017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4" name="Rectangle 3">
            <a:extLst>
              <a:ext uri="{FF2B5EF4-FFF2-40B4-BE49-F238E27FC236}">
                <a16:creationId xmlns:a16="http://schemas.microsoft.com/office/drawing/2014/main" id="{20DB3664-3B13-4B9E-8205-96755B3ACABF}"/>
              </a:ext>
            </a:extLst>
          </p:cNvPr>
          <p:cNvSpPr/>
          <p:nvPr/>
        </p:nvSpPr>
        <p:spPr>
          <a:xfrm>
            <a:off x="747658" y="1473201"/>
            <a:ext cx="7632699" cy="3139321"/>
          </a:xfrm>
          <a:prstGeom prst="rect">
            <a:avLst/>
          </a:prstGeom>
        </p:spPr>
        <p:txBody>
          <a:bodyPr wrap="square">
            <a:spAutoFit/>
          </a:bodyPr>
          <a:lstStyle/>
          <a:p>
            <a:endParaRPr lang="en-GB" dirty="0"/>
          </a:p>
          <a:p>
            <a:endParaRPr lang="en-GB" dirty="0"/>
          </a:p>
          <a:p>
            <a:r>
              <a:rPr lang="en-GB" dirty="0"/>
              <a:t>Dear Diary,					</a:t>
            </a:r>
            <a:r>
              <a:rPr lang="en-GB" b="1" dirty="0">
                <a:solidFill>
                  <a:srgbClr val="92D050"/>
                </a:solidFill>
              </a:rPr>
              <a:t>Mon 31</a:t>
            </a:r>
            <a:r>
              <a:rPr lang="en-GB" b="1" baseline="30000" dirty="0">
                <a:solidFill>
                  <a:srgbClr val="92D050"/>
                </a:solidFill>
              </a:rPr>
              <a:t>st</a:t>
            </a:r>
            <a:r>
              <a:rPr lang="en-GB" b="1" dirty="0">
                <a:solidFill>
                  <a:srgbClr val="92D050"/>
                </a:solidFill>
              </a:rPr>
              <a:t> October</a:t>
            </a:r>
          </a:p>
          <a:p>
            <a:endParaRPr lang="en-GB" dirty="0"/>
          </a:p>
          <a:p>
            <a:r>
              <a:rPr lang="en-GB" b="1" dirty="0">
                <a:solidFill>
                  <a:schemeClr val="accent5"/>
                </a:solidFill>
              </a:rPr>
              <a:t>Yesterday</a:t>
            </a:r>
            <a:r>
              <a:rPr lang="en-GB" b="1" dirty="0"/>
              <a:t> </a:t>
            </a:r>
            <a:r>
              <a:rPr lang="en-GB" b="1" dirty="0">
                <a:solidFill>
                  <a:schemeClr val="accent6"/>
                </a:solidFill>
              </a:rPr>
              <a:t>started</a:t>
            </a:r>
            <a:r>
              <a:rPr lang="en-GB" b="1" dirty="0"/>
              <a:t> </a:t>
            </a:r>
            <a:r>
              <a:rPr lang="en-GB" dirty="0"/>
              <a:t>as usual but </a:t>
            </a:r>
            <a:r>
              <a:rPr lang="en-GB" b="1" dirty="0">
                <a:solidFill>
                  <a:schemeClr val="accent6"/>
                </a:solidFill>
              </a:rPr>
              <a:t>changed</a:t>
            </a:r>
            <a:r>
              <a:rPr lang="en-GB" dirty="0"/>
              <a:t> very suddenly. </a:t>
            </a:r>
            <a:r>
              <a:rPr lang="en-GB" b="1" dirty="0">
                <a:solidFill>
                  <a:srgbClr val="00B0F0"/>
                </a:solidFill>
              </a:rPr>
              <a:t>As soon as </a:t>
            </a:r>
            <a:r>
              <a:rPr lang="en-GB" dirty="0"/>
              <a:t>I </a:t>
            </a:r>
            <a:r>
              <a:rPr lang="en-GB" b="1" dirty="0">
                <a:solidFill>
                  <a:schemeClr val="accent6"/>
                </a:solidFill>
              </a:rPr>
              <a:t>entered</a:t>
            </a:r>
            <a:r>
              <a:rPr lang="en-GB" dirty="0"/>
              <a:t> the kitchen, I </a:t>
            </a:r>
            <a:r>
              <a:rPr lang="en-GB" b="1" dirty="0">
                <a:solidFill>
                  <a:schemeClr val="accent6"/>
                </a:solidFill>
              </a:rPr>
              <a:t>knew</a:t>
            </a:r>
            <a:r>
              <a:rPr lang="en-GB" dirty="0"/>
              <a:t> something was wrong. </a:t>
            </a:r>
          </a:p>
          <a:p>
            <a:endParaRPr lang="en-GB" dirty="0"/>
          </a:p>
          <a:p>
            <a:endParaRPr lang="en-GB" dirty="0"/>
          </a:p>
          <a:p>
            <a:r>
              <a:rPr lang="en-GB" dirty="0"/>
              <a:t>My </a:t>
            </a:r>
            <a:r>
              <a:rPr lang="en-GB" b="1" dirty="0">
                <a:solidFill>
                  <a:schemeClr val="accent6"/>
                </a:solidFill>
              </a:rPr>
              <a:t>witch</a:t>
            </a:r>
            <a:r>
              <a:rPr lang="en-GB" dirty="0"/>
              <a:t> was nowhere to be seen. My food </a:t>
            </a:r>
            <a:r>
              <a:rPr lang="en-GB" b="1" dirty="0">
                <a:solidFill>
                  <a:schemeClr val="accent6"/>
                </a:solidFill>
              </a:rPr>
              <a:t>was</a:t>
            </a:r>
            <a:r>
              <a:rPr lang="en-GB" dirty="0"/>
              <a:t> not in the bowl and the door </a:t>
            </a:r>
            <a:r>
              <a:rPr lang="en-GB" b="1" dirty="0">
                <a:solidFill>
                  <a:schemeClr val="accent6"/>
                </a:solidFill>
              </a:rPr>
              <a:t>was</a:t>
            </a:r>
            <a:r>
              <a:rPr lang="en-GB" dirty="0"/>
              <a:t> wide open. I </a:t>
            </a:r>
            <a:r>
              <a:rPr lang="en-GB" b="1" dirty="0">
                <a:solidFill>
                  <a:schemeClr val="accent6"/>
                </a:solidFill>
              </a:rPr>
              <a:t>began</a:t>
            </a:r>
            <a:r>
              <a:rPr lang="en-GB" dirty="0"/>
              <a:t> to </a:t>
            </a:r>
            <a:r>
              <a:rPr lang="en-GB" b="1" dirty="0">
                <a:solidFill>
                  <a:srgbClr val="DE1E5A"/>
                </a:solidFill>
              </a:rPr>
              <a:t>feel anxious </a:t>
            </a:r>
            <a:r>
              <a:rPr lang="en-GB" dirty="0"/>
              <a:t>as I </a:t>
            </a:r>
            <a:r>
              <a:rPr lang="en-GB" b="1" dirty="0">
                <a:solidFill>
                  <a:schemeClr val="accent6"/>
                </a:solidFill>
              </a:rPr>
              <a:t>noticed</a:t>
            </a:r>
            <a:r>
              <a:rPr lang="en-GB" dirty="0"/>
              <a:t> the broom and wand </a:t>
            </a:r>
            <a:r>
              <a:rPr lang="en-GB" b="1" dirty="0">
                <a:solidFill>
                  <a:schemeClr val="accent6"/>
                </a:solidFill>
              </a:rPr>
              <a:t>were</a:t>
            </a:r>
            <a:r>
              <a:rPr lang="en-GB" dirty="0"/>
              <a:t> missing…</a:t>
            </a:r>
          </a:p>
        </p:txBody>
      </p:sp>
      <p:sp>
        <p:nvSpPr>
          <p:cNvPr id="2" name="Oval 1">
            <a:extLst>
              <a:ext uri="{FF2B5EF4-FFF2-40B4-BE49-F238E27FC236}">
                <a16:creationId xmlns:a16="http://schemas.microsoft.com/office/drawing/2014/main"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2B8F2E9-D190-443F-AEB8-1706EDF7590D}"/>
              </a:ext>
            </a:extLst>
          </p:cNvPr>
          <p:cNvSpPr/>
          <p:nvPr/>
        </p:nvSpPr>
        <p:spPr>
          <a:xfrm>
            <a:off x="760416" y="2550253"/>
            <a:ext cx="7561464" cy="6207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pic>
        <p:nvPicPr>
          <p:cNvPr id="24" name="Picture 23">
            <a:extLst>
              <a:ext uri="{FF2B5EF4-FFF2-40B4-BE49-F238E27FC236}">
                <a16:creationId xmlns:a16="http://schemas.microsoft.com/office/drawing/2014/main" id="{9BEE4EB0-A68F-AD48-911D-2F554FC50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2" grpId="0" animBg="1"/>
      <p:bldP spid="6" grpId="0" animBg="1"/>
      <p:bldP spid="7" grpId="0" animBg="1"/>
      <p:bldP spid="9" grpId="0" animBg="1"/>
      <p:bldP spid="11" grpId="0" animBg="1"/>
      <p:bldP spid="12" grpId="0" animBg="1"/>
      <p:bldP spid="5" grpId="0" animBg="1"/>
      <p:bldP spid="1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pPr algn="ctr"/>
            <a:r>
              <a:rPr lang="en-GB" dirty="0"/>
              <a:t>Choose a * or *** worksheet on the website. You will need coloured pencils, like we do in class and underline the features.</a:t>
            </a:r>
          </a:p>
        </p:txBody>
      </p:sp>
      <p:pic>
        <p:nvPicPr>
          <p:cNvPr id="4" name="Picture 3" descr="Text&#10;&#10;Description automatically generated">
            <a:extLst>
              <a:ext uri="{FF2B5EF4-FFF2-40B4-BE49-F238E27FC236}">
                <a16:creationId xmlns:a16="http://schemas.microsoft.com/office/drawing/2014/main" id="{13B37F1F-318F-2349-81C9-3AB9E8B1B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49" y="2403034"/>
            <a:ext cx="2864276" cy="3737811"/>
          </a:xfrm>
          <a:prstGeom prst="rect">
            <a:avLst/>
          </a:prstGeom>
        </p:spPr>
      </p:pic>
      <p:pic>
        <p:nvPicPr>
          <p:cNvPr id="9" name="Picture 8" descr="Text&#10;&#10;Description automatically generated">
            <a:extLst>
              <a:ext uri="{FF2B5EF4-FFF2-40B4-BE49-F238E27FC236}">
                <a16:creationId xmlns:a16="http://schemas.microsoft.com/office/drawing/2014/main" id="{1CDE2223-2681-F94B-B95A-FE43F02AF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100" y="2403033"/>
            <a:ext cx="2870270" cy="3737811"/>
          </a:xfrm>
          <a:prstGeom prst="rect">
            <a:avLst/>
          </a:prstGeom>
        </p:spPr>
      </p:pic>
      <p:pic>
        <p:nvPicPr>
          <p:cNvPr id="11" name="Picture 10" descr="Text, letter&#10;&#10;Description automatically generated">
            <a:extLst>
              <a:ext uri="{FF2B5EF4-FFF2-40B4-BE49-F238E27FC236}">
                <a16:creationId xmlns:a16="http://schemas.microsoft.com/office/drawing/2014/main" id="{5C919868-010F-4F4D-ACFD-24474E153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083" y="2403033"/>
            <a:ext cx="2867803" cy="3737811"/>
          </a:xfrm>
          <a:prstGeom prst="rect">
            <a:avLst/>
          </a:prstGeom>
        </p:spPr>
      </p:pic>
      <p:pic>
        <p:nvPicPr>
          <p:cNvPr id="13" name="Picture 12">
            <a:extLst>
              <a:ext uri="{FF2B5EF4-FFF2-40B4-BE49-F238E27FC236}">
                <a16:creationId xmlns:a16="http://schemas.microsoft.com/office/drawing/2014/main" id="{66045E33-CACA-4D41-ADD1-7B82186171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119060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pic>
        <p:nvPicPr>
          <p:cNvPr id="31" name="Picture 30">
            <a:extLst>
              <a:ext uri="{FF2B5EF4-FFF2-40B4-BE49-F238E27FC236}">
                <a16:creationId xmlns:a16="http://schemas.microsoft.com/office/drawing/2014/main" id="{0E30BBA1-D5E9-6345-AEE5-443CA4F7E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pic>
        <p:nvPicPr>
          <p:cNvPr id="6" name="Picture 5">
            <a:extLst>
              <a:ext uri="{FF2B5EF4-FFF2-40B4-BE49-F238E27FC236}">
                <a16:creationId xmlns:a16="http://schemas.microsoft.com/office/drawing/2014/main" id="{8197E7E7-08E8-3740-8152-BAA7DC611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crew members in the freezing 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
        <p:nvSpPr>
          <p:cNvPr id="23" name="Rectangle 22">
            <a:extLst>
              <a:ext uri="{FF2B5EF4-FFF2-40B4-BE49-F238E27FC236}">
                <a16:creationId xmlns:a16="http://schemas.microsoft.com/office/drawing/2014/main" id="{B6EE094B-2413-4BD5-850F-718C51EB54DA}"/>
              </a:ext>
            </a:extLst>
          </p:cNvPr>
          <p:cNvSpPr/>
          <p:nvPr/>
        </p:nvSpPr>
        <p:spPr>
          <a:xfrm>
            <a:off x="750885" y="5194761"/>
            <a:ext cx="7632700" cy="1107996"/>
          </a:xfrm>
          <a:prstGeom prst="rect">
            <a:avLst/>
          </a:prstGeom>
        </p:spPr>
        <p:txBody>
          <a:bodyPr wrap="square" lIns="0" tIns="0" rIns="0" bIns="0">
            <a:spAutoFit/>
          </a:bodyPr>
          <a:lstStyle/>
          <a:p>
            <a:r>
              <a:rPr lang="en-GB" b="1" dirty="0"/>
              <a:t>Over the past months</a:t>
            </a:r>
            <a:r>
              <a:rPr lang="en-GB" dirty="0"/>
              <a:t>, I have been watching my crew members in the freezing temperatures…</a:t>
            </a:r>
          </a:p>
          <a:p>
            <a:r>
              <a:rPr lang="en-US" dirty="0"/>
              <a:t>It is important because it tells the reader exactly </a:t>
            </a:r>
            <a:r>
              <a:rPr lang="en-US" b="1" dirty="0"/>
              <a:t>when</a:t>
            </a:r>
            <a:r>
              <a:rPr lang="en-US" dirty="0"/>
              <a:t> the diary is being written.</a:t>
            </a:r>
          </a:p>
        </p:txBody>
      </p:sp>
      <p:pic>
        <p:nvPicPr>
          <p:cNvPr id="13" name="Picture 12">
            <a:extLst>
              <a:ext uri="{FF2B5EF4-FFF2-40B4-BE49-F238E27FC236}">
                <a16:creationId xmlns:a16="http://schemas.microsoft.com/office/drawing/2014/main" id="{8D579017-9481-B24A-9A32-48351D92F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
        <p:nvSpPr>
          <p:cNvPr id="5" name="Rectangle 4">
            <a:extLst>
              <a:ext uri="{FF2B5EF4-FFF2-40B4-BE49-F238E27FC236}">
                <a16:creationId xmlns:a16="http://schemas.microsoft.com/office/drawing/2014/main" id="{7B452C74-F3B2-4508-8511-D4989073A280}"/>
              </a:ext>
            </a:extLst>
          </p:cNvPr>
          <p:cNvSpPr/>
          <p:nvPr/>
        </p:nvSpPr>
        <p:spPr>
          <a:xfrm>
            <a:off x="746684" y="2801889"/>
            <a:ext cx="7632699" cy="2369880"/>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‘I’, ‘my’, ‘we’ and ‘our’.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words are special because they tell us the diary is being written by someone and they are talking about themselves.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‘first person’?</a:t>
            </a:r>
          </a:p>
          <a:p>
            <a:endParaRPr lang="en-US" sz="2000" dirty="0"/>
          </a:p>
        </p:txBody>
      </p:sp>
      <p:pic>
        <p:nvPicPr>
          <p:cNvPr id="6" name="Picture 5">
            <a:extLst>
              <a:ext uri="{FF2B5EF4-FFF2-40B4-BE49-F238E27FC236}">
                <a16:creationId xmlns:a16="http://schemas.microsoft.com/office/drawing/2014/main" id="{CE6DCDAE-9CC3-D14E-A070-D5D5EF341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0" y="6577445"/>
            <a:ext cx="789709" cy="290945"/>
          </a:xfrm>
          <a:prstGeom prst="rect">
            <a:avLst/>
          </a:prstGeom>
        </p:spPr>
      </p:pic>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3" name="Rectangle 2">
            <a:extLst>
              <a:ext uri="{FF2B5EF4-FFF2-40B4-BE49-F238E27FC236}">
                <a16:creationId xmlns:a16="http://schemas.microsoft.com/office/drawing/2014/main" id="{C67F3276-7351-4B9D-8F58-8CD12CBC06AD}"/>
              </a:ext>
            </a:extLst>
          </p:cNvPr>
          <p:cNvSpPr/>
          <p:nvPr/>
        </p:nvSpPr>
        <p:spPr>
          <a:xfrm>
            <a:off x="755650" y="2399133"/>
            <a:ext cx="7632700" cy="2862322"/>
          </a:xfrm>
          <a:prstGeom prst="rect">
            <a:avLst/>
          </a:prstGeom>
        </p:spPr>
        <p:txBody>
          <a:bodyPr wrap="square">
            <a:spAutoFit/>
          </a:bodyPr>
          <a:lstStyle/>
          <a:p>
            <a:r>
              <a:rPr lang="en-GB" dirty="0"/>
              <a:t>As </a:t>
            </a:r>
            <a:r>
              <a:rPr lang="en-GB" b="1" dirty="0"/>
              <a:t>I </a:t>
            </a:r>
            <a:r>
              <a:rPr lang="en-GB" dirty="0"/>
              <a:t>looked down from </a:t>
            </a:r>
            <a:r>
              <a:rPr lang="en-GB" b="1" dirty="0"/>
              <a:t>our</a:t>
            </a:r>
            <a:r>
              <a:rPr lang="en-GB" dirty="0"/>
              <a:t> lofty home, </a:t>
            </a:r>
            <a:r>
              <a:rPr lang="en-GB" b="1" dirty="0"/>
              <a:t>I</a:t>
            </a:r>
            <a:r>
              <a:rPr lang="en-GB" dirty="0"/>
              <a:t> noticed a group of humans. They seemed to be holding loud, bright monsters with sharp, glistening teeth that were tearing </a:t>
            </a:r>
            <a:r>
              <a:rPr lang="en-GB" b="1" dirty="0"/>
              <a:t>our</a:t>
            </a:r>
            <a:r>
              <a:rPr lang="en-GB" dirty="0"/>
              <a:t> trees from the ground. </a:t>
            </a:r>
          </a:p>
          <a:p>
            <a:endParaRPr lang="en-GB" dirty="0"/>
          </a:p>
          <a:p>
            <a:endParaRPr lang="en-GB" dirty="0"/>
          </a:p>
          <a:p>
            <a:br>
              <a:rPr lang="en-GB" dirty="0"/>
            </a:br>
            <a:r>
              <a:rPr lang="en-GB" dirty="0"/>
              <a:t>As </a:t>
            </a:r>
            <a:r>
              <a:rPr lang="en-GB" b="1" dirty="0"/>
              <a:t>she </a:t>
            </a:r>
            <a:r>
              <a:rPr lang="en-GB" dirty="0"/>
              <a:t>looked down from </a:t>
            </a:r>
            <a:r>
              <a:rPr lang="en-GB" b="1" dirty="0"/>
              <a:t>their </a:t>
            </a:r>
            <a:r>
              <a:rPr lang="en-GB" dirty="0"/>
              <a:t>lofty home, </a:t>
            </a:r>
            <a:r>
              <a:rPr lang="en-GB" b="1" dirty="0"/>
              <a:t>she </a:t>
            </a:r>
            <a:r>
              <a:rPr lang="en-GB" dirty="0"/>
              <a:t>noticed a group of humans. They seemed to be holding loud, bright monsters with sharp, glistening teeth that were tearing </a:t>
            </a:r>
            <a:r>
              <a:rPr lang="en-GB" b="1" dirty="0"/>
              <a:t>their </a:t>
            </a:r>
            <a:r>
              <a:rPr lang="en-GB" dirty="0"/>
              <a:t>trees from the ground. </a:t>
            </a:r>
            <a:br>
              <a:rPr lang="en-GB" dirty="0"/>
            </a:br>
            <a:endParaRPr lang="en-US" b="1" dirty="0">
              <a:solidFill>
                <a:schemeClr val="accent4"/>
              </a:solidFill>
            </a:endParaRPr>
          </a:p>
        </p:txBody>
      </p:sp>
      <p:sp>
        <p:nvSpPr>
          <p:cNvPr id="6" name="Rectangle 5">
            <a:extLst>
              <a:ext uri="{FF2B5EF4-FFF2-40B4-BE49-F238E27FC236}">
                <a16:creationId xmlns:a16="http://schemas.microsoft.com/office/drawing/2014/main"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pic>
        <p:nvPicPr>
          <p:cNvPr id="9" name="Picture 8">
            <a:extLst>
              <a:ext uri="{FF2B5EF4-FFF2-40B4-BE49-F238E27FC236}">
                <a16:creationId xmlns:a16="http://schemas.microsoft.com/office/drawing/2014/main" id="{4854FF87-C8E2-254E-B932-2B9E44D5F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id="{5029581A-2B37-4643-843C-CE1CB2E6CB62}"/>
              </a:ext>
            </a:extLst>
          </p:cNvPr>
          <p:cNvSpPr/>
          <p:nvPr/>
        </p:nvSpPr>
        <p:spPr>
          <a:xfrm>
            <a:off x="755650" y="1811756"/>
            <a:ext cx="7632700" cy="3016210"/>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‘Endurance’ became </a:t>
            </a:r>
            <a:r>
              <a:rPr lang="en-GB" b="1" dirty="0"/>
              <a:t>stuck</a:t>
            </a:r>
            <a:r>
              <a:rPr lang="en-GB" dirty="0"/>
              <a:t> in a large sheet of floating ice (an ice floe) following risky conditions crossing the Weddell Sea. </a:t>
            </a:r>
          </a:p>
          <a:p>
            <a:endParaRPr lang="en-GB" dirty="0"/>
          </a:p>
          <a:p>
            <a:r>
              <a:rPr lang="en-GB" dirty="0"/>
              <a:t>Today, something dreadful </a:t>
            </a:r>
            <a:r>
              <a:rPr lang="en-GB" b="1" dirty="0"/>
              <a:t>will</a:t>
            </a:r>
            <a:r>
              <a:rPr lang="en-GB" dirty="0"/>
              <a:t> </a:t>
            </a:r>
            <a:r>
              <a:rPr lang="en-GB" b="1" dirty="0"/>
              <a:t>happen</a:t>
            </a:r>
            <a:r>
              <a:rPr lang="en-GB" dirty="0"/>
              <a:t> – ‘Endurance’ </a:t>
            </a:r>
            <a:r>
              <a:rPr lang="en-GB" b="1" dirty="0"/>
              <a:t>will</a:t>
            </a:r>
            <a:r>
              <a:rPr lang="en-GB" dirty="0"/>
              <a:t> </a:t>
            </a:r>
            <a:r>
              <a:rPr lang="en-GB" b="1" dirty="0"/>
              <a:t>stick </a:t>
            </a:r>
            <a:r>
              <a:rPr lang="en-GB" dirty="0"/>
              <a:t>in a large sheet of floating ice (an ice floe) following risky conditions crossing the Weddell Sea. </a:t>
            </a:r>
            <a:endParaRPr lang="en-US" b="1" dirty="0">
              <a:solidFill>
                <a:schemeClr val="accent4"/>
              </a:solidFill>
            </a:endParaRPr>
          </a:p>
        </p:txBody>
      </p:sp>
      <p:sp>
        <p:nvSpPr>
          <p:cNvPr id="6" name="Rectangle 5">
            <a:extLst>
              <a:ext uri="{FF2B5EF4-FFF2-40B4-BE49-F238E27FC236}">
                <a16:creationId xmlns:a16="http://schemas.microsoft.com/office/drawing/2014/main" id="{BFA43635-E251-4A7E-BD2D-A12961CC482A}"/>
              </a:ext>
            </a:extLst>
          </p:cNvPr>
          <p:cNvSpPr/>
          <p:nvPr/>
        </p:nvSpPr>
        <p:spPr>
          <a:xfrm>
            <a:off x="755650" y="1811756"/>
            <a:ext cx="7632700" cy="3139321"/>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dirty="0"/>
          </a:p>
          <a:p>
            <a:r>
              <a:rPr lang="en-GB" dirty="0"/>
              <a:t>Two days ago, something dreadful happened – ‘Endurance’ became stuck in a large sheet of floating ice (an ice floe) following risky conditions crossing the Weddell Sea. </a:t>
            </a:r>
          </a:p>
          <a:p>
            <a:endParaRPr lang="en-GB" dirty="0"/>
          </a:p>
          <a:p>
            <a:r>
              <a:rPr lang="en-GB" dirty="0"/>
              <a:t>Today, something dreadful will happen – ‘Endurance’ will stick in a large sheet of floating ice (an ice floe) following risky conditions crossing the Weddell Sea. </a:t>
            </a:r>
            <a:endParaRPr lang="en-US" dirty="0">
              <a:solidFill>
                <a:schemeClr val="accent4"/>
              </a:solidFill>
            </a:endParaRPr>
          </a:p>
        </p:txBody>
      </p:sp>
      <p:sp>
        <p:nvSpPr>
          <p:cNvPr id="5" name="Rectangle 4">
            <a:extLst>
              <a:ext uri="{FF2B5EF4-FFF2-40B4-BE49-F238E27FC236}">
                <a16:creationId xmlns:a16="http://schemas.microsoft.com/office/drawing/2014/main" id="{4028E6E9-7EC1-4FDC-9373-0F1A4FF016B6}"/>
              </a:ext>
            </a:extLst>
          </p:cNvPr>
          <p:cNvSpPr/>
          <p:nvPr/>
        </p:nvSpPr>
        <p:spPr>
          <a:xfrm>
            <a:off x="2471434" y="443670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id="{9537CAB6-E6ED-4643-856F-78243F060CDD}"/>
              </a:ext>
            </a:extLst>
          </p:cNvPr>
          <p:cNvSpPr/>
          <p:nvPr/>
        </p:nvSpPr>
        <p:spPr>
          <a:xfrm>
            <a:off x="3364733" y="3336639"/>
            <a:ext cx="1263487" cy="369332"/>
          </a:xfrm>
          <a:prstGeom prst="rect">
            <a:avLst/>
          </a:prstGeom>
        </p:spPr>
        <p:txBody>
          <a:bodyPr wrap="none">
            <a:spAutoFit/>
          </a:bodyPr>
          <a:lstStyle/>
          <a:p>
            <a:r>
              <a:rPr lang="en-GB" b="1" dirty="0">
                <a:solidFill>
                  <a:schemeClr val="accent4"/>
                </a:solidFill>
              </a:rPr>
              <a:t>Past tense</a:t>
            </a:r>
          </a:p>
        </p:txBody>
      </p:sp>
      <p:pic>
        <p:nvPicPr>
          <p:cNvPr id="9" name="Picture 8">
            <a:extLst>
              <a:ext uri="{FF2B5EF4-FFF2-40B4-BE49-F238E27FC236}">
                <a16:creationId xmlns:a16="http://schemas.microsoft.com/office/drawing/2014/main" id="{994142E2-F477-A348-8AA1-8E019CD23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pic>
        <p:nvPicPr>
          <p:cNvPr id="8" name="Picture 7">
            <a:extLst>
              <a:ext uri="{FF2B5EF4-FFF2-40B4-BE49-F238E27FC236}">
                <a16:creationId xmlns:a16="http://schemas.microsoft.com/office/drawing/2014/main" id="{475D64C8-EA85-3140-B91D-F8D8C9DEE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60DBDDF1-21A3-48AE-87AE-943C5B0EC69B}"/>
              </a:ext>
            </a:extLst>
          </p:cNvPr>
          <p:cNvSpPr/>
          <p:nvPr/>
        </p:nvSpPr>
        <p:spPr>
          <a:xfrm>
            <a:off x="728800" y="5446494"/>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pic>
        <p:nvPicPr>
          <p:cNvPr id="18" name="Picture 17">
            <a:extLst>
              <a:ext uri="{FF2B5EF4-FFF2-40B4-BE49-F238E27FC236}">
                <a16:creationId xmlns:a16="http://schemas.microsoft.com/office/drawing/2014/main" id="{0C4E2EB0-7F80-B447-AFCB-8BA2F7ED3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South Georgia and then completed a day long trek to find a whaling station…</a:t>
            </a:r>
          </a:p>
        </p:txBody>
      </p:sp>
      <p:sp>
        <p:nvSpPr>
          <p:cNvPr id="4" name="Rectangle 3">
            <a:extLst>
              <a:ext uri="{FF2B5EF4-FFF2-40B4-BE49-F238E27FC236}">
                <a16:creationId xmlns:a16="http://schemas.microsoft.com/office/drawing/2014/main"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
        <p:nvSpPr>
          <p:cNvPr id="6" name="Rectangle 5">
            <a:extLst>
              <a:ext uri="{FF2B5EF4-FFF2-40B4-BE49-F238E27FC236}">
                <a16:creationId xmlns:a16="http://schemas.microsoft.com/office/drawing/2014/main" id="{BAA530EF-A5E7-490B-ADFF-A3024D5FDC82}"/>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a:t>
            </a:r>
            <a:r>
              <a:rPr lang="en-GB" b="1" dirty="0"/>
              <a:t>nervous</a:t>
            </a:r>
            <a:r>
              <a:rPr lang="en-GB" dirty="0">
                <a:solidFill>
                  <a:schemeClr val="accent1"/>
                </a:solidFill>
              </a:rPr>
              <a:t> </a:t>
            </a:r>
            <a:r>
              <a:rPr lang="en-GB" dirty="0"/>
              <a:t>about ruling it, </a:t>
            </a:r>
            <a:r>
              <a:rPr lang="en-GB" b="1" dirty="0"/>
              <a:t>I would rather do so alone</a:t>
            </a:r>
            <a:r>
              <a:rPr lang="en-GB" dirty="0"/>
              <a:t>. </a:t>
            </a:r>
          </a:p>
          <a:p>
            <a:endParaRPr lang="en-GB" i="1" dirty="0"/>
          </a:p>
          <a:p>
            <a:r>
              <a:rPr lang="en-GB" dirty="0"/>
              <a:t>Yesterday, </a:t>
            </a:r>
            <a:r>
              <a:rPr lang="en-GB" b="1" dirty="0"/>
              <a:t>feeling relieved</a:t>
            </a:r>
            <a:r>
              <a:rPr lang="en-GB" dirty="0"/>
              <a:t>, we reached the island of South Georgia and then completed a day long trek to find a whaling station…</a:t>
            </a:r>
          </a:p>
        </p:txBody>
      </p:sp>
      <p:pic>
        <p:nvPicPr>
          <p:cNvPr id="7" name="Picture 6">
            <a:extLst>
              <a:ext uri="{FF2B5EF4-FFF2-40B4-BE49-F238E27FC236}">
                <a16:creationId xmlns:a16="http://schemas.microsoft.com/office/drawing/2014/main" id="{89D03571-FDBA-954F-997E-3270031E3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0" y="6567054"/>
            <a:ext cx="789709" cy="290945"/>
          </a:xfrm>
          <a:prstGeom prst="rect">
            <a:avLst/>
          </a:prstGeom>
        </p:spPr>
      </p:pic>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198</TotalTime>
  <Words>1608</Words>
  <Application>Microsoft Macintosh PowerPoint</Application>
  <PresentationFormat>On-screen Show (4:3)</PresentationFormat>
  <Paragraphs>138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Twinkl</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Diary Writing Must…</vt:lpstr>
      <vt:lpstr>Find the features</vt:lpstr>
      <vt:lpstr>Find the features</vt:lpstr>
      <vt:lpstr>Diary Writing Check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Miss Hilditch</cp:lastModifiedBy>
  <cp:revision>19</cp:revision>
  <dcterms:created xsi:type="dcterms:W3CDTF">2018-10-10T14:29:17Z</dcterms:created>
  <dcterms:modified xsi:type="dcterms:W3CDTF">2021-01-17T16:45:26Z</dcterms:modified>
</cp:coreProperties>
</file>