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79" r:id="rId7"/>
    <p:sldId id="360" r:id="rId8"/>
    <p:sldId id="429" r:id="rId9"/>
    <p:sldId id="413" r:id="rId10"/>
    <p:sldId id="414" r:id="rId11"/>
    <p:sldId id="430" r:id="rId12"/>
    <p:sldId id="433" r:id="rId13"/>
    <p:sldId id="416" r:id="rId14"/>
    <p:sldId id="41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57395-4547-492A-9A1F-82F1DAFE6220}" v="56" dt="2020-01-20T12:50:01.8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Spring Block 1 – Multiplication and Division</a:t>
            </a:r>
            <a:endParaRPr lang="en-GB" sz="16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Correspondence Problems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9316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correct number of possible combinations.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BA1378-8446-48F4-BB26-C6F6A7F60F1D}"/>
              </a:ext>
            </a:extLst>
          </p:cNvPr>
          <p:cNvGrpSpPr/>
          <p:nvPr/>
        </p:nvGrpSpPr>
        <p:grpSpPr>
          <a:xfrm>
            <a:off x="2001011" y="5167642"/>
            <a:ext cx="5141976" cy="720000"/>
            <a:chOff x="2189192" y="4182122"/>
            <a:chExt cx="5141976" cy="7200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870D07D-F0AD-4482-A97F-62CF82D104B3}"/>
                </a:ext>
              </a:extLst>
            </p:cNvPr>
            <p:cNvSpPr/>
            <p:nvPr/>
          </p:nvSpPr>
          <p:spPr>
            <a:xfrm>
              <a:off x="2189192" y="4182122"/>
              <a:ext cx="720000" cy="72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28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7210D83-00E2-4B71-8F68-682AAAD1F024}"/>
                </a:ext>
              </a:extLst>
            </p:cNvPr>
            <p:cNvSpPr/>
            <p:nvPr/>
          </p:nvSpPr>
          <p:spPr>
            <a:xfrm>
              <a:off x="4400180" y="4182122"/>
              <a:ext cx="720000" cy="72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30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7744C27-ED40-4811-8ADF-E93765EC6535}"/>
                </a:ext>
              </a:extLst>
            </p:cNvPr>
            <p:cNvSpPr/>
            <p:nvPr/>
          </p:nvSpPr>
          <p:spPr>
            <a:xfrm>
              <a:off x="6611168" y="4182122"/>
              <a:ext cx="720000" cy="72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35</a:t>
              </a:r>
            </a:p>
          </p:txBody>
        </p:sp>
      </p:grpSp>
      <p:graphicFrame>
        <p:nvGraphicFramePr>
          <p:cNvPr id="40" name="Table 34">
            <a:extLst>
              <a:ext uri="{FF2B5EF4-FFF2-40B4-BE49-F238E27FC236}">
                <a16:creationId xmlns:a16="http://schemas.microsoft.com/office/drawing/2014/main" id="{30B84FF4-87B4-4504-8856-3461E7457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187270"/>
              </p:ext>
            </p:extLst>
          </p:nvPr>
        </p:nvGraphicFramePr>
        <p:xfrm>
          <a:off x="1656228" y="1718195"/>
          <a:ext cx="5831544" cy="2685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772">
                  <a:extLst>
                    <a:ext uri="{9D8B030D-6E8A-4147-A177-3AD203B41FA5}">
                      <a16:colId xmlns:a16="http://schemas.microsoft.com/office/drawing/2014/main" val="3550606365"/>
                    </a:ext>
                  </a:extLst>
                </a:gridCol>
                <a:gridCol w="2915772">
                  <a:extLst>
                    <a:ext uri="{9D8B030D-6E8A-4147-A177-3AD203B41FA5}">
                      <a16:colId xmlns:a16="http://schemas.microsoft.com/office/drawing/2014/main" val="4175208308"/>
                    </a:ext>
                  </a:extLst>
                </a:gridCol>
              </a:tblGrid>
              <a:tr h="4741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Shelf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Shelf 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92135"/>
                  </a:ext>
                </a:extLst>
              </a:tr>
              <a:tr h="221118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tetra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guppy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catfish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angel fish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goldfish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blue tang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mollies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tetra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guppy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catfish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angel fish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neon tetra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250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53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9316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correct number of possible combinations.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BA1378-8446-48F4-BB26-C6F6A7F60F1D}"/>
              </a:ext>
            </a:extLst>
          </p:cNvPr>
          <p:cNvGrpSpPr/>
          <p:nvPr/>
        </p:nvGrpSpPr>
        <p:grpSpPr>
          <a:xfrm>
            <a:off x="2001011" y="5167642"/>
            <a:ext cx="5141976" cy="720000"/>
            <a:chOff x="2189192" y="4182122"/>
            <a:chExt cx="5141976" cy="7200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870D07D-F0AD-4482-A97F-62CF82D104B3}"/>
                </a:ext>
              </a:extLst>
            </p:cNvPr>
            <p:cNvSpPr/>
            <p:nvPr/>
          </p:nvSpPr>
          <p:spPr>
            <a:xfrm>
              <a:off x="2189192" y="4182122"/>
              <a:ext cx="720000" cy="72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bg2">
                      <a:lumMod val="75000"/>
                    </a:schemeClr>
                  </a:solidFill>
                  <a:latin typeface="Century Gothic" panose="020B0502020202020204" pitchFamily="34" charset="0"/>
                </a:rPr>
                <a:t>28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7210D83-00E2-4B71-8F68-682AAAD1F024}"/>
                </a:ext>
              </a:extLst>
            </p:cNvPr>
            <p:cNvSpPr/>
            <p:nvPr/>
          </p:nvSpPr>
          <p:spPr>
            <a:xfrm>
              <a:off x="4400180" y="4182122"/>
              <a:ext cx="720000" cy="72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chemeClr val="bg2">
                      <a:lumMod val="75000"/>
                    </a:schemeClr>
                  </a:solidFill>
                  <a:latin typeface="Century Gothic" panose="020B0502020202020204" pitchFamily="34" charset="0"/>
                </a:rPr>
                <a:t>30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7744C27-ED40-4811-8ADF-E93765EC6535}"/>
                </a:ext>
              </a:extLst>
            </p:cNvPr>
            <p:cNvSpPr/>
            <p:nvPr/>
          </p:nvSpPr>
          <p:spPr>
            <a:xfrm>
              <a:off x="6611168" y="4182122"/>
              <a:ext cx="720000" cy="72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</a:t>
              </a:r>
            </a:p>
          </p:txBody>
        </p:sp>
      </p:grpSp>
      <p:graphicFrame>
        <p:nvGraphicFramePr>
          <p:cNvPr id="40" name="Table 34">
            <a:extLst>
              <a:ext uri="{FF2B5EF4-FFF2-40B4-BE49-F238E27FC236}">
                <a16:creationId xmlns:a16="http://schemas.microsoft.com/office/drawing/2014/main" id="{30B84FF4-87B4-4504-8856-3461E7457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913300"/>
              </p:ext>
            </p:extLst>
          </p:nvPr>
        </p:nvGraphicFramePr>
        <p:xfrm>
          <a:off x="1656228" y="1718195"/>
          <a:ext cx="5831544" cy="2685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772">
                  <a:extLst>
                    <a:ext uri="{9D8B030D-6E8A-4147-A177-3AD203B41FA5}">
                      <a16:colId xmlns:a16="http://schemas.microsoft.com/office/drawing/2014/main" val="3550606365"/>
                    </a:ext>
                  </a:extLst>
                </a:gridCol>
                <a:gridCol w="2915772">
                  <a:extLst>
                    <a:ext uri="{9D8B030D-6E8A-4147-A177-3AD203B41FA5}">
                      <a16:colId xmlns:a16="http://schemas.microsoft.com/office/drawing/2014/main" val="4175208308"/>
                    </a:ext>
                  </a:extLst>
                </a:gridCol>
              </a:tblGrid>
              <a:tr h="4741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Shelf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Shelf 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92135"/>
                  </a:ext>
                </a:extLst>
              </a:tr>
              <a:tr h="221118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tetra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guppy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catfish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angel fish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goldfish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blue tang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mollies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tetra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guppy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catfish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angel fish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neon tetra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2507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8FF776-B434-495C-8F21-97E52E3C89B0}"/>
              </a:ext>
            </a:extLst>
          </p:cNvPr>
          <p:cNvSpPr txBox="1"/>
          <p:nvPr/>
        </p:nvSpPr>
        <p:spPr>
          <a:xfrm>
            <a:off x="6108027" y="4829537"/>
            <a:ext cx="62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</a:t>
            </a:r>
            <a:endParaRPr lang="en-GB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0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C8714E-7340-44DF-894F-131CBB247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443842"/>
              </p:ext>
            </p:extLst>
          </p:nvPr>
        </p:nvGraphicFramePr>
        <p:xfrm>
          <a:off x="1380000" y="2310409"/>
          <a:ext cx="63840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425667232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61525347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82136613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73039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x 5 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 x 3 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77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 x 6 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 x 3 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02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 x 2 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 x 4 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 x 5 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 x 1 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2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 x 10 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x 6 =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235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C8714E-7340-44DF-894F-131CBB247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55824"/>
              </p:ext>
            </p:extLst>
          </p:nvPr>
        </p:nvGraphicFramePr>
        <p:xfrm>
          <a:off x="1380000" y="2310409"/>
          <a:ext cx="6384000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425667232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61525347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282136613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73039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3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x 5 =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 x 3 =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77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 x 6 =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 x 3 =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02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 x 2 =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 x 4 =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 x 5 =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 x 1 =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2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 x 10 =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 x 6 =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235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19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 box contains 5 different forks and a variety of shaped spoons. There are 35 possible combinations of forks and spoons.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number of spoons in the box.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19778F1-AC1B-49CA-B845-C5B8971AB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98957"/>
              </p:ext>
            </p:extLst>
          </p:nvPr>
        </p:nvGraphicFramePr>
        <p:xfrm>
          <a:off x="1765848" y="4668245"/>
          <a:ext cx="5612304" cy="961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3076">
                  <a:extLst>
                    <a:ext uri="{9D8B030D-6E8A-4147-A177-3AD203B41FA5}">
                      <a16:colId xmlns:a16="http://schemas.microsoft.com/office/drawing/2014/main" val="1797575747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208915451"/>
                    </a:ext>
                  </a:extLst>
                </a:gridCol>
                <a:gridCol w="1403076">
                  <a:extLst>
                    <a:ext uri="{9D8B030D-6E8A-4147-A177-3AD203B41FA5}">
                      <a16:colId xmlns:a16="http://schemas.microsoft.com/office/drawing/2014/main" val="1400233815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4101099975"/>
                    </a:ext>
                  </a:extLst>
                </a:gridCol>
                <a:gridCol w="1403076">
                  <a:extLst>
                    <a:ext uri="{9D8B030D-6E8A-4147-A177-3AD203B41FA5}">
                      <a16:colId xmlns:a16="http://schemas.microsoft.com/office/drawing/2014/main" val="3901990139"/>
                    </a:ext>
                  </a:extLst>
                </a:gridCol>
              </a:tblGrid>
              <a:tr h="961864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78191" marR="178191" marT="118587" marB="1185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8191" marR="178191" marT="118587" marB="1185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8191" marR="178191" marT="118587" marB="1185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8191" marR="178191" marT="118587" marB="1185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78191" marR="178191" marT="118587" marB="11858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55841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14BF3F7-9C85-4DC9-8736-C3F08E29A047}"/>
              </a:ext>
            </a:extLst>
          </p:cNvPr>
          <p:cNvGrpSpPr/>
          <p:nvPr/>
        </p:nvGrpSpPr>
        <p:grpSpPr>
          <a:xfrm>
            <a:off x="3588816" y="1626877"/>
            <a:ext cx="1966368" cy="2223047"/>
            <a:chOff x="3588815" y="1322080"/>
            <a:chExt cx="1966368" cy="2223047"/>
          </a:xfrm>
        </p:grpSpPr>
        <p:pic>
          <p:nvPicPr>
            <p:cNvPr id="10" name="Picture 9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D76536A1-46E3-46F8-B43E-C618132002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2" r="69699" b="93554"/>
            <a:stretch/>
          </p:blipFill>
          <p:spPr>
            <a:xfrm rot="5400000">
              <a:off x="2784577" y="2126318"/>
              <a:ext cx="2223047" cy="614571"/>
            </a:xfrm>
            <a:prstGeom prst="rect">
              <a:avLst/>
            </a:prstGeom>
          </p:spPr>
        </p:pic>
        <p:pic>
          <p:nvPicPr>
            <p:cNvPr id="11" name="Picture 10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AF219E68-3F3E-4234-B09B-115CDFE26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3" t="6509" r="70016" b="86656"/>
            <a:stretch/>
          </p:blipFill>
          <p:spPr>
            <a:xfrm rot="5400000">
              <a:off x="4210478" y="2126318"/>
              <a:ext cx="2074840" cy="614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 box contains 5 different forks and a variety of shaped spoons. There are 35 possible combinations of forks and spoons.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number of spoons in the box.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19778F1-AC1B-49CA-B845-C5B8971AB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67849"/>
              </p:ext>
            </p:extLst>
          </p:nvPr>
        </p:nvGraphicFramePr>
        <p:xfrm>
          <a:off x="1765848" y="4668245"/>
          <a:ext cx="5612304" cy="961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3076">
                  <a:extLst>
                    <a:ext uri="{9D8B030D-6E8A-4147-A177-3AD203B41FA5}">
                      <a16:colId xmlns:a16="http://schemas.microsoft.com/office/drawing/2014/main" val="1797575747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208915451"/>
                    </a:ext>
                  </a:extLst>
                </a:gridCol>
                <a:gridCol w="1403076">
                  <a:extLst>
                    <a:ext uri="{9D8B030D-6E8A-4147-A177-3AD203B41FA5}">
                      <a16:colId xmlns:a16="http://schemas.microsoft.com/office/drawing/2014/main" val="1400233815"/>
                    </a:ext>
                  </a:extLst>
                </a:gridCol>
                <a:gridCol w="701538">
                  <a:extLst>
                    <a:ext uri="{9D8B030D-6E8A-4147-A177-3AD203B41FA5}">
                      <a16:colId xmlns:a16="http://schemas.microsoft.com/office/drawing/2014/main" val="4101099975"/>
                    </a:ext>
                  </a:extLst>
                </a:gridCol>
                <a:gridCol w="1403076">
                  <a:extLst>
                    <a:ext uri="{9D8B030D-6E8A-4147-A177-3AD203B41FA5}">
                      <a16:colId xmlns:a16="http://schemas.microsoft.com/office/drawing/2014/main" val="3901990139"/>
                    </a:ext>
                  </a:extLst>
                </a:gridCol>
              </a:tblGrid>
              <a:tr h="961864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78191" marR="178191" marT="118587" marB="11858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8191" marR="178191" marT="118587" marB="11858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8191" marR="178191" marT="118587" marB="11858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8191" marR="178191" marT="118587" marB="118587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78191" marR="178191" marT="118587" marB="118587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55841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14BF3F7-9C85-4DC9-8736-C3F08E29A047}"/>
              </a:ext>
            </a:extLst>
          </p:cNvPr>
          <p:cNvGrpSpPr/>
          <p:nvPr/>
        </p:nvGrpSpPr>
        <p:grpSpPr>
          <a:xfrm>
            <a:off x="3588816" y="1626877"/>
            <a:ext cx="1966368" cy="2223047"/>
            <a:chOff x="3588815" y="1322080"/>
            <a:chExt cx="1966368" cy="2223047"/>
          </a:xfrm>
        </p:grpSpPr>
        <p:pic>
          <p:nvPicPr>
            <p:cNvPr id="10" name="Picture 9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D76536A1-46E3-46F8-B43E-C618132002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2" r="69699" b="93554"/>
            <a:stretch/>
          </p:blipFill>
          <p:spPr>
            <a:xfrm rot="5400000">
              <a:off x="2784577" y="2126318"/>
              <a:ext cx="2223047" cy="614571"/>
            </a:xfrm>
            <a:prstGeom prst="rect">
              <a:avLst/>
            </a:prstGeom>
          </p:spPr>
        </p:pic>
        <p:pic>
          <p:nvPicPr>
            <p:cNvPr id="11" name="Picture 10" descr="A picture containing room&#10;&#10;Description automatically generated">
              <a:extLst>
                <a:ext uri="{FF2B5EF4-FFF2-40B4-BE49-F238E27FC236}">
                  <a16:creationId xmlns:a16="http://schemas.microsoft.com/office/drawing/2014/main" id="{AF219E68-3F3E-4234-B09B-115CDFE26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3" t="6509" r="70016" b="86656"/>
            <a:stretch/>
          </p:blipFill>
          <p:spPr>
            <a:xfrm rot="5400000">
              <a:off x="4210478" y="2126318"/>
              <a:ext cx="2074840" cy="614571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B441196-F79A-4B7A-A503-0C182DE20BEF}"/>
              </a:ext>
            </a:extLst>
          </p:cNvPr>
          <p:cNvSpPr/>
          <p:nvPr/>
        </p:nvSpPr>
        <p:spPr>
          <a:xfrm>
            <a:off x="5360810" y="4464148"/>
            <a:ext cx="2531879" cy="13786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8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18 combinations of cake flavours and toppings. Show your working.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34">
            <a:extLst>
              <a:ext uri="{FF2B5EF4-FFF2-40B4-BE49-F238E27FC236}">
                <a16:creationId xmlns:a16="http://schemas.microsoft.com/office/drawing/2014/main" id="{F08068AE-C5D3-4EB2-9A4E-4BB6FDA66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599166"/>
              </p:ext>
            </p:extLst>
          </p:nvPr>
        </p:nvGraphicFramePr>
        <p:xfrm>
          <a:off x="1656228" y="1921395"/>
          <a:ext cx="5831544" cy="2685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772">
                  <a:extLst>
                    <a:ext uri="{9D8B030D-6E8A-4147-A177-3AD203B41FA5}">
                      <a16:colId xmlns:a16="http://schemas.microsoft.com/office/drawing/2014/main" val="3550606365"/>
                    </a:ext>
                  </a:extLst>
                </a:gridCol>
                <a:gridCol w="2915772">
                  <a:extLst>
                    <a:ext uri="{9D8B030D-6E8A-4147-A177-3AD203B41FA5}">
                      <a16:colId xmlns:a16="http://schemas.microsoft.com/office/drawing/2014/main" val="4175208308"/>
                    </a:ext>
                  </a:extLst>
                </a:gridCol>
              </a:tblGrid>
              <a:tr h="4741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Cake flavour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Toppings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92135"/>
                  </a:ext>
                </a:extLst>
              </a:tr>
              <a:tr h="221118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chocolate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milk chocolate chips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white chocolate chips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sprinkles 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sweets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strawberries 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cherry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blueberries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250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22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18 combinations of cake flavours and toppings. Show your working.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there are 14 combinations (2 x 7 = 14)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3" name="Table 34">
            <a:extLst>
              <a:ext uri="{FF2B5EF4-FFF2-40B4-BE49-F238E27FC236}">
                <a16:creationId xmlns:a16="http://schemas.microsoft.com/office/drawing/2014/main" id="{F08068AE-C5D3-4EB2-9A4E-4BB6FDA66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90270"/>
              </p:ext>
            </p:extLst>
          </p:nvPr>
        </p:nvGraphicFramePr>
        <p:xfrm>
          <a:off x="1656228" y="1921395"/>
          <a:ext cx="5831544" cy="2685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772">
                  <a:extLst>
                    <a:ext uri="{9D8B030D-6E8A-4147-A177-3AD203B41FA5}">
                      <a16:colId xmlns:a16="http://schemas.microsoft.com/office/drawing/2014/main" val="3550606365"/>
                    </a:ext>
                  </a:extLst>
                </a:gridCol>
                <a:gridCol w="2915772">
                  <a:extLst>
                    <a:ext uri="{9D8B030D-6E8A-4147-A177-3AD203B41FA5}">
                      <a16:colId xmlns:a16="http://schemas.microsoft.com/office/drawing/2014/main" val="4175208308"/>
                    </a:ext>
                  </a:extLst>
                </a:gridCol>
              </a:tblGrid>
              <a:tr h="4741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Cake flavour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Toppings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792135"/>
                  </a:ext>
                </a:extLst>
              </a:tr>
              <a:tr h="221118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vanilla 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chocolate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milk chocolate chips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white chocolate chips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sprinkles 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sweets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strawberries 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cherry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blueberries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250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12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9316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two groups of keys and locks.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combinations of lock and key can be made?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below to show the total number of combinations.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DEAD46-5FD1-4496-A1C3-903E20B74EB3}"/>
              </a:ext>
            </a:extLst>
          </p:cNvPr>
          <p:cNvSpPr txBox="1"/>
          <p:nvPr/>
        </p:nvSpPr>
        <p:spPr>
          <a:xfrm>
            <a:off x="1259151" y="1398107"/>
            <a:ext cx="442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AD36ED-2539-475B-A6F5-5E68E72AADAE}"/>
              </a:ext>
            </a:extLst>
          </p:cNvPr>
          <p:cNvSpPr txBox="1"/>
          <p:nvPr/>
        </p:nvSpPr>
        <p:spPr>
          <a:xfrm>
            <a:off x="4839512" y="1398107"/>
            <a:ext cx="442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graphicFrame>
        <p:nvGraphicFramePr>
          <p:cNvPr id="31" name="Table 68">
            <a:extLst>
              <a:ext uri="{FF2B5EF4-FFF2-40B4-BE49-F238E27FC236}">
                <a16:creationId xmlns:a16="http://schemas.microsoft.com/office/drawing/2014/main" id="{24056D0A-7B21-4C92-858C-9FD9FF703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106050"/>
              </p:ext>
            </p:extLst>
          </p:nvPr>
        </p:nvGraphicFramePr>
        <p:xfrm>
          <a:off x="2880000" y="5054756"/>
          <a:ext cx="3384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324301199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15011059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04221786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2119384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704076288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149754113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7853167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77219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51043153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28070"/>
                  </a:ext>
                </a:extLst>
              </a:tr>
            </a:tbl>
          </a:graphicData>
        </a:graphic>
      </p:graphicFrame>
      <p:pic>
        <p:nvPicPr>
          <p:cNvPr id="9" name="Picture 8" descr="A picture containing different, bunch&#10;&#10;Description automatically generated">
            <a:extLst>
              <a:ext uri="{FF2B5EF4-FFF2-40B4-BE49-F238E27FC236}">
                <a16:creationId xmlns:a16="http://schemas.microsoft.com/office/drawing/2014/main" id="{62FBE507-08E3-4210-9C42-7F3AEFFA6E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1" t="37375" r="52833" b="36232"/>
          <a:stretch/>
        </p:blipFill>
        <p:spPr>
          <a:xfrm>
            <a:off x="5459208" y="1286219"/>
            <a:ext cx="475361" cy="1021725"/>
          </a:xfrm>
          <a:prstGeom prst="rect">
            <a:avLst/>
          </a:prstGeom>
        </p:spPr>
      </p:pic>
      <p:pic>
        <p:nvPicPr>
          <p:cNvPr id="30" name="Picture 29" descr="A picture containing different, bunch&#10;&#10;Description automatically generated">
            <a:extLst>
              <a:ext uri="{FF2B5EF4-FFF2-40B4-BE49-F238E27FC236}">
                <a16:creationId xmlns:a16="http://schemas.microsoft.com/office/drawing/2014/main" id="{202AA55F-998F-4E99-8495-F318A74F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7" t="35152" r="17445" b="35169"/>
          <a:stretch/>
        </p:blipFill>
        <p:spPr>
          <a:xfrm>
            <a:off x="6111938" y="1186451"/>
            <a:ext cx="542980" cy="1148894"/>
          </a:xfrm>
          <a:prstGeom prst="rect">
            <a:avLst/>
          </a:prstGeom>
        </p:spPr>
      </p:pic>
      <p:pic>
        <p:nvPicPr>
          <p:cNvPr id="32" name="Picture 31" descr="A picture containing different, bunch&#10;&#10;Description automatically generated">
            <a:extLst>
              <a:ext uri="{FF2B5EF4-FFF2-40B4-BE49-F238E27FC236}">
                <a16:creationId xmlns:a16="http://schemas.microsoft.com/office/drawing/2014/main" id="{4CCA5173-10D6-4970-BD11-34CD91086E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1" t="36522" r="33927" b="40676"/>
          <a:stretch/>
        </p:blipFill>
        <p:spPr>
          <a:xfrm>
            <a:off x="5435891" y="2484172"/>
            <a:ext cx="578222" cy="882700"/>
          </a:xfrm>
          <a:prstGeom prst="rect">
            <a:avLst/>
          </a:prstGeom>
        </p:spPr>
      </p:pic>
      <p:pic>
        <p:nvPicPr>
          <p:cNvPr id="33" name="Picture 32" descr="A picture containing different, bunch&#10;&#10;Description automatically generated">
            <a:extLst>
              <a:ext uri="{FF2B5EF4-FFF2-40B4-BE49-F238E27FC236}">
                <a16:creationId xmlns:a16="http://schemas.microsoft.com/office/drawing/2014/main" id="{9EC92C2D-B38B-42E7-8A76-0626A4FE5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2" t="37777" b="39614"/>
          <a:stretch/>
        </p:blipFill>
        <p:spPr>
          <a:xfrm>
            <a:off x="6264000" y="2483690"/>
            <a:ext cx="542980" cy="875219"/>
          </a:xfrm>
          <a:prstGeom prst="rect">
            <a:avLst/>
          </a:prstGeom>
        </p:spPr>
      </p:pic>
      <p:pic>
        <p:nvPicPr>
          <p:cNvPr id="34" name="Picture 33" descr="A picture containing different, bunch&#10;&#10;Description automatically generated">
            <a:extLst>
              <a:ext uri="{FF2B5EF4-FFF2-40B4-BE49-F238E27FC236}">
                <a16:creationId xmlns:a16="http://schemas.microsoft.com/office/drawing/2014/main" id="{C9D0664B-99BE-4F35-8A55-937A67E9C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4" t="6386" r="69681" b="71748"/>
          <a:stretch/>
        </p:blipFill>
        <p:spPr>
          <a:xfrm>
            <a:off x="1816259" y="1313953"/>
            <a:ext cx="523295" cy="931109"/>
          </a:xfrm>
          <a:prstGeom prst="rect">
            <a:avLst/>
          </a:prstGeom>
        </p:spPr>
      </p:pic>
      <p:pic>
        <p:nvPicPr>
          <p:cNvPr id="35" name="Picture 34" descr="A picture containing different, bunch&#10;&#10;Description automatically generated">
            <a:extLst>
              <a:ext uri="{FF2B5EF4-FFF2-40B4-BE49-F238E27FC236}">
                <a16:creationId xmlns:a16="http://schemas.microsoft.com/office/drawing/2014/main" id="{6A3962E5-9C0C-45C0-8E46-239839BFF8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3" t="9565" r="52254" b="68569"/>
          <a:stretch/>
        </p:blipFill>
        <p:spPr>
          <a:xfrm>
            <a:off x="2385898" y="1419969"/>
            <a:ext cx="592457" cy="931109"/>
          </a:xfrm>
          <a:prstGeom prst="rect">
            <a:avLst/>
          </a:prstGeom>
        </p:spPr>
      </p:pic>
      <p:pic>
        <p:nvPicPr>
          <p:cNvPr id="37" name="Picture 36" descr="A picture containing different, bunch&#10;&#10;Description automatically generated">
            <a:extLst>
              <a:ext uri="{FF2B5EF4-FFF2-40B4-BE49-F238E27FC236}">
                <a16:creationId xmlns:a16="http://schemas.microsoft.com/office/drawing/2014/main" id="{0A5DCA75-3100-4CA1-817E-5A2A38B8AC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7" t="7246" r="35433" b="70451"/>
          <a:stretch/>
        </p:blipFill>
        <p:spPr>
          <a:xfrm>
            <a:off x="3024700" y="1335099"/>
            <a:ext cx="613760" cy="9497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192F8EB-99E9-4608-9112-7909D21E93EA}"/>
              </a:ext>
            </a:extLst>
          </p:cNvPr>
          <p:cNvGrpSpPr/>
          <p:nvPr/>
        </p:nvGrpSpPr>
        <p:grpSpPr>
          <a:xfrm>
            <a:off x="1816259" y="2328678"/>
            <a:ext cx="1230465" cy="847071"/>
            <a:chOff x="1983342" y="2328678"/>
            <a:chExt cx="1230465" cy="847071"/>
          </a:xfrm>
        </p:grpSpPr>
        <p:pic>
          <p:nvPicPr>
            <p:cNvPr id="38" name="Picture 37" descr="A picture containing different, bunch&#10;&#10;Description automatically generated">
              <a:extLst>
                <a:ext uri="{FF2B5EF4-FFF2-40B4-BE49-F238E27FC236}">
                  <a16:creationId xmlns:a16="http://schemas.microsoft.com/office/drawing/2014/main" id="{2A3EF9A2-CABE-4170-B8D7-6F659D747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0" t="7435" r="18061" b="72673"/>
            <a:stretch/>
          </p:blipFill>
          <p:spPr>
            <a:xfrm>
              <a:off x="1983342" y="2328678"/>
              <a:ext cx="567541" cy="847071"/>
            </a:xfrm>
            <a:prstGeom prst="rect">
              <a:avLst/>
            </a:prstGeom>
          </p:spPr>
        </p:pic>
        <p:pic>
          <p:nvPicPr>
            <p:cNvPr id="39" name="Picture 38" descr="A picture containing different, bunch&#10;&#10;Description automatically generated">
              <a:extLst>
                <a:ext uri="{FF2B5EF4-FFF2-40B4-BE49-F238E27FC236}">
                  <a16:creationId xmlns:a16="http://schemas.microsoft.com/office/drawing/2014/main" id="{F0D988BB-6802-4D80-9EC2-9A027A436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75" t="7644" b="72464"/>
            <a:stretch/>
          </p:blipFill>
          <p:spPr>
            <a:xfrm>
              <a:off x="2646036" y="2328679"/>
              <a:ext cx="567771" cy="847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732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9316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two groups of keys and locks.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combinations of lock and key can be made?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 below to show the total number of combinations.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DEAD46-5FD1-4496-A1C3-903E20B74EB3}"/>
              </a:ext>
            </a:extLst>
          </p:cNvPr>
          <p:cNvSpPr txBox="1"/>
          <p:nvPr/>
        </p:nvSpPr>
        <p:spPr>
          <a:xfrm>
            <a:off x="1259151" y="1398107"/>
            <a:ext cx="442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AD36ED-2539-475B-A6F5-5E68E72AADAE}"/>
              </a:ext>
            </a:extLst>
          </p:cNvPr>
          <p:cNvSpPr txBox="1"/>
          <p:nvPr/>
        </p:nvSpPr>
        <p:spPr>
          <a:xfrm>
            <a:off x="4839512" y="1398107"/>
            <a:ext cx="442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graphicFrame>
        <p:nvGraphicFramePr>
          <p:cNvPr id="31" name="Table 68">
            <a:extLst>
              <a:ext uri="{FF2B5EF4-FFF2-40B4-BE49-F238E27FC236}">
                <a16:creationId xmlns:a16="http://schemas.microsoft.com/office/drawing/2014/main" id="{24056D0A-7B21-4C92-858C-9FD9FF703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975423"/>
              </p:ext>
            </p:extLst>
          </p:nvPr>
        </p:nvGraphicFramePr>
        <p:xfrm>
          <a:off x="2880000" y="5054756"/>
          <a:ext cx="33840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324301199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15011059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04221786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2119384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704076288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149754113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57853167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37721905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51043153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28070"/>
                  </a:ext>
                </a:extLst>
              </a:tr>
            </a:tbl>
          </a:graphicData>
        </a:graphic>
      </p:graphicFrame>
      <p:pic>
        <p:nvPicPr>
          <p:cNvPr id="9" name="Picture 8" descr="A picture containing different, bunch&#10;&#10;Description automatically generated">
            <a:extLst>
              <a:ext uri="{FF2B5EF4-FFF2-40B4-BE49-F238E27FC236}">
                <a16:creationId xmlns:a16="http://schemas.microsoft.com/office/drawing/2014/main" id="{62FBE507-08E3-4210-9C42-7F3AEFFA6E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1" t="37375" r="52833" b="36232"/>
          <a:stretch/>
        </p:blipFill>
        <p:spPr>
          <a:xfrm>
            <a:off x="5459208" y="1286219"/>
            <a:ext cx="475361" cy="1021725"/>
          </a:xfrm>
          <a:prstGeom prst="rect">
            <a:avLst/>
          </a:prstGeom>
        </p:spPr>
      </p:pic>
      <p:pic>
        <p:nvPicPr>
          <p:cNvPr id="30" name="Picture 29" descr="A picture containing different, bunch&#10;&#10;Description automatically generated">
            <a:extLst>
              <a:ext uri="{FF2B5EF4-FFF2-40B4-BE49-F238E27FC236}">
                <a16:creationId xmlns:a16="http://schemas.microsoft.com/office/drawing/2014/main" id="{202AA55F-998F-4E99-8495-F318A74F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7" t="35152" r="17445" b="35169"/>
          <a:stretch/>
        </p:blipFill>
        <p:spPr>
          <a:xfrm>
            <a:off x="6111938" y="1186451"/>
            <a:ext cx="542980" cy="1148894"/>
          </a:xfrm>
          <a:prstGeom prst="rect">
            <a:avLst/>
          </a:prstGeom>
        </p:spPr>
      </p:pic>
      <p:pic>
        <p:nvPicPr>
          <p:cNvPr id="32" name="Picture 31" descr="A picture containing different, bunch&#10;&#10;Description automatically generated">
            <a:extLst>
              <a:ext uri="{FF2B5EF4-FFF2-40B4-BE49-F238E27FC236}">
                <a16:creationId xmlns:a16="http://schemas.microsoft.com/office/drawing/2014/main" id="{4CCA5173-10D6-4970-BD11-34CD91086E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1" t="36522" r="33927" b="40676"/>
          <a:stretch/>
        </p:blipFill>
        <p:spPr>
          <a:xfrm>
            <a:off x="5435891" y="2484172"/>
            <a:ext cx="578222" cy="882700"/>
          </a:xfrm>
          <a:prstGeom prst="rect">
            <a:avLst/>
          </a:prstGeom>
        </p:spPr>
      </p:pic>
      <p:pic>
        <p:nvPicPr>
          <p:cNvPr id="33" name="Picture 32" descr="A picture containing different, bunch&#10;&#10;Description automatically generated">
            <a:extLst>
              <a:ext uri="{FF2B5EF4-FFF2-40B4-BE49-F238E27FC236}">
                <a16:creationId xmlns:a16="http://schemas.microsoft.com/office/drawing/2014/main" id="{9EC92C2D-B38B-42E7-8A76-0626A4FE5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2" t="37777" b="39614"/>
          <a:stretch/>
        </p:blipFill>
        <p:spPr>
          <a:xfrm>
            <a:off x="6264000" y="2483690"/>
            <a:ext cx="542980" cy="875219"/>
          </a:xfrm>
          <a:prstGeom prst="rect">
            <a:avLst/>
          </a:prstGeom>
        </p:spPr>
      </p:pic>
      <p:pic>
        <p:nvPicPr>
          <p:cNvPr id="34" name="Picture 33" descr="A picture containing different, bunch&#10;&#10;Description automatically generated">
            <a:extLst>
              <a:ext uri="{FF2B5EF4-FFF2-40B4-BE49-F238E27FC236}">
                <a16:creationId xmlns:a16="http://schemas.microsoft.com/office/drawing/2014/main" id="{C9D0664B-99BE-4F35-8A55-937A67E9C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4" t="6386" r="69681" b="71748"/>
          <a:stretch/>
        </p:blipFill>
        <p:spPr>
          <a:xfrm>
            <a:off x="1816259" y="1313953"/>
            <a:ext cx="523295" cy="931109"/>
          </a:xfrm>
          <a:prstGeom prst="rect">
            <a:avLst/>
          </a:prstGeom>
        </p:spPr>
      </p:pic>
      <p:pic>
        <p:nvPicPr>
          <p:cNvPr id="35" name="Picture 34" descr="A picture containing different, bunch&#10;&#10;Description automatically generated">
            <a:extLst>
              <a:ext uri="{FF2B5EF4-FFF2-40B4-BE49-F238E27FC236}">
                <a16:creationId xmlns:a16="http://schemas.microsoft.com/office/drawing/2014/main" id="{6A3962E5-9C0C-45C0-8E46-239839BFF8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3" t="9565" r="52254" b="68569"/>
          <a:stretch/>
        </p:blipFill>
        <p:spPr>
          <a:xfrm>
            <a:off x="2385898" y="1419969"/>
            <a:ext cx="592457" cy="931109"/>
          </a:xfrm>
          <a:prstGeom prst="rect">
            <a:avLst/>
          </a:prstGeom>
        </p:spPr>
      </p:pic>
      <p:pic>
        <p:nvPicPr>
          <p:cNvPr id="37" name="Picture 36" descr="A picture containing different, bunch&#10;&#10;Description automatically generated">
            <a:extLst>
              <a:ext uri="{FF2B5EF4-FFF2-40B4-BE49-F238E27FC236}">
                <a16:creationId xmlns:a16="http://schemas.microsoft.com/office/drawing/2014/main" id="{0A5DCA75-3100-4CA1-817E-5A2A38B8AC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7" t="7246" r="35433" b="70451"/>
          <a:stretch/>
        </p:blipFill>
        <p:spPr>
          <a:xfrm>
            <a:off x="3024700" y="1335099"/>
            <a:ext cx="613760" cy="9497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192F8EB-99E9-4608-9112-7909D21E93EA}"/>
              </a:ext>
            </a:extLst>
          </p:cNvPr>
          <p:cNvGrpSpPr/>
          <p:nvPr/>
        </p:nvGrpSpPr>
        <p:grpSpPr>
          <a:xfrm>
            <a:off x="1816259" y="2328678"/>
            <a:ext cx="1230465" cy="847071"/>
            <a:chOff x="1983342" y="2328678"/>
            <a:chExt cx="1230465" cy="847071"/>
          </a:xfrm>
        </p:grpSpPr>
        <p:pic>
          <p:nvPicPr>
            <p:cNvPr id="38" name="Picture 37" descr="A picture containing different, bunch&#10;&#10;Description automatically generated">
              <a:extLst>
                <a:ext uri="{FF2B5EF4-FFF2-40B4-BE49-F238E27FC236}">
                  <a16:creationId xmlns:a16="http://schemas.microsoft.com/office/drawing/2014/main" id="{2A3EF9A2-CABE-4170-B8D7-6F659D747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0" t="7435" r="18061" b="72673"/>
            <a:stretch/>
          </p:blipFill>
          <p:spPr>
            <a:xfrm>
              <a:off x="1983342" y="2328678"/>
              <a:ext cx="567541" cy="847071"/>
            </a:xfrm>
            <a:prstGeom prst="rect">
              <a:avLst/>
            </a:prstGeom>
          </p:spPr>
        </p:pic>
        <p:pic>
          <p:nvPicPr>
            <p:cNvPr id="39" name="Picture 38" descr="A picture containing different, bunch&#10;&#10;Description automatically generated">
              <a:extLst>
                <a:ext uri="{FF2B5EF4-FFF2-40B4-BE49-F238E27FC236}">
                  <a16:creationId xmlns:a16="http://schemas.microsoft.com/office/drawing/2014/main" id="{F0D988BB-6802-4D80-9EC2-9A027A436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75" t="7644" b="72464"/>
            <a:stretch/>
          </p:blipFill>
          <p:spPr>
            <a:xfrm>
              <a:off x="2646036" y="2328679"/>
              <a:ext cx="567771" cy="847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587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86144f90-c7b6-48d0-aae5-f5e9e48cc3df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0f0ae0ff-29c4-4766-b250-c1a9bee8d430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5842B8-5B49-4E15-A493-8EBA5ACF02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1783</TotalTime>
  <Words>502</Words>
  <Application>Microsoft Macintosh PowerPoint</Application>
  <PresentationFormat>On-screen Show (4:3)</PresentationFormat>
  <Paragraphs>246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Miss Hilditch</cp:lastModifiedBy>
  <cp:revision>56</cp:revision>
  <dcterms:created xsi:type="dcterms:W3CDTF">2018-03-17T10:08:43Z</dcterms:created>
  <dcterms:modified xsi:type="dcterms:W3CDTF">2021-01-17T17:06:40Z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