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9"/>
  </p:notesMasterIdLst>
  <p:sldIdLst>
    <p:sldId id="417" r:id="rId5"/>
    <p:sldId id="257" r:id="rId6"/>
    <p:sldId id="418" r:id="rId7"/>
    <p:sldId id="259" r:id="rId8"/>
    <p:sldId id="260" r:id="rId9"/>
    <p:sldId id="261" r:id="rId10"/>
    <p:sldId id="361" r:id="rId11"/>
    <p:sldId id="405" r:id="rId12"/>
    <p:sldId id="360" r:id="rId13"/>
    <p:sldId id="406" r:id="rId14"/>
    <p:sldId id="394" r:id="rId15"/>
    <p:sldId id="407" r:id="rId16"/>
    <p:sldId id="396" r:id="rId17"/>
    <p:sldId id="408" r:id="rId18"/>
    <p:sldId id="398" r:id="rId19"/>
    <p:sldId id="409" r:id="rId20"/>
    <p:sldId id="314" r:id="rId21"/>
    <p:sldId id="410" r:id="rId22"/>
    <p:sldId id="400" r:id="rId23"/>
    <p:sldId id="411" r:id="rId24"/>
    <p:sldId id="414" r:id="rId25"/>
    <p:sldId id="415" r:id="rId26"/>
    <p:sldId id="416" r:id="rId27"/>
    <p:sldId id="419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B3DB7"/>
    <a:srgbClr val="EAB0E2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AA17D0-40F7-4DAB-AC7D-8147D7022979}" v="5" dt="2019-08-06T13:00:07.8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42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B8EE32-C8B7-4FC8-9A8E-143FAC3C3E75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E3A22A-59BC-42C8-9D18-E1FE078DAE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644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E3A22A-59BC-42C8-9D18-E1FE078DAE9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909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E3A22A-59BC-42C8-9D18-E1FE078DAE9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471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E3A22A-59BC-42C8-9D18-E1FE078DAE9C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641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19BB6-6D2E-4406-B978-78225A0FD7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11175" dirty="0"/>
              <a:t>? . !</a:t>
            </a:r>
          </a:p>
        </p:txBody>
      </p:sp>
    </p:spTree>
    <p:extLst>
      <p:ext uri="{BB962C8B-B14F-4D97-AF65-F5344CB8AC3E}">
        <p14:creationId xmlns:p14="http://schemas.microsoft.com/office/powerpoint/2010/main" val="4235763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Underline the verbs in the sentence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Jessie </a:t>
            </a:r>
            <a:r>
              <a:rPr lang="en-GB" sz="32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got</a:t>
            </a:r>
            <a:r>
              <a:rPr lang="en-GB" sz="32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into the swimming pool when her instructor </a:t>
            </a:r>
            <a:r>
              <a:rPr lang="en-GB" sz="32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gave</a:t>
            </a:r>
            <a:r>
              <a:rPr lang="en-GB" sz="32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her the signal.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98916C3-C989-412D-8F0A-AA0CDB8E2650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DE150FB6-97A9-47DC-B804-DEF10F1EFDB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995850E1-351A-4975-9AEC-BCD873F6C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99385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verbs in the simple past tense.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98916C3-C989-412D-8F0A-AA0CDB8E2650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DE150FB6-97A9-47DC-B804-DEF10F1EFDB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995850E1-351A-4975-9AEC-BCD873F6C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FA81FA7-8B14-4BC5-8CAB-F1CA99A86E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46020"/>
              </p:ext>
            </p:extLst>
          </p:nvPr>
        </p:nvGraphicFramePr>
        <p:xfrm>
          <a:off x="586047" y="1928553"/>
          <a:ext cx="7971906" cy="3291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57302">
                  <a:extLst>
                    <a:ext uri="{9D8B030D-6E8A-4147-A177-3AD203B41FA5}">
                      <a16:colId xmlns:a16="http://schemas.microsoft.com/office/drawing/2014/main" val="2568913927"/>
                    </a:ext>
                  </a:extLst>
                </a:gridCol>
                <a:gridCol w="2657302">
                  <a:extLst>
                    <a:ext uri="{9D8B030D-6E8A-4147-A177-3AD203B41FA5}">
                      <a16:colId xmlns:a16="http://schemas.microsoft.com/office/drawing/2014/main" val="720063599"/>
                    </a:ext>
                  </a:extLst>
                </a:gridCol>
                <a:gridCol w="2657302">
                  <a:extLst>
                    <a:ext uri="{9D8B030D-6E8A-4147-A177-3AD203B41FA5}">
                      <a16:colId xmlns:a16="http://schemas.microsoft.com/office/drawing/2014/main" val="1146228334"/>
                    </a:ext>
                  </a:extLst>
                </a:gridCol>
              </a:tblGrid>
              <a:tr h="1645920">
                <a:tc>
                  <a:txBody>
                    <a:bodyPr/>
                    <a:lstStyle/>
                    <a:p>
                      <a:pPr algn="ctr"/>
                      <a:r>
                        <a:rPr lang="en-GB" sz="32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running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fell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take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48455691"/>
                  </a:ext>
                </a:extLst>
              </a:tr>
              <a:tr h="1645920">
                <a:tc>
                  <a:txBody>
                    <a:bodyPr/>
                    <a:lstStyle/>
                    <a:p>
                      <a:pPr algn="ctr"/>
                      <a:r>
                        <a:rPr lang="en-GB" sz="32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went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lifted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crying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1400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6740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verbs in the simple past tense.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98916C3-C989-412D-8F0A-AA0CDB8E2650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DE150FB6-97A9-47DC-B804-DEF10F1EFDB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995850E1-351A-4975-9AEC-BCD873F6C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FA81FA7-8B14-4BC5-8CAB-F1CA99A86E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750814"/>
              </p:ext>
            </p:extLst>
          </p:nvPr>
        </p:nvGraphicFramePr>
        <p:xfrm>
          <a:off x="586047" y="1928553"/>
          <a:ext cx="7971906" cy="3291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57302">
                  <a:extLst>
                    <a:ext uri="{9D8B030D-6E8A-4147-A177-3AD203B41FA5}">
                      <a16:colId xmlns:a16="http://schemas.microsoft.com/office/drawing/2014/main" val="2568913927"/>
                    </a:ext>
                  </a:extLst>
                </a:gridCol>
                <a:gridCol w="2657302">
                  <a:extLst>
                    <a:ext uri="{9D8B030D-6E8A-4147-A177-3AD203B41FA5}">
                      <a16:colId xmlns:a16="http://schemas.microsoft.com/office/drawing/2014/main" val="720063599"/>
                    </a:ext>
                  </a:extLst>
                </a:gridCol>
                <a:gridCol w="2657302">
                  <a:extLst>
                    <a:ext uri="{9D8B030D-6E8A-4147-A177-3AD203B41FA5}">
                      <a16:colId xmlns:a16="http://schemas.microsoft.com/office/drawing/2014/main" val="1146228334"/>
                    </a:ext>
                  </a:extLst>
                </a:gridCol>
              </a:tblGrid>
              <a:tr h="1645920">
                <a:tc>
                  <a:txBody>
                    <a:bodyPr/>
                    <a:lstStyle/>
                    <a:p>
                      <a:pPr algn="ctr"/>
                      <a:r>
                        <a:rPr lang="en-GB" sz="3200" b="1" i="0" u="none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running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fell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i="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take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48455691"/>
                  </a:ext>
                </a:extLst>
              </a:tr>
              <a:tr h="1645920">
                <a:tc>
                  <a:txBody>
                    <a:bodyPr/>
                    <a:lstStyle/>
                    <a:p>
                      <a:pPr algn="ctr"/>
                      <a:r>
                        <a:rPr lang="en-GB" sz="32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went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lifted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i="0" u="none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crying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140098"/>
                  </a:ext>
                </a:extLst>
              </a:tr>
            </a:tbl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F55CB691-9837-47A0-978A-372458D48D75}"/>
              </a:ext>
            </a:extLst>
          </p:cNvPr>
          <p:cNvSpPr/>
          <p:nvPr/>
        </p:nvSpPr>
        <p:spPr>
          <a:xfrm>
            <a:off x="3940232" y="3794756"/>
            <a:ext cx="1263535" cy="12636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C1FB64-D7A1-4F14-8AC4-467F867868BE}"/>
              </a:ext>
            </a:extLst>
          </p:cNvPr>
          <p:cNvSpPr/>
          <p:nvPr/>
        </p:nvSpPr>
        <p:spPr>
          <a:xfrm>
            <a:off x="1298065" y="3794756"/>
            <a:ext cx="1263535" cy="12636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7B97653-A3D1-473C-8622-049CF586F8A1}"/>
              </a:ext>
            </a:extLst>
          </p:cNvPr>
          <p:cNvSpPr/>
          <p:nvPr/>
        </p:nvSpPr>
        <p:spPr>
          <a:xfrm>
            <a:off x="3940232" y="2157087"/>
            <a:ext cx="1263535" cy="12636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493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the past tense form of the base verbs below.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98916C3-C989-412D-8F0A-AA0CDB8E2650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DE150FB6-97A9-47DC-B804-DEF10F1EFDB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995850E1-351A-4975-9AEC-BCD873F6C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0F22227-B55D-4558-A16F-A9E42D1FD5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295713"/>
              </p:ext>
            </p:extLst>
          </p:nvPr>
        </p:nvGraphicFramePr>
        <p:xfrm>
          <a:off x="920742" y="1829722"/>
          <a:ext cx="7302516" cy="38117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34172">
                  <a:extLst>
                    <a:ext uri="{9D8B030D-6E8A-4147-A177-3AD203B41FA5}">
                      <a16:colId xmlns:a16="http://schemas.microsoft.com/office/drawing/2014/main" val="3080048237"/>
                    </a:ext>
                  </a:extLst>
                </a:gridCol>
                <a:gridCol w="2434172">
                  <a:extLst>
                    <a:ext uri="{9D8B030D-6E8A-4147-A177-3AD203B41FA5}">
                      <a16:colId xmlns:a16="http://schemas.microsoft.com/office/drawing/2014/main" val="3292428331"/>
                    </a:ext>
                  </a:extLst>
                </a:gridCol>
                <a:gridCol w="2434172">
                  <a:extLst>
                    <a:ext uri="{9D8B030D-6E8A-4147-A177-3AD203B41FA5}">
                      <a16:colId xmlns:a16="http://schemas.microsoft.com/office/drawing/2014/main" val="4175198325"/>
                    </a:ext>
                  </a:extLst>
                </a:gridCol>
              </a:tblGrid>
              <a:tr h="973369">
                <a:tc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latin typeface="Century Gothic" panose="020B0502020202020204" pitchFamily="34" charset="0"/>
                        </a:rPr>
                        <a:t>Verb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latin typeface="Century Gothic" panose="020B0502020202020204" pitchFamily="34" charset="0"/>
                        </a:rPr>
                        <a:t>Simple Past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latin typeface="Century Gothic" panose="020B0502020202020204" pitchFamily="34" charset="0"/>
                        </a:rPr>
                        <a:t>Past Progressive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660684"/>
                  </a:ext>
                </a:extLst>
              </a:tr>
              <a:tr h="5676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walk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walked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was</a:t>
                      </a:r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 walking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3894"/>
                  </a:ext>
                </a:extLst>
              </a:tr>
              <a:tr h="5676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come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820194"/>
                  </a:ext>
                </a:extLst>
              </a:tr>
              <a:tr h="5676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fly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989637"/>
                  </a:ext>
                </a:extLst>
              </a:tr>
              <a:tr h="5676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jog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4032130"/>
                  </a:ext>
                </a:extLst>
              </a:tr>
              <a:tr h="5676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break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121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08977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the past tense form of the base verbs below.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98916C3-C989-412D-8F0A-AA0CDB8E2650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DE150FB6-97A9-47DC-B804-DEF10F1EFDB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995850E1-351A-4975-9AEC-BCD873F6C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0F22227-B55D-4558-A16F-A9E42D1FD5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3025674"/>
              </p:ext>
            </p:extLst>
          </p:nvPr>
        </p:nvGraphicFramePr>
        <p:xfrm>
          <a:off x="920742" y="1829722"/>
          <a:ext cx="7302516" cy="38117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34172">
                  <a:extLst>
                    <a:ext uri="{9D8B030D-6E8A-4147-A177-3AD203B41FA5}">
                      <a16:colId xmlns:a16="http://schemas.microsoft.com/office/drawing/2014/main" val="3080048237"/>
                    </a:ext>
                  </a:extLst>
                </a:gridCol>
                <a:gridCol w="2434172">
                  <a:extLst>
                    <a:ext uri="{9D8B030D-6E8A-4147-A177-3AD203B41FA5}">
                      <a16:colId xmlns:a16="http://schemas.microsoft.com/office/drawing/2014/main" val="3292428331"/>
                    </a:ext>
                  </a:extLst>
                </a:gridCol>
                <a:gridCol w="2434172">
                  <a:extLst>
                    <a:ext uri="{9D8B030D-6E8A-4147-A177-3AD203B41FA5}">
                      <a16:colId xmlns:a16="http://schemas.microsoft.com/office/drawing/2014/main" val="4175198325"/>
                    </a:ext>
                  </a:extLst>
                </a:gridCol>
              </a:tblGrid>
              <a:tr h="973369">
                <a:tc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latin typeface="Century Gothic" panose="020B0502020202020204" pitchFamily="34" charset="0"/>
                        </a:rPr>
                        <a:t>Verb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latin typeface="Century Gothic" panose="020B0502020202020204" pitchFamily="34" charset="0"/>
                        </a:rPr>
                        <a:t>Simple Past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latin typeface="Century Gothic" panose="020B0502020202020204" pitchFamily="34" charset="0"/>
                        </a:rPr>
                        <a:t>Past Progressive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660684"/>
                  </a:ext>
                </a:extLst>
              </a:tr>
              <a:tr h="5676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walk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walked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was</a:t>
                      </a:r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 walking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8265319"/>
                  </a:ext>
                </a:extLst>
              </a:tr>
              <a:tr h="5676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come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came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was coming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820194"/>
                  </a:ext>
                </a:extLst>
              </a:tr>
              <a:tr h="5676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fly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flew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was flying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989637"/>
                  </a:ext>
                </a:extLst>
              </a:tr>
              <a:tr h="5676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jog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jogged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was jogging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4032130"/>
                  </a:ext>
                </a:extLst>
              </a:tr>
              <a:tr h="5676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break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broke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was breaking</a:t>
                      </a:r>
                    </a:p>
                  </a:txBody>
                  <a:tcPr marL="215611" marR="21561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121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49751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sentence below is written in the past progressive tense.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Marvin said that Suzie was at work when the salesman knocked on the door.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98916C3-C989-412D-8F0A-AA0CDB8E2650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DE150FB6-97A9-47DC-B804-DEF10F1EFDB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995850E1-351A-4975-9AEC-BCD873F6C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352414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sentence below is written in the past progressive tense.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Marvin said that Suzie was at work when the salesman knocked on the door.</a:t>
            </a:r>
          </a:p>
          <a:p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False, the sentence is written in the simple past tense.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98916C3-C989-412D-8F0A-AA0CDB8E2650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DE150FB6-97A9-47DC-B804-DEF10F1EFDB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995850E1-351A-4975-9AEC-BCD873F6C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28802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291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Application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Choose the correct verb tense to fill the gaps in the sentence below.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Mum and Dad </a:t>
            </a:r>
            <a:r>
              <a:rPr lang="en-GB" sz="3200" b="1" spc="-300" dirty="0">
                <a:solidFill>
                  <a:schemeClr val="tx1"/>
                </a:solidFill>
                <a:latin typeface="Century Gothic" panose="020B0502020202020204" pitchFamily="34" charset="0"/>
              </a:rPr>
              <a:t>______________</a:t>
            </a:r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the house by themselves while the children were </a:t>
            </a:r>
            <a:r>
              <a:rPr lang="en-GB" sz="3200" b="1" spc="-300" dirty="0">
                <a:solidFill>
                  <a:schemeClr val="tx1"/>
                </a:solidFill>
                <a:latin typeface="Century Gothic" panose="020B0502020202020204" pitchFamily="34" charset="0"/>
              </a:rPr>
              <a:t>______________</a:t>
            </a:r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fun in the park.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A10067F-CB6A-459D-AD89-D7F3DE20AB86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CB3CF6EE-F994-43AC-8F8F-59014B1E4EE1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FE2BD3F-4D0A-4297-A0C3-3478B13F111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FD30A2D-329C-4CD5-AB5F-9BB2CB1795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244382"/>
              </p:ext>
            </p:extLst>
          </p:nvPr>
        </p:nvGraphicFramePr>
        <p:xfrm>
          <a:off x="1645939" y="3920892"/>
          <a:ext cx="5852120" cy="15811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26060">
                  <a:extLst>
                    <a:ext uri="{9D8B030D-6E8A-4147-A177-3AD203B41FA5}">
                      <a16:colId xmlns:a16="http://schemas.microsoft.com/office/drawing/2014/main" val="4264919416"/>
                    </a:ext>
                  </a:extLst>
                </a:gridCol>
                <a:gridCol w="2926060">
                  <a:extLst>
                    <a:ext uri="{9D8B030D-6E8A-4147-A177-3AD203B41FA5}">
                      <a16:colId xmlns:a16="http://schemas.microsoft.com/office/drawing/2014/main" val="2223730817"/>
                    </a:ext>
                  </a:extLst>
                </a:gridCol>
              </a:tblGrid>
              <a:tr h="790587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Century Gothic" panose="020B0502020202020204" pitchFamily="34" charset="0"/>
                        </a:rPr>
                        <a:t>cleaning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Century Gothic" panose="020B0502020202020204" pitchFamily="34" charset="0"/>
                        </a:rPr>
                        <a:t>had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81128"/>
                  </a:ext>
                </a:extLst>
              </a:tr>
              <a:tr h="790587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Century Gothic" panose="020B0502020202020204" pitchFamily="34" charset="0"/>
                        </a:rPr>
                        <a:t>cleaned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Century Gothic" panose="020B0502020202020204" pitchFamily="34" charset="0"/>
                        </a:rPr>
                        <a:t>having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900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291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Application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Choose the correct verb tense to fill the gaps in the sentence below.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Mum and Dad </a:t>
            </a:r>
            <a:r>
              <a:rPr lang="en-GB" sz="3200" b="1" spc="-300" dirty="0">
                <a:solidFill>
                  <a:schemeClr val="tx1"/>
                </a:solidFill>
                <a:latin typeface="Century Gothic" panose="020B0502020202020204" pitchFamily="34" charset="0"/>
              </a:rPr>
              <a:t>______________</a:t>
            </a:r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the house by themselves while the children were </a:t>
            </a:r>
            <a:r>
              <a:rPr lang="en-GB" sz="3200" b="1" spc="-300" dirty="0">
                <a:solidFill>
                  <a:schemeClr val="tx1"/>
                </a:solidFill>
                <a:latin typeface="Century Gothic" panose="020B0502020202020204" pitchFamily="34" charset="0"/>
              </a:rPr>
              <a:t>______________</a:t>
            </a:r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fun in the park.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A10067F-CB6A-459D-AD89-D7F3DE20AB86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CB3CF6EE-F994-43AC-8F8F-59014B1E4EE1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FE2BD3F-4D0A-4297-A0C3-3478B13F111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FD30A2D-329C-4CD5-AB5F-9BB2CB1795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140224"/>
              </p:ext>
            </p:extLst>
          </p:nvPr>
        </p:nvGraphicFramePr>
        <p:xfrm>
          <a:off x="1645939" y="3920892"/>
          <a:ext cx="5852120" cy="15811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26060">
                  <a:extLst>
                    <a:ext uri="{9D8B030D-6E8A-4147-A177-3AD203B41FA5}">
                      <a16:colId xmlns:a16="http://schemas.microsoft.com/office/drawing/2014/main" val="4264919416"/>
                    </a:ext>
                  </a:extLst>
                </a:gridCol>
                <a:gridCol w="2926060">
                  <a:extLst>
                    <a:ext uri="{9D8B030D-6E8A-4147-A177-3AD203B41FA5}">
                      <a16:colId xmlns:a16="http://schemas.microsoft.com/office/drawing/2014/main" val="2223730817"/>
                    </a:ext>
                  </a:extLst>
                </a:gridCol>
              </a:tblGrid>
              <a:tr h="790587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cleaning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had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81128"/>
                  </a:ext>
                </a:extLst>
              </a:tr>
              <a:tr h="790587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cleaned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having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90086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11FB1E3-4465-4AB0-85B8-8A8972E72E75}"/>
              </a:ext>
            </a:extLst>
          </p:cNvPr>
          <p:cNvSpPr txBox="1"/>
          <p:nvPr/>
        </p:nvSpPr>
        <p:spPr>
          <a:xfrm>
            <a:off x="3532909" y="1729048"/>
            <a:ext cx="18598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cleaned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7B876F3-E88C-4F84-B692-1E20696000AD}"/>
              </a:ext>
            </a:extLst>
          </p:cNvPr>
          <p:cNvSpPr txBox="1"/>
          <p:nvPr/>
        </p:nvSpPr>
        <p:spPr>
          <a:xfrm>
            <a:off x="750916" y="2715678"/>
            <a:ext cx="15472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having</a:t>
            </a:r>
          </a:p>
        </p:txBody>
      </p:sp>
    </p:spTree>
    <p:extLst>
      <p:ext uri="{BB962C8B-B14F-4D97-AF65-F5344CB8AC3E}">
        <p14:creationId xmlns:p14="http://schemas.microsoft.com/office/powerpoint/2010/main" val="33217771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Application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Rewrite the following sentence to include the past progressive tense.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Jordan makes breakfast while Sansa walks the dog.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A10067F-CB6A-459D-AD89-D7F3DE20AB86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CB3CF6EE-F994-43AC-8F8F-59014B1E4EE1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FE2BD3F-4D0A-4297-A0C3-3478B13F111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33771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1E104-E0B4-46C9-8BEB-9BD2D6136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45871"/>
            <a:ext cx="7886700" cy="42441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3300" dirty="0"/>
              <a:t>A ?</a:t>
            </a:r>
          </a:p>
          <a:p>
            <a:pPr marL="0" indent="0">
              <a:buNone/>
            </a:pPr>
            <a:endParaRPr lang="en-GB" sz="3300" dirty="0"/>
          </a:p>
          <a:p>
            <a:pPr marL="0" indent="0">
              <a:buNone/>
            </a:pPr>
            <a:endParaRPr lang="en-GB" sz="3300" dirty="0"/>
          </a:p>
          <a:p>
            <a:pPr marL="0" indent="0">
              <a:buNone/>
            </a:pPr>
            <a:r>
              <a:rPr lang="en-GB" sz="3300" dirty="0"/>
              <a:t>B .</a:t>
            </a:r>
          </a:p>
          <a:p>
            <a:pPr marL="0" indent="0">
              <a:buNone/>
            </a:pPr>
            <a:endParaRPr lang="en-GB" sz="3300" dirty="0"/>
          </a:p>
          <a:p>
            <a:pPr marL="0" indent="0">
              <a:buNone/>
            </a:pPr>
            <a:endParaRPr lang="en-GB" sz="3300" dirty="0"/>
          </a:p>
          <a:p>
            <a:pPr marL="0" indent="0">
              <a:buNone/>
            </a:pPr>
            <a:endParaRPr lang="en-GB" sz="3300" dirty="0"/>
          </a:p>
          <a:p>
            <a:pPr marL="0" indent="0">
              <a:buNone/>
            </a:pPr>
            <a:r>
              <a:rPr lang="en-GB" sz="3300" dirty="0"/>
              <a:t>C 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CF6E85-EB9D-4DCA-92EB-FF5F1B3E543C}"/>
              </a:ext>
            </a:extLst>
          </p:cNvPr>
          <p:cNvSpPr txBox="1"/>
          <p:nvPr/>
        </p:nvSpPr>
        <p:spPr>
          <a:xfrm>
            <a:off x="4139837" y="1208007"/>
            <a:ext cx="2545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1) Used after a statement- saying a fact or just that something “is”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A0B2B0-4015-4948-A64C-AF118798647B}"/>
              </a:ext>
            </a:extLst>
          </p:cNvPr>
          <p:cNvSpPr txBox="1"/>
          <p:nvPr/>
        </p:nvSpPr>
        <p:spPr>
          <a:xfrm>
            <a:off x="3802377" y="2872196"/>
            <a:ext cx="2545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2) Used after an exclamation- something that is exciting or unbelievable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8FFB6D-6296-459D-A193-1A738AEC5C51}"/>
              </a:ext>
            </a:extLst>
          </p:cNvPr>
          <p:cNvSpPr txBox="1"/>
          <p:nvPr/>
        </p:nvSpPr>
        <p:spPr>
          <a:xfrm>
            <a:off x="3856810" y="4576902"/>
            <a:ext cx="2545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3) Used after a question is asked- when you want to know the answer to something</a:t>
            </a:r>
          </a:p>
        </p:txBody>
      </p:sp>
    </p:spTree>
    <p:extLst>
      <p:ext uri="{BB962C8B-B14F-4D97-AF65-F5344CB8AC3E}">
        <p14:creationId xmlns:p14="http://schemas.microsoft.com/office/powerpoint/2010/main" val="34620239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Application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Rewrite the following sentence to include the past progressive tense.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Jordan makes breakfast while Sansa walks the dog.</a:t>
            </a:r>
          </a:p>
          <a:p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for example:</a:t>
            </a: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Jordan made breakfast while Sansa was walking the dog.</a:t>
            </a: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Jordan was making breakfast while Sansa was walking the dog.</a:t>
            </a: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A10067F-CB6A-459D-AD89-D7F3DE20AB86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CB3CF6EE-F994-43AC-8F8F-59014B1E4EE1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FE2BD3F-4D0A-4297-A0C3-3478B13F111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754401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1756ED1B-0C61-4808-B758-CA795DC491A0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CDE6AE4B-0E2F-4E40-B38A-4876468E6A30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644B9E62-802B-4568-B5C7-DA0B677FCEC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6A2A53C4-47C2-4D7B-8274-E984CE6889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38" y="143255"/>
            <a:ext cx="8913124" cy="63221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D461FAD-9D28-4E1F-8CC1-BE7B781B37FD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Olivia has written the sentence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Team Owl listening to ghost stories round the campfire while Team Fox building their shelters.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She says,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she correct? Explain your reasoning.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0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2ECAB18A-6A40-429F-A496-8D7DD9B41C65}"/>
              </a:ext>
            </a:extLst>
          </p:cNvPr>
          <p:cNvSpPr/>
          <p:nvPr/>
        </p:nvSpPr>
        <p:spPr>
          <a:xfrm>
            <a:off x="2498430" y="3301009"/>
            <a:ext cx="3137599" cy="852405"/>
          </a:xfrm>
          <a:prstGeom prst="wedgeRoundRectCallout">
            <a:avLst>
              <a:gd name="adj1" fmla="val -39645"/>
              <a:gd name="adj2" fmla="val 6397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My sentence is in the past progressive tense.</a:t>
            </a:r>
          </a:p>
        </p:txBody>
      </p:sp>
    </p:spTree>
    <p:extLst>
      <p:ext uri="{BB962C8B-B14F-4D97-AF65-F5344CB8AC3E}">
        <p14:creationId xmlns:p14="http://schemas.microsoft.com/office/powerpoint/2010/main" val="4188988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1756ED1B-0C61-4808-B758-CA795DC491A0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CDE6AE4B-0E2F-4E40-B38A-4876468E6A30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644B9E62-802B-4568-B5C7-DA0B677FCEC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6A2A53C4-47C2-4D7B-8274-E984CE6889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38" y="143255"/>
            <a:ext cx="8913124" cy="63221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D461FAD-9D28-4E1F-8CC1-BE7B781B37FD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Olivia has written the sentence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Team Owl listening to ghost stories round the campfire while Team Fox building their shelters.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She says,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she correct? Explain your reasoning.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Olivia is incorrect because…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0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2ECAB18A-6A40-429F-A496-8D7DD9B41C65}"/>
              </a:ext>
            </a:extLst>
          </p:cNvPr>
          <p:cNvSpPr/>
          <p:nvPr/>
        </p:nvSpPr>
        <p:spPr>
          <a:xfrm>
            <a:off x="2498430" y="3301009"/>
            <a:ext cx="3137599" cy="852405"/>
          </a:xfrm>
          <a:prstGeom prst="wedgeRoundRectCallout">
            <a:avLst>
              <a:gd name="adj1" fmla="val -39645"/>
              <a:gd name="adj2" fmla="val 6397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My sentence is in the past progressive tense.</a:t>
            </a:r>
          </a:p>
        </p:txBody>
      </p:sp>
    </p:spTree>
    <p:extLst>
      <p:ext uri="{BB962C8B-B14F-4D97-AF65-F5344CB8AC3E}">
        <p14:creationId xmlns:p14="http://schemas.microsoft.com/office/powerpoint/2010/main" val="33496192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1756ED1B-0C61-4808-B758-CA795DC491A0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CDE6AE4B-0E2F-4E40-B38A-4876468E6A30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644B9E62-802B-4568-B5C7-DA0B677FCEC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6A2A53C4-47C2-4D7B-8274-E984CE6889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38" y="143255"/>
            <a:ext cx="8913124" cy="63221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D461FAD-9D28-4E1F-8CC1-BE7B781B37FD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Olivia has written the sentence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Team Owl listening to ghost stories round the campfire while Team Fox building their shelters.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She says,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she correct? Explain your reasoning.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Olivia is incorrect because the past progressive tense also uses ‘was’ or ‘were’. 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0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2ECAB18A-6A40-429F-A496-8D7DD9B41C65}"/>
              </a:ext>
            </a:extLst>
          </p:cNvPr>
          <p:cNvSpPr/>
          <p:nvPr/>
        </p:nvSpPr>
        <p:spPr>
          <a:xfrm>
            <a:off x="2498430" y="3301009"/>
            <a:ext cx="3137599" cy="852405"/>
          </a:xfrm>
          <a:prstGeom prst="wedgeRoundRectCallout">
            <a:avLst>
              <a:gd name="adj1" fmla="val -39645"/>
              <a:gd name="adj2" fmla="val 6397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My sentence is in the past progressive tense.</a:t>
            </a:r>
          </a:p>
        </p:txBody>
      </p:sp>
    </p:spTree>
    <p:extLst>
      <p:ext uri="{BB962C8B-B14F-4D97-AF65-F5344CB8AC3E}">
        <p14:creationId xmlns:p14="http://schemas.microsoft.com/office/powerpoint/2010/main" val="7671844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6ECB2-9ED0-47DC-9DA3-4B7D06461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Task 2- Past tense sheet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2C8BF-D24F-4EB1-8271-4607995FE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 is *</a:t>
            </a:r>
          </a:p>
          <a:p>
            <a:r>
              <a:rPr lang="en-GB" dirty="0"/>
              <a:t>E is **</a:t>
            </a:r>
          </a:p>
          <a:p>
            <a:r>
              <a:rPr lang="en-GB" dirty="0"/>
              <a:t>GD is ***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34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1E104-E0B4-46C9-8BEB-9BD2D6136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45871"/>
            <a:ext cx="7886700" cy="42441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3300" dirty="0"/>
              <a:t>A ?</a:t>
            </a:r>
          </a:p>
          <a:p>
            <a:pPr marL="0" indent="0">
              <a:buNone/>
            </a:pPr>
            <a:endParaRPr lang="en-GB" sz="3300" dirty="0"/>
          </a:p>
          <a:p>
            <a:pPr marL="0" indent="0">
              <a:buNone/>
            </a:pPr>
            <a:endParaRPr lang="en-GB" sz="3300" dirty="0"/>
          </a:p>
          <a:p>
            <a:pPr marL="0" indent="0">
              <a:buNone/>
            </a:pPr>
            <a:r>
              <a:rPr lang="en-GB" sz="3300" dirty="0"/>
              <a:t>B .</a:t>
            </a:r>
          </a:p>
          <a:p>
            <a:pPr marL="0" indent="0">
              <a:buNone/>
            </a:pPr>
            <a:endParaRPr lang="en-GB" sz="3300" dirty="0"/>
          </a:p>
          <a:p>
            <a:pPr marL="0" indent="0">
              <a:buNone/>
            </a:pPr>
            <a:endParaRPr lang="en-GB" sz="3300" dirty="0"/>
          </a:p>
          <a:p>
            <a:pPr marL="0" indent="0">
              <a:buNone/>
            </a:pPr>
            <a:endParaRPr lang="en-GB" sz="3300" dirty="0"/>
          </a:p>
          <a:p>
            <a:pPr marL="0" indent="0">
              <a:buNone/>
            </a:pPr>
            <a:r>
              <a:rPr lang="en-GB" sz="3300" dirty="0"/>
              <a:t>C 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CF6E85-EB9D-4DCA-92EB-FF5F1B3E543C}"/>
              </a:ext>
            </a:extLst>
          </p:cNvPr>
          <p:cNvSpPr txBox="1"/>
          <p:nvPr/>
        </p:nvSpPr>
        <p:spPr>
          <a:xfrm>
            <a:off x="4139837" y="1208007"/>
            <a:ext cx="2545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1) Used after a statement- saying a fact or just that something “is”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A0B2B0-4015-4948-A64C-AF118798647B}"/>
              </a:ext>
            </a:extLst>
          </p:cNvPr>
          <p:cNvSpPr txBox="1"/>
          <p:nvPr/>
        </p:nvSpPr>
        <p:spPr>
          <a:xfrm>
            <a:off x="3802377" y="2872196"/>
            <a:ext cx="2545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2) Used after an exclamation- something that is exciting or unbelievable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8FFB6D-6296-459D-A193-1A738AEC5C51}"/>
              </a:ext>
            </a:extLst>
          </p:cNvPr>
          <p:cNvSpPr txBox="1"/>
          <p:nvPr/>
        </p:nvSpPr>
        <p:spPr>
          <a:xfrm>
            <a:off x="3856810" y="4576902"/>
            <a:ext cx="2545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3) Used after a question is asked- when you want to know the answer to something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C7D3D47-D768-4E5C-BE36-A0B78FA6573B}"/>
              </a:ext>
            </a:extLst>
          </p:cNvPr>
          <p:cNvCxnSpPr>
            <a:cxnSpLocks/>
          </p:cNvCxnSpPr>
          <p:nvPr/>
        </p:nvCxnSpPr>
        <p:spPr>
          <a:xfrm>
            <a:off x="1280160" y="1428750"/>
            <a:ext cx="2522217" cy="380727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76A1EC-B967-483C-B1BB-8FC6BE8BED21}"/>
              </a:ext>
            </a:extLst>
          </p:cNvPr>
          <p:cNvCxnSpPr>
            <a:cxnSpLocks/>
          </p:cNvCxnSpPr>
          <p:nvPr/>
        </p:nvCxnSpPr>
        <p:spPr>
          <a:xfrm flipV="1">
            <a:off x="1169670" y="1915886"/>
            <a:ext cx="2970167" cy="105210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9DCD839-4D10-4B3E-89A5-DAF2F837FA1C}"/>
              </a:ext>
            </a:extLst>
          </p:cNvPr>
          <p:cNvCxnSpPr>
            <a:cxnSpLocks/>
          </p:cNvCxnSpPr>
          <p:nvPr/>
        </p:nvCxnSpPr>
        <p:spPr>
          <a:xfrm flipV="1">
            <a:off x="1280160" y="3663677"/>
            <a:ext cx="2420983" cy="151338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1327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3C69D-2D91-4715-967C-87A8670C8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308" y="407828"/>
            <a:ext cx="5293178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Question words- come up with as many as you can…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97439-FC9B-4479-90D6-58C495934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560921"/>
          </a:xfrm>
        </p:spPr>
        <p:txBody>
          <a:bodyPr/>
          <a:lstStyle/>
          <a:p>
            <a:r>
              <a:rPr lang="en-GB" dirty="0"/>
              <a:t>Can…</a:t>
            </a:r>
          </a:p>
          <a:p>
            <a:r>
              <a:rPr lang="en-GB" dirty="0"/>
              <a:t>Do…</a:t>
            </a:r>
          </a:p>
        </p:txBody>
      </p:sp>
    </p:spTree>
    <p:extLst>
      <p:ext uri="{BB962C8B-B14F-4D97-AF65-F5344CB8AC3E}">
        <p14:creationId xmlns:p14="http://schemas.microsoft.com/office/powerpoint/2010/main" val="2790465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3C69D-2D91-4715-967C-87A8670C8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07828"/>
            <a:ext cx="57150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Question words- come up with as many as you can…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97439-FC9B-4479-90D6-58C495934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560921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Can…</a:t>
            </a:r>
          </a:p>
          <a:p>
            <a:r>
              <a:rPr lang="en-GB" dirty="0"/>
              <a:t>Do…</a:t>
            </a:r>
          </a:p>
          <a:p>
            <a:r>
              <a:rPr lang="en-GB" dirty="0"/>
              <a:t>Have…</a:t>
            </a:r>
          </a:p>
          <a:p>
            <a:r>
              <a:rPr lang="en-GB" dirty="0"/>
              <a:t>Will…</a:t>
            </a:r>
          </a:p>
          <a:p>
            <a:r>
              <a:rPr lang="en-GB" dirty="0"/>
              <a:t>Did…</a:t>
            </a:r>
          </a:p>
          <a:p>
            <a:r>
              <a:rPr lang="en-GB" dirty="0"/>
              <a:t>Could…</a:t>
            </a:r>
          </a:p>
          <a:p>
            <a:r>
              <a:rPr lang="en-GB" dirty="0"/>
              <a:t>When…</a:t>
            </a:r>
          </a:p>
          <a:p>
            <a:r>
              <a:rPr lang="en-GB" dirty="0"/>
              <a:t>Where…</a:t>
            </a:r>
          </a:p>
          <a:p>
            <a:r>
              <a:rPr lang="en-GB" dirty="0"/>
              <a:t>Are…</a:t>
            </a:r>
          </a:p>
        </p:txBody>
      </p:sp>
    </p:spTree>
    <p:extLst>
      <p:ext uri="{BB962C8B-B14F-4D97-AF65-F5344CB8AC3E}">
        <p14:creationId xmlns:p14="http://schemas.microsoft.com/office/powerpoint/2010/main" val="1782462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EC821-C27D-4925-ABFD-E40CC10CF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72014"/>
            <a:ext cx="7886700" cy="994172"/>
          </a:xfrm>
        </p:spPr>
        <p:txBody>
          <a:bodyPr>
            <a:normAutofit/>
          </a:bodyPr>
          <a:lstStyle/>
          <a:p>
            <a:r>
              <a:rPr lang="en-GB" sz="4050" b="1" i="1" u="sng" dirty="0"/>
              <a:t>Task 1- sentence type sheet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DB4975-1AC8-463D-AE97-0918C78DA57B}"/>
              </a:ext>
            </a:extLst>
          </p:cNvPr>
          <p:cNvSpPr txBox="1"/>
          <p:nvPr/>
        </p:nvSpPr>
        <p:spPr>
          <a:xfrm>
            <a:off x="83820" y="2655570"/>
            <a:ext cx="58815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700" b="1" dirty="0"/>
              <a:t>Only</a:t>
            </a:r>
            <a:r>
              <a:rPr lang="en-GB" sz="2700" dirty="0"/>
              <a:t> do pages </a:t>
            </a:r>
            <a:r>
              <a:rPr lang="en-GB" sz="2700" b="1" dirty="0"/>
              <a:t>7,8,9</a:t>
            </a:r>
            <a:r>
              <a:rPr lang="en-GB" sz="2700" dirty="0"/>
              <a:t>!</a:t>
            </a:r>
          </a:p>
          <a:p>
            <a:r>
              <a:rPr lang="en-GB" sz="2700" dirty="0"/>
              <a:t>Please </a:t>
            </a:r>
            <a:r>
              <a:rPr lang="en-GB" sz="2700" b="1" dirty="0"/>
              <a:t>don’t</a:t>
            </a:r>
            <a:r>
              <a:rPr lang="en-GB" sz="2700" dirty="0"/>
              <a:t> waste your time doing 1* or 2*- this is only a very quick reminder activity!</a:t>
            </a:r>
          </a:p>
        </p:txBody>
      </p:sp>
    </p:spTree>
    <p:extLst>
      <p:ext uri="{BB962C8B-B14F-4D97-AF65-F5344CB8AC3E}">
        <p14:creationId xmlns:p14="http://schemas.microsoft.com/office/powerpoint/2010/main" val="1718529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past and present verbs.</a:t>
            </a: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5B4EE63-1D71-4DDF-B989-D9B246DD7E1E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C92FBA0-0547-4DCF-9039-93CED4F93D95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72D83F1B-A5F0-4303-98A0-9E33E23EDF6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9D00B09-EA18-40BB-BEBF-C09127959F89}"/>
              </a:ext>
            </a:extLst>
          </p:cNvPr>
          <p:cNvSpPr/>
          <p:nvPr/>
        </p:nvSpPr>
        <p:spPr>
          <a:xfrm>
            <a:off x="1234334" y="1452425"/>
            <a:ext cx="2119748" cy="6114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skip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075F44F-ECFE-4D21-9DA8-0156522976F4}"/>
              </a:ext>
            </a:extLst>
          </p:cNvPr>
          <p:cNvSpPr/>
          <p:nvPr/>
        </p:nvSpPr>
        <p:spPr>
          <a:xfrm>
            <a:off x="1234334" y="2415586"/>
            <a:ext cx="2119748" cy="6114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think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02D33E75-CA71-4B59-85F9-686F1C684444}"/>
              </a:ext>
            </a:extLst>
          </p:cNvPr>
          <p:cNvSpPr/>
          <p:nvPr/>
        </p:nvSpPr>
        <p:spPr>
          <a:xfrm>
            <a:off x="1234334" y="3378747"/>
            <a:ext cx="2119748" cy="6114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sit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12215A46-7C4F-4C68-8697-9EE0914127B2}"/>
              </a:ext>
            </a:extLst>
          </p:cNvPr>
          <p:cNvSpPr/>
          <p:nvPr/>
        </p:nvSpPr>
        <p:spPr>
          <a:xfrm>
            <a:off x="1234334" y="4341908"/>
            <a:ext cx="2119748" cy="6114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keep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EBAA4DAF-5EDC-4090-8E87-64CA64CB6A41}"/>
              </a:ext>
            </a:extLst>
          </p:cNvPr>
          <p:cNvSpPr/>
          <p:nvPr/>
        </p:nvSpPr>
        <p:spPr>
          <a:xfrm>
            <a:off x="1234334" y="5305068"/>
            <a:ext cx="2119748" cy="6114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laugh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32EE7873-B7C3-4C47-B205-B6C3937F0C3A}"/>
              </a:ext>
            </a:extLst>
          </p:cNvPr>
          <p:cNvSpPr/>
          <p:nvPr/>
        </p:nvSpPr>
        <p:spPr>
          <a:xfrm>
            <a:off x="5726187" y="1452425"/>
            <a:ext cx="2119748" cy="6114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thought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55CFBF13-11CB-4DE4-876A-610FEB08D36C}"/>
              </a:ext>
            </a:extLst>
          </p:cNvPr>
          <p:cNvSpPr/>
          <p:nvPr/>
        </p:nvSpPr>
        <p:spPr>
          <a:xfrm>
            <a:off x="5726187" y="2415586"/>
            <a:ext cx="2119748" cy="6114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skipped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5B818762-27E7-4356-8F4E-1EDAFFD8AD34}"/>
              </a:ext>
            </a:extLst>
          </p:cNvPr>
          <p:cNvSpPr/>
          <p:nvPr/>
        </p:nvSpPr>
        <p:spPr>
          <a:xfrm>
            <a:off x="5726187" y="3378747"/>
            <a:ext cx="2119748" cy="6114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kept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CEC74DA5-86E0-4A4A-81C5-458C6EA8F2B6}"/>
              </a:ext>
            </a:extLst>
          </p:cNvPr>
          <p:cNvSpPr/>
          <p:nvPr/>
        </p:nvSpPr>
        <p:spPr>
          <a:xfrm>
            <a:off x="5726187" y="4341908"/>
            <a:ext cx="2119748" cy="6114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laughed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6C163FDB-F5EF-4378-A6DC-AFDFEC24F1BE}"/>
              </a:ext>
            </a:extLst>
          </p:cNvPr>
          <p:cNvSpPr/>
          <p:nvPr/>
        </p:nvSpPr>
        <p:spPr>
          <a:xfrm>
            <a:off x="5726187" y="5305068"/>
            <a:ext cx="2119748" cy="6114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sat</a:t>
            </a:r>
          </a:p>
        </p:txBody>
      </p:sp>
    </p:spTree>
    <p:extLst>
      <p:ext uri="{BB962C8B-B14F-4D97-AF65-F5344CB8AC3E}">
        <p14:creationId xmlns:p14="http://schemas.microsoft.com/office/powerpoint/2010/main" val="1035052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past and present verbs.</a:t>
            </a: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5B4EE63-1D71-4DDF-B989-D9B246DD7E1E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C92FBA0-0547-4DCF-9039-93CED4F93D95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72D83F1B-A5F0-4303-98A0-9E33E23EDF6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F645A01-BCBA-46A3-B506-22CB9303CC29}"/>
              </a:ext>
            </a:extLst>
          </p:cNvPr>
          <p:cNvCxnSpPr>
            <a:cxnSpLocks/>
            <a:stCxn id="2" idx="3"/>
            <a:endCxn id="24" idx="1"/>
          </p:cNvCxnSpPr>
          <p:nvPr/>
        </p:nvCxnSpPr>
        <p:spPr>
          <a:xfrm>
            <a:off x="3354082" y="1758141"/>
            <a:ext cx="2372105" cy="96316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3E68D11-AEE2-4EB8-923E-CB266F25F956}"/>
              </a:ext>
            </a:extLst>
          </p:cNvPr>
          <p:cNvCxnSpPr>
            <a:cxnSpLocks/>
            <a:stCxn id="13" idx="3"/>
            <a:endCxn id="23" idx="1"/>
          </p:cNvCxnSpPr>
          <p:nvPr/>
        </p:nvCxnSpPr>
        <p:spPr>
          <a:xfrm flipV="1">
            <a:off x="3354082" y="1758141"/>
            <a:ext cx="2372105" cy="96316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0419BD5-2B9B-4501-8B62-6CF16ED744F0}"/>
              </a:ext>
            </a:extLst>
          </p:cNvPr>
          <p:cNvCxnSpPr>
            <a:cxnSpLocks/>
            <a:stCxn id="20" idx="3"/>
            <a:endCxn id="27" idx="1"/>
          </p:cNvCxnSpPr>
          <p:nvPr/>
        </p:nvCxnSpPr>
        <p:spPr>
          <a:xfrm>
            <a:off x="3354082" y="3684463"/>
            <a:ext cx="2372105" cy="192632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4A44E9D-A32B-4F88-A26C-84709CCFF4FC}"/>
              </a:ext>
            </a:extLst>
          </p:cNvPr>
          <p:cNvCxnSpPr>
            <a:cxnSpLocks/>
            <a:stCxn id="21" idx="3"/>
            <a:endCxn id="25" idx="1"/>
          </p:cNvCxnSpPr>
          <p:nvPr/>
        </p:nvCxnSpPr>
        <p:spPr>
          <a:xfrm flipV="1">
            <a:off x="3354082" y="3684463"/>
            <a:ext cx="2372105" cy="96316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E55D5F3-2A52-4199-8BEC-25ED5AA96846}"/>
              </a:ext>
            </a:extLst>
          </p:cNvPr>
          <p:cNvCxnSpPr>
            <a:cxnSpLocks/>
            <a:stCxn id="22" idx="3"/>
            <a:endCxn id="26" idx="1"/>
          </p:cNvCxnSpPr>
          <p:nvPr/>
        </p:nvCxnSpPr>
        <p:spPr>
          <a:xfrm flipV="1">
            <a:off x="3354082" y="4647624"/>
            <a:ext cx="2372105" cy="96316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00A2422-108F-43C7-BF33-51A2731863A5}"/>
              </a:ext>
            </a:extLst>
          </p:cNvPr>
          <p:cNvSpPr/>
          <p:nvPr/>
        </p:nvSpPr>
        <p:spPr>
          <a:xfrm>
            <a:off x="1234334" y="1452425"/>
            <a:ext cx="2119748" cy="6114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skip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65ED88C-F6C1-4FE5-AA82-496F89F3A4E6}"/>
              </a:ext>
            </a:extLst>
          </p:cNvPr>
          <p:cNvSpPr/>
          <p:nvPr/>
        </p:nvSpPr>
        <p:spPr>
          <a:xfrm>
            <a:off x="1234334" y="2415586"/>
            <a:ext cx="2119748" cy="6114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think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104C0551-6E7E-4469-8FF7-16AFF3736DEB}"/>
              </a:ext>
            </a:extLst>
          </p:cNvPr>
          <p:cNvSpPr/>
          <p:nvPr/>
        </p:nvSpPr>
        <p:spPr>
          <a:xfrm>
            <a:off x="1234334" y="3378747"/>
            <a:ext cx="2119748" cy="6114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sit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C0FBDFF4-F351-442A-9060-6A05DC7B5C82}"/>
              </a:ext>
            </a:extLst>
          </p:cNvPr>
          <p:cNvSpPr/>
          <p:nvPr/>
        </p:nvSpPr>
        <p:spPr>
          <a:xfrm>
            <a:off x="1234334" y="4341908"/>
            <a:ext cx="2119748" cy="6114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keep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E380D1EB-D1D6-4EB3-94E1-A3407CCA3FF3}"/>
              </a:ext>
            </a:extLst>
          </p:cNvPr>
          <p:cNvSpPr/>
          <p:nvPr/>
        </p:nvSpPr>
        <p:spPr>
          <a:xfrm>
            <a:off x="1234334" y="5305068"/>
            <a:ext cx="2119748" cy="6114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laugh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7823342B-6267-4AB3-9AED-2948999BC028}"/>
              </a:ext>
            </a:extLst>
          </p:cNvPr>
          <p:cNvSpPr/>
          <p:nvPr/>
        </p:nvSpPr>
        <p:spPr>
          <a:xfrm>
            <a:off x="5726187" y="1452425"/>
            <a:ext cx="2119748" cy="6114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thought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14F65645-8788-43A7-9A3D-19CAA32E1242}"/>
              </a:ext>
            </a:extLst>
          </p:cNvPr>
          <p:cNvSpPr/>
          <p:nvPr/>
        </p:nvSpPr>
        <p:spPr>
          <a:xfrm>
            <a:off x="5726187" y="2415586"/>
            <a:ext cx="2119748" cy="6114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skipped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55D7048-E07A-4261-87F6-8A846F3296E5}"/>
              </a:ext>
            </a:extLst>
          </p:cNvPr>
          <p:cNvSpPr/>
          <p:nvPr/>
        </p:nvSpPr>
        <p:spPr>
          <a:xfrm>
            <a:off x="5726187" y="3378747"/>
            <a:ext cx="2119748" cy="6114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kept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8E78E124-5BA7-438B-888F-A1615CBE03BA}"/>
              </a:ext>
            </a:extLst>
          </p:cNvPr>
          <p:cNvSpPr/>
          <p:nvPr/>
        </p:nvSpPr>
        <p:spPr>
          <a:xfrm>
            <a:off x="5726187" y="4341908"/>
            <a:ext cx="2119748" cy="6114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laughed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3994B1CD-B6B9-46D1-BC34-E338DD37FA21}"/>
              </a:ext>
            </a:extLst>
          </p:cNvPr>
          <p:cNvSpPr/>
          <p:nvPr/>
        </p:nvSpPr>
        <p:spPr>
          <a:xfrm>
            <a:off x="5726187" y="5305068"/>
            <a:ext cx="2119748" cy="6114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sat</a:t>
            </a:r>
          </a:p>
        </p:txBody>
      </p:sp>
    </p:spTree>
    <p:extLst>
      <p:ext uri="{BB962C8B-B14F-4D97-AF65-F5344CB8AC3E}">
        <p14:creationId xmlns:p14="http://schemas.microsoft.com/office/powerpoint/2010/main" val="3078218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Underline the verbs in the sentence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Jessie got into the swimming pool when her instructor gave her the signal.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98916C3-C989-412D-8F0A-AA0CDB8E2650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DE150FB6-97A9-47DC-B804-DEF10F1EFDB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995850E1-351A-4975-9AEC-BCD873F6C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7" ma:contentTypeDescription="Create a new document." ma:contentTypeScope="" ma:versionID="571e11c5eb0f57803ce0a807acb8b90a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23555bd6f297cf4c0acd9aacdfd8cc7f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380CAB5-3E1A-4AB2-9F18-719A0F2FA5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http://purl.org/dc/elements/1.1/"/>
    <ds:schemaRef ds:uri="http://www.w3.org/XML/1998/namespace"/>
    <ds:schemaRef ds:uri="http://purl.org/dc/terms/"/>
    <ds:schemaRef ds:uri="0f0ae0ff-29c4-4766-b250-c1a9bee8d430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86144f90-c7b6-48d0-aae5-f5e9e48cc3df"/>
    <ds:schemaRef ds:uri="http://schemas.microsoft.com/sharepoint/v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4468</TotalTime>
  <Words>853</Words>
  <Application>Microsoft Office PowerPoint</Application>
  <PresentationFormat>On-screen Show (4:3)</PresentationFormat>
  <Paragraphs>262</Paragraphs>
  <Slides>24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Century Gothic</vt:lpstr>
      <vt:lpstr>SassoonCRInfantMedium</vt:lpstr>
      <vt:lpstr>Office Theme</vt:lpstr>
      <vt:lpstr>? . !</vt:lpstr>
      <vt:lpstr>PowerPoint Presentation</vt:lpstr>
      <vt:lpstr>PowerPoint Presentation</vt:lpstr>
      <vt:lpstr>Question words- come up with as many as you can…</vt:lpstr>
      <vt:lpstr>Question words- come up with as many as you can…</vt:lpstr>
      <vt:lpstr>Task 1- sentence type 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Task 2- Past tense sheet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4 Past Tense PowerPoint Presentation</dc:title>
  <dc:creator>Ashleigh Sobol</dc:creator>
  <cp:lastModifiedBy>Heather Taylor</cp:lastModifiedBy>
  <cp:revision>6</cp:revision>
  <dcterms:created xsi:type="dcterms:W3CDTF">2018-03-17T10:08:43Z</dcterms:created>
  <dcterms:modified xsi:type="dcterms:W3CDTF">2021-01-16T16:57:03Z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  <property fmtid="{D5CDD505-2E9C-101B-9397-08002B2CF9AE}" pid="4" name="AuthorIds_UIVersion_1024">
    <vt:lpwstr>176</vt:lpwstr>
  </property>
  <property fmtid="{D5CDD505-2E9C-101B-9397-08002B2CF9AE}" pid="5" name="AuthorIds_UIVersion_1536">
    <vt:lpwstr>43</vt:lpwstr>
  </property>
</Properties>
</file>