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0"/>
  </p:handoutMasterIdLst>
  <p:sldIdLst>
    <p:sldId id="258" r:id="rId2"/>
    <p:sldId id="263" r:id="rId3"/>
    <p:sldId id="269" r:id="rId4"/>
    <p:sldId id="273" r:id="rId5"/>
    <p:sldId id="274" r:id="rId6"/>
    <p:sldId id="276" r:id="rId7"/>
    <p:sldId id="277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assoon Infant Rg" panose="02000803050000020003" pitchFamily="2" charset="0"/>
      <p:regular r:id="rId15"/>
      <p:bold r:id="rId16"/>
      <p:italic r:id="rId17"/>
    </p:embeddedFont>
    <p:embeddedFont>
      <p:font typeface="Tuffy" panose="020B0603060100000000" pitchFamily="34" charset="0"/>
      <p:regular r:id="rId18"/>
      <p:bold r:id="rId19"/>
      <p:italic r:id="rId20"/>
      <p:boldItalic r:id="rId21"/>
    </p:embeddedFont>
    <p:embeddedFont>
      <p:font typeface="Twinkl" pitchFamily="2" charset="77"/>
      <p:regular r:id="rId22"/>
      <p:bold r:id="rId23"/>
    </p:embeddedFont>
    <p:embeddedFont>
      <p:font typeface="Twinkl SemiBold" pitchFamily="2" charset="7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3CD"/>
    <a:srgbClr val="EBE080"/>
    <a:srgbClr val="80C1EB"/>
    <a:srgbClr val="42A5E2"/>
    <a:srgbClr val="9ED1F0"/>
    <a:srgbClr val="DBEEF9"/>
    <a:srgbClr val="EACC82"/>
    <a:srgbClr val="EEB97E"/>
    <a:srgbClr val="E2D342"/>
    <a:srgbClr val="ACD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848" y="27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18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71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19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ndividual Wor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04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ir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22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Talking Partner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75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Group Wor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129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800" y="6120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4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2" r:id="rId10"/>
    <p:sldLayoutId id="2147483664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Description automatically generated with low confidence">
            <a:extLst>
              <a:ext uri="{FF2B5EF4-FFF2-40B4-BE49-F238E27FC236}">
                <a16:creationId xmlns:a16="http://schemas.microsoft.com/office/drawing/2014/main" id="{773C20F8-2976-9147-A470-C8A3B4D1D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7531">
            <a:off x="4063212" y="5278402"/>
            <a:ext cx="626784" cy="723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C07D7D-9859-954B-9123-ABCD23550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412">
            <a:off x="4550500" y="5648791"/>
            <a:ext cx="509100" cy="7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explain the main beliefs of Christianity.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can give an example to show my understanding of the trinity.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41A1BCFE-E6BF-6746-902A-2B7718402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97" y="6408234"/>
            <a:ext cx="862219" cy="4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844473"/>
          </a:xfrm>
        </p:spPr>
        <p:txBody>
          <a:bodyPr>
            <a:normAutofit fontScale="90000"/>
          </a:bodyPr>
          <a:lstStyle/>
          <a:p>
            <a:r>
              <a:rPr lang="en-GB" dirty="0"/>
              <a:t>Beliefs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8527" y="1288870"/>
            <a:ext cx="2749740" cy="49856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8606" y="1142787"/>
            <a:ext cx="3110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2" charset="0"/>
              </a:rPr>
              <a:t>Christians believe:</a:t>
            </a:r>
          </a:p>
        </p:txBody>
      </p:sp>
      <p:sp>
        <p:nvSpPr>
          <p:cNvPr id="3" name="Arrow: Pentagon 2"/>
          <p:cNvSpPr/>
          <p:nvPr/>
        </p:nvSpPr>
        <p:spPr>
          <a:xfrm>
            <a:off x="755650" y="1562062"/>
            <a:ext cx="6287099" cy="604781"/>
          </a:xfrm>
          <a:prstGeom prst="homePlate">
            <a:avLst/>
          </a:prstGeom>
          <a:solidFill>
            <a:srgbClr val="EBE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That God made the world</a:t>
            </a:r>
          </a:p>
        </p:txBody>
      </p:sp>
      <p:sp>
        <p:nvSpPr>
          <p:cNvPr id="25" name="Arrow: Pentagon 24"/>
          <p:cNvSpPr/>
          <p:nvPr/>
        </p:nvSpPr>
        <p:spPr>
          <a:xfrm>
            <a:off x="755650" y="2279250"/>
            <a:ext cx="6152228" cy="604781"/>
          </a:xfrm>
          <a:prstGeom prst="homePlate">
            <a:avLst/>
          </a:prstGeom>
          <a:solidFill>
            <a:srgbClr val="EAC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That God gave the </a:t>
            </a:r>
            <a:r>
              <a:rPr lang="en-GB">
                <a:solidFill>
                  <a:schemeClr val="tx1"/>
                </a:solidFill>
                <a:latin typeface="Twinkl" pitchFamily="2" charset="0"/>
              </a:rPr>
              <a:t>Ten 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</a:t>
            </a:r>
            <a:r>
              <a:rPr lang="en-GB">
                <a:solidFill>
                  <a:schemeClr val="tx1"/>
                </a:solidFill>
                <a:latin typeface="Twinkl" pitchFamily="2" charset="0"/>
              </a:rPr>
              <a:t>ommandments 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for people </a:t>
            </a:r>
            <a:br>
              <a:rPr lang="en-GB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 live by</a:t>
            </a:r>
          </a:p>
        </p:txBody>
      </p:sp>
      <p:sp>
        <p:nvSpPr>
          <p:cNvPr id="26" name="Arrow: Pentagon 25"/>
          <p:cNvSpPr/>
          <p:nvPr/>
        </p:nvSpPr>
        <p:spPr>
          <a:xfrm>
            <a:off x="755649" y="2996438"/>
            <a:ext cx="5477867" cy="604781"/>
          </a:xfrm>
          <a:prstGeom prst="homePlate">
            <a:avLst/>
          </a:prstGeom>
          <a:solidFill>
            <a:srgbClr val="EBE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That Jesus is the Son of God</a:t>
            </a:r>
          </a:p>
        </p:txBody>
      </p:sp>
      <p:sp>
        <p:nvSpPr>
          <p:cNvPr id="27" name="Arrow: Pentagon 26"/>
          <p:cNvSpPr/>
          <p:nvPr/>
        </p:nvSpPr>
        <p:spPr>
          <a:xfrm>
            <a:off x="755650" y="3713626"/>
            <a:ext cx="5612738" cy="604781"/>
          </a:xfrm>
          <a:prstGeom prst="homePlate">
            <a:avLst/>
          </a:prstGeom>
          <a:solidFill>
            <a:srgbClr val="EAC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That Jesus was sent to save people from their sins</a:t>
            </a:r>
          </a:p>
        </p:txBody>
      </p:sp>
      <p:sp>
        <p:nvSpPr>
          <p:cNvPr id="28" name="Arrow: Pentagon 27"/>
          <p:cNvSpPr/>
          <p:nvPr/>
        </p:nvSpPr>
        <p:spPr>
          <a:xfrm>
            <a:off x="755649" y="4430814"/>
            <a:ext cx="6089288" cy="944825"/>
          </a:xfrm>
          <a:prstGeom prst="homePlate">
            <a:avLst/>
          </a:prstGeom>
          <a:solidFill>
            <a:srgbClr val="EBE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That Jesus was the Messiah who had </a:t>
            </a:r>
            <a:br>
              <a:rPr lang="en-GB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been promised in the Old Testament</a:t>
            </a:r>
          </a:p>
        </p:txBody>
      </p:sp>
      <p:sp>
        <p:nvSpPr>
          <p:cNvPr id="29" name="Arrow: Pentagon 28"/>
          <p:cNvSpPr/>
          <p:nvPr/>
        </p:nvSpPr>
        <p:spPr>
          <a:xfrm>
            <a:off x="755649" y="5488044"/>
            <a:ext cx="5900466" cy="604781"/>
          </a:xfrm>
          <a:prstGeom prst="homePlate">
            <a:avLst/>
          </a:prstGeom>
          <a:solidFill>
            <a:srgbClr val="EAC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 the ‘Trinity’ 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6F69EE25-9091-E643-9556-7F7E0185F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97" y="6408234"/>
            <a:ext cx="862219" cy="4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844473"/>
          </a:xfrm>
        </p:spPr>
        <p:txBody>
          <a:bodyPr>
            <a:normAutofit fontScale="90000"/>
          </a:bodyPr>
          <a:lstStyle/>
          <a:p>
            <a:r>
              <a:rPr lang="en-GB" dirty="0"/>
              <a:t>Jesus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50" y="1485327"/>
            <a:ext cx="7632700" cy="475141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Who was Jesus?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1996253"/>
            <a:ext cx="7632700" cy="475141"/>
          </a:xfrm>
          <a:prstGeom prst="rect">
            <a:avLst/>
          </a:prstGeom>
          <a:noFill/>
          <a:ln w="19050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Christians believe Jesus was fully human.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507179"/>
            <a:ext cx="7632700" cy="475141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Why is this important to Christians? 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3018105"/>
            <a:ext cx="7632700" cy="660372"/>
          </a:xfrm>
          <a:prstGeom prst="rect">
            <a:avLst/>
          </a:prstGeom>
          <a:noFill/>
          <a:ln w="19050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Jesus being fully human meant he lived a life being vulnerable as other humans do and felt pain in the same way as other humans.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3714262"/>
            <a:ext cx="7632700" cy="683059"/>
          </a:xfrm>
          <a:prstGeom prst="rect">
            <a:avLst/>
          </a:prstGeom>
          <a:noFill/>
          <a:ln w="19050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Jesus was crucified and died on the cross. </a:t>
            </a:r>
            <a:br>
              <a:rPr lang="en-GB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Jesus rose from the dead on the third day.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4433106"/>
            <a:ext cx="7632700" cy="1148795"/>
          </a:xfrm>
          <a:prstGeom prst="rect">
            <a:avLst/>
          </a:prstGeom>
          <a:noFill/>
          <a:ln w="19050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As Jesus was fully human, his torture before his death would have caused him pain. This is significant for Christians because Jesus’ suffering is what they believe frees them from sin </a:t>
            </a:r>
            <a:br>
              <a:rPr lang="en-GB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– he took the burden of their sin.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5617684"/>
            <a:ext cx="7632700" cy="475141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Which Christian festival celebrates the death and resurrection of Jesus? </a:t>
            </a: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395BDF4B-5583-BC4A-AC3D-F82634005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97" y="6408234"/>
            <a:ext cx="862219" cy="4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844473"/>
          </a:xfrm>
        </p:spPr>
        <p:txBody>
          <a:bodyPr>
            <a:normAutofit fontScale="90000"/>
          </a:bodyPr>
          <a:lstStyle/>
          <a:p>
            <a:r>
              <a:rPr lang="en-GB" dirty="0"/>
              <a:t>Beliefs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1262232"/>
            <a:ext cx="7632700" cy="475141"/>
          </a:xfrm>
          <a:prstGeom prst="rect">
            <a:avLst/>
          </a:prstGeom>
          <a:solidFill>
            <a:srgbClr val="EBE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Christians believe in one God.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0" y="1801920"/>
            <a:ext cx="7632700" cy="475141"/>
          </a:xfrm>
          <a:prstGeom prst="rect">
            <a:avLst/>
          </a:prstGeom>
          <a:solidFill>
            <a:srgbClr val="EAC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However, Christians believe that God is 3 separate but constant persons: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650" y="4568517"/>
            <a:ext cx="2497122" cy="475141"/>
          </a:xfrm>
          <a:prstGeom prst="rect">
            <a:avLst/>
          </a:prstGeom>
          <a:solidFill>
            <a:srgbClr val="EAC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Father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23439" y="4568517"/>
            <a:ext cx="2497122" cy="475141"/>
          </a:xfrm>
          <a:prstGeom prst="rect">
            <a:avLst/>
          </a:prstGeom>
          <a:solidFill>
            <a:srgbClr val="EBE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91228" y="4568517"/>
            <a:ext cx="2497122" cy="475141"/>
          </a:xfrm>
          <a:prstGeom prst="rect">
            <a:avLst/>
          </a:prstGeom>
          <a:solidFill>
            <a:srgbClr val="EAC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Holy Spirit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891227" y="2341608"/>
            <a:ext cx="2497123" cy="2171016"/>
            <a:chOff x="5891227" y="2341608"/>
            <a:chExt cx="2497123" cy="2171016"/>
          </a:xfrm>
        </p:grpSpPr>
        <p:sp>
          <p:nvSpPr>
            <p:cNvPr id="24" name="Rectangle 23"/>
            <p:cNvSpPr/>
            <p:nvPr/>
          </p:nvSpPr>
          <p:spPr>
            <a:xfrm>
              <a:off x="5891228" y="2342744"/>
              <a:ext cx="2497122" cy="2169880"/>
            </a:xfrm>
            <a:prstGeom prst="rect">
              <a:avLst/>
            </a:prstGeom>
            <a:solidFill>
              <a:srgbClr val="F7F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3" r="9313"/>
            <a:stretch/>
          </p:blipFill>
          <p:spPr>
            <a:xfrm>
              <a:off x="5891227" y="2341608"/>
              <a:ext cx="2497123" cy="216349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55650" y="2341608"/>
            <a:ext cx="2497122" cy="2171016"/>
            <a:chOff x="755650" y="2341608"/>
            <a:chExt cx="2497122" cy="2171016"/>
          </a:xfrm>
        </p:grpSpPr>
        <p:sp>
          <p:nvSpPr>
            <p:cNvPr id="22" name="Rectangle 21"/>
            <p:cNvSpPr/>
            <p:nvPr/>
          </p:nvSpPr>
          <p:spPr>
            <a:xfrm>
              <a:off x="755650" y="2342744"/>
              <a:ext cx="2497122" cy="2169880"/>
            </a:xfrm>
            <a:prstGeom prst="rect">
              <a:avLst/>
            </a:prstGeom>
            <a:solidFill>
              <a:srgbClr val="F7F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12" t="3460" r="10612"/>
            <a:stretch/>
          </p:blipFill>
          <p:spPr>
            <a:xfrm>
              <a:off x="755650" y="2341608"/>
              <a:ext cx="2497122" cy="216349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323438" y="2342744"/>
            <a:ext cx="2497123" cy="2169880"/>
            <a:chOff x="3323438" y="2342744"/>
            <a:chExt cx="2497123" cy="2169880"/>
          </a:xfrm>
        </p:grpSpPr>
        <p:sp>
          <p:nvSpPr>
            <p:cNvPr id="23" name="Rectangle 22"/>
            <p:cNvSpPr/>
            <p:nvPr/>
          </p:nvSpPr>
          <p:spPr>
            <a:xfrm>
              <a:off x="3323439" y="2342744"/>
              <a:ext cx="2497122" cy="2169880"/>
            </a:xfrm>
            <a:prstGeom prst="rect">
              <a:avLst/>
            </a:prstGeom>
            <a:solidFill>
              <a:srgbClr val="F7F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5" r="18519" b="75561"/>
            <a:stretch/>
          </p:blipFill>
          <p:spPr>
            <a:xfrm flipH="1">
              <a:off x="3323438" y="2512301"/>
              <a:ext cx="2497123" cy="2000323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755650" y="5099551"/>
            <a:ext cx="7632700" cy="993274"/>
          </a:xfrm>
          <a:prstGeom prst="rect">
            <a:avLst/>
          </a:prstGeom>
          <a:solidFill>
            <a:srgbClr val="F7F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Christians believe that God is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Father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,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Son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and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Holy Spirit 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quite separately but all at the same time. This is called the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Trinity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. To some people this can be quite a confusing idea.</a:t>
            </a:r>
          </a:p>
        </p:txBody>
      </p:sp>
      <p:pic>
        <p:nvPicPr>
          <p:cNvPr id="32" name="Whole Clas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pic>
        <p:nvPicPr>
          <p:cNvPr id="25" name="Picture 24" descr="Icon&#10;&#10;Description automatically generated with medium confidence">
            <a:extLst>
              <a:ext uri="{FF2B5EF4-FFF2-40B4-BE49-F238E27FC236}">
                <a16:creationId xmlns:a16="http://schemas.microsoft.com/office/drawing/2014/main" id="{4B0AC880-E81F-3845-8A48-6BC05E6923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97" y="6408234"/>
            <a:ext cx="862219" cy="4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2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5590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55650" y="1262232"/>
            <a:ext cx="7632700" cy="993274"/>
          </a:xfrm>
          <a:prstGeom prst="rect">
            <a:avLst/>
          </a:prstGeom>
          <a:solidFill>
            <a:srgbClr val="F7F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Christians believe that God is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Father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,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Son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and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Holy Spirit 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quite separately but all at the same time. This is called the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Trinity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. To some people this can be quite a confusing idea.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844473"/>
          </a:xfrm>
        </p:spPr>
        <p:txBody>
          <a:bodyPr>
            <a:normAutofit fontScale="90000"/>
          </a:bodyPr>
          <a:lstStyle/>
          <a:p>
            <a:r>
              <a:rPr lang="en-GB" dirty="0"/>
              <a:t>Beliefs</a:t>
            </a:r>
          </a:p>
        </p:txBody>
      </p:sp>
      <p:pic>
        <p:nvPicPr>
          <p:cNvPr id="32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55650" y="2323589"/>
            <a:ext cx="7632700" cy="475141"/>
          </a:xfrm>
          <a:prstGeom prst="rect">
            <a:avLst/>
          </a:prstGeom>
          <a:solidFill>
            <a:srgbClr val="EBE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It can be simplified in the following way.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5650" y="2866813"/>
            <a:ext cx="7632700" cy="1319833"/>
          </a:xfrm>
          <a:prstGeom prst="rect">
            <a:avLst/>
          </a:prstGeom>
          <a:solidFill>
            <a:srgbClr val="EAC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Katie in Year 6 is a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daughter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. She is also a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sister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. She is also a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cousin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. When Katie is a daughter she does not stop being a sister or a cousin. She is all three of these ‘persons’ at the same time but is still just one person – Katie.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5650" y="4254729"/>
            <a:ext cx="4992007" cy="1293720"/>
          </a:xfrm>
          <a:prstGeom prst="rect">
            <a:avLst/>
          </a:prstGeom>
          <a:solidFill>
            <a:srgbClr val="EBE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think of a similar example?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5650" y="5616532"/>
            <a:ext cx="7632700" cy="475141"/>
          </a:xfrm>
          <a:prstGeom prst="rect">
            <a:avLst/>
          </a:prstGeom>
          <a:solidFill>
            <a:srgbClr val="EAC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 does your example help to explain the idea of the Trinity?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47657" y="4022450"/>
            <a:ext cx="2640693" cy="1525999"/>
            <a:chOff x="5747657" y="4022450"/>
            <a:chExt cx="2640693" cy="1525999"/>
          </a:xfrm>
        </p:grpSpPr>
        <p:sp>
          <p:nvSpPr>
            <p:cNvPr id="29" name="Rectangle 28"/>
            <p:cNvSpPr/>
            <p:nvPr/>
          </p:nvSpPr>
          <p:spPr>
            <a:xfrm>
              <a:off x="5747657" y="4254729"/>
              <a:ext cx="2640693" cy="1293720"/>
            </a:xfrm>
            <a:prstGeom prst="rect">
              <a:avLst/>
            </a:prstGeom>
            <a:solidFill>
              <a:srgbClr val="F7F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3620"/>
            <a:stretch/>
          </p:blipFill>
          <p:spPr>
            <a:xfrm>
              <a:off x="6085025" y="4022450"/>
              <a:ext cx="1965957" cy="1525999"/>
            </a:xfrm>
            <a:prstGeom prst="rect">
              <a:avLst/>
            </a:prstGeom>
          </p:spPr>
        </p:pic>
      </p:grp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353866FD-E70C-C04B-BDFA-6D80E1D37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97" y="6408234"/>
            <a:ext cx="862219" cy="4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4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8860" y="1336313"/>
            <a:ext cx="2669490" cy="4756512"/>
          </a:xfrm>
          <a:prstGeom prst="rect">
            <a:avLst/>
          </a:prstGeom>
          <a:solidFill>
            <a:srgbClr val="DBE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864056"/>
          </a:xfrm>
        </p:spPr>
        <p:txBody>
          <a:bodyPr>
            <a:normAutofit fontScale="90000"/>
          </a:bodyPr>
          <a:lstStyle/>
          <a:p>
            <a:r>
              <a:rPr lang="en-GB" dirty="0"/>
              <a:t>The Ten Commandments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49" y="1337283"/>
            <a:ext cx="4963211" cy="787352"/>
          </a:xfrm>
          <a:prstGeom prst="rect">
            <a:avLst/>
          </a:prstGeom>
          <a:solidFill>
            <a:srgbClr val="42A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 Ten Commandments are rules from God that Christians live by.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201339"/>
            <a:ext cx="4963210" cy="1312826"/>
          </a:xfrm>
          <a:prstGeom prst="rect">
            <a:avLst/>
          </a:prstGeom>
          <a:solidFill>
            <a:srgbClr val="42A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These rules were given in the Old Testament </a:t>
            </a:r>
            <a:br>
              <a:rPr lang="en-GB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(the first part of the Bible, </a:t>
            </a:r>
            <a:br>
              <a:rPr lang="en-GB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before Jesus was born).</a:t>
            </a:r>
          </a:p>
        </p:txBody>
      </p:sp>
      <p:pic>
        <p:nvPicPr>
          <p:cNvPr id="8" name="Group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14" y="2054311"/>
            <a:ext cx="2347383" cy="33205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755649" y="3590869"/>
            <a:ext cx="4963211" cy="2501956"/>
          </a:xfrm>
          <a:prstGeom prst="rect">
            <a:avLst/>
          </a:prstGeom>
          <a:solidFill>
            <a:srgbClr val="9E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give an explanation of what each commandment means? </a:t>
            </a:r>
          </a:p>
          <a:p>
            <a:pPr algn="ctr"/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For example:</a:t>
            </a:r>
          </a:p>
          <a:p>
            <a:pPr algn="ctr"/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Thou shall have no other gods before me</a:t>
            </a:r>
          </a:p>
          <a:p>
            <a:pPr algn="ctr"/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 explanation is: Put no other Gods before.</a:t>
            </a: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F6D2E71B-D868-B34A-998C-B34F239F9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97" y="6408234"/>
            <a:ext cx="862219" cy="4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explain the main beliefs of Christianity.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can give an example to show my understanding of the trinity.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03CE8C9-4394-DC4D-9F69-92807A2F3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97" y="6408234"/>
            <a:ext cx="862219" cy="4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5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487</Words>
  <Application>Microsoft Macintosh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Sassoon Infant Rg</vt:lpstr>
      <vt:lpstr>Calibri</vt:lpstr>
      <vt:lpstr>Arial</vt:lpstr>
      <vt:lpstr>Tuffy</vt:lpstr>
      <vt:lpstr>Twinkl SemiBold</vt:lpstr>
      <vt:lpstr>Twinkl</vt:lpstr>
      <vt:lpstr>Office Theme</vt:lpstr>
      <vt:lpstr>PowerPoint Presentation</vt:lpstr>
      <vt:lpstr>PowerPoint Presentation</vt:lpstr>
      <vt:lpstr>Beliefs</vt:lpstr>
      <vt:lpstr>Jesus</vt:lpstr>
      <vt:lpstr>Beliefs</vt:lpstr>
      <vt:lpstr>Beliefs</vt:lpstr>
      <vt:lpstr>The Ten Commandments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Miss Hilditch</cp:lastModifiedBy>
  <cp:revision>112</cp:revision>
  <dcterms:created xsi:type="dcterms:W3CDTF">2014-10-01T16:09:27Z</dcterms:created>
  <dcterms:modified xsi:type="dcterms:W3CDTF">2021-01-09T13:18:06Z</dcterms:modified>
</cp:coreProperties>
</file>