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3" r:id="rId3"/>
    <p:sldId id="430" r:id="rId4"/>
    <p:sldId id="456" r:id="rId5"/>
    <p:sldId id="458" r:id="rId6"/>
    <p:sldId id="459" r:id="rId7"/>
    <p:sldId id="460" r:id="rId8"/>
    <p:sldId id="462" r:id="rId9"/>
    <p:sldId id="461" r:id="rId10"/>
    <p:sldId id="350" r:id="rId11"/>
  </p:sldIdLst>
  <p:sldSz cx="9144000" cy="6858000" type="screen4x3"/>
  <p:notesSz cx="6858000" cy="9144000"/>
  <p:embeddedFontLst>
    <p:embeddedFont>
      <p:font typeface="BPreplay" panose="02000503000000020004" pitchFamily="2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MS" panose="030F0902030302020204" pitchFamily="66" charset="0"/>
      <p:regular r:id="rId22"/>
    </p:embeddedFont>
    <p:embeddedFont>
      <p:font typeface="Sassoon Infant Md" panose="02000603050000020003" pitchFamily="2" charset="0"/>
      <p:regular r:id="rId23"/>
    </p:embeddedFont>
    <p:embeddedFont>
      <p:font typeface="Sassoon Infant Rg" panose="02000803050000020003" pitchFamily="2" charset="0"/>
      <p:regular r:id="rId24"/>
      <p:bold r:id="rId25"/>
      <p:italic r:id="rId26"/>
    </p:embeddedFont>
    <p:embeddedFont>
      <p:font typeface="Twinkl" pitchFamily="2" charset="77"/>
      <p:regular r:id="rId27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 userDrawn="1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D48"/>
    <a:srgbClr val="FC6F4E"/>
    <a:srgbClr val="FDAF9D"/>
    <a:srgbClr val="FFC24A"/>
    <a:srgbClr val="FDEFEA"/>
    <a:srgbClr val="FFD550"/>
    <a:srgbClr val="FEF5ED"/>
    <a:srgbClr val="FF9641"/>
    <a:srgbClr val="E7B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84" y="1584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F38E25-244A-4531-AD8B-04E2CBB6D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1DAC1-93E3-4B55-88FB-B2694A5484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4D38DA-F2F5-4400-AF47-FBB5C2359C8C}" type="datetimeFigureOut">
              <a:rPr lang="en-GB"/>
              <a:pPr>
                <a:defRPr/>
              </a:pPr>
              <a:t>09/01/2021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A1955-114B-4400-AB43-413B212817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E7694-8A2E-4785-B5F4-1EE9F0705A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FA7DAA-9450-42B8-B839-E075EB3745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550DCD-7C81-4F57-9284-116961F4C9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9AC32-F44A-4ADA-A0AC-9B727A4AAC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EA23CE-26FE-4AEF-AE1F-A29194319B08}" type="datetimeFigureOut">
              <a:rPr lang="en-GB"/>
              <a:pPr>
                <a:defRPr/>
              </a:pPr>
              <a:t>09/01/2021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D83CD7-D7D5-4CB9-917D-FADD876C10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4B43B1-020F-4737-A78D-D8ED41729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A4F0A-C4CC-41F9-8BC7-790B10D9A0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5B8C5-E4B5-452C-9686-959B2001B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89E688-D380-417E-BE63-32AF68D73F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F2810A0-8BD5-4CF0-AA32-CAFE26BDD8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6F10EC3A-A636-4268-8A2E-8F637CE6A5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0933626F-5E07-4C33-A587-FBE662368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EB91C53A-EA52-48F1-881E-F3F680E2E45B}" type="slidenum">
              <a:rPr lang="en-GB" altLang="en-US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93414B9D-C50E-49C9-A4C5-7718B155A0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A3AA7A4-8D12-41F6-8C21-123CE17D3F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220AE45-DC4A-4661-B513-2DBEC8B5A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AA387F92-7E97-46D7-B792-3F93133FAB08}" type="slidenum">
              <a:rPr lang="en-GB" altLang="en-US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01D5A0C-E5D2-496C-8306-CDDA29A6A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E814246-9E77-4073-A0AE-9F9DF84550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09E549C-B95A-4073-BF05-D4D78E0ED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85755FA5-82F7-4772-9D94-C7F81FF395AC}" type="slidenum">
              <a:rPr lang="en-GB" altLang="en-US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DB4ACE76-10F1-4C2C-971C-1A599F24A8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3C2831B-B78C-43BE-A0AB-AA1689610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F8DD58F-2C7D-4E4F-A5AA-7C3E2D961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E29AA783-6A9F-4C50-9C10-F9939C509B7E}" type="slidenum">
              <a:rPr lang="en-GB" altLang="en-US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9517ABAA-9CD8-4AFF-A037-AAA9EE69E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53C565E-AEEE-4783-8C8E-1904397D58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3B35A7B-98BA-4DCA-8785-903E95780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AC373117-FBC0-49F8-95F4-1C6998AA3D77}" type="slidenum">
              <a:rPr lang="en-GB" altLang="en-US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9517ABAA-9CD8-4AFF-A037-AAA9EE69E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53C565E-AEEE-4783-8C8E-1904397D58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3B35A7B-98BA-4DCA-8785-903E95780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AC373117-FBC0-49F8-95F4-1C6998AA3D77}" type="slidenum">
              <a:rPr lang="en-GB" altLang="en-US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2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A0A44-05B0-4DD2-B349-1A04986DAFB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19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FF4565-5AF1-4E1F-9ED8-1C49D077862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21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10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3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A37BA-265F-4466-B280-865D073F3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CDA6F-EFE6-4EEF-94FC-4845895B86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14E892-6A76-494B-B3DB-9898AC3F60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A0BEC0-D085-4FEF-9978-ADCF4F724F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1" r:id="rId4"/>
    <p:sldLayoutId id="2147483812" r:id="rId5"/>
    <p:sldLayoutId id="214748381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bc.co.uk/education/clips/z8hxpv4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52EC98-E208-3E41-837C-80616CD7B307}"/>
              </a:ext>
            </a:extLst>
          </p:cNvPr>
          <p:cNvSpPr/>
          <p:nvPr/>
        </p:nvSpPr>
        <p:spPr>
          <a:xfrm>
            <a:off x="3844636" y="5455227"/>
            <a:ext cx="1236519" cy="716973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4690B5-517A-2C4E-8742-853B371B7B0C}"/>
              </a:ext>
            </a:extLst>
          </p:cNvPr>
          <p:cNvSpPr/>
          <p:nvPr/>
        </p:nvSpPr>
        <p:spPr>
          <a:xfrm>
            <a:off x="8302336" y="6141027"/>
            <a:ext cx="841664" cy="716973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C5D80-FE15-084E-A575-48147EBE8C13}"/>
              </a:ext>
            </a:extLst>
          </p:cNvPr>
          <p:cNvSpPr/>
          <p:nvPr/>
        </p:nvSpPr>
        <p:spPr>
          <a:xfrm>
            <a:off x="8302336" y="6068291"/>
            <a:ext cx="841664" cy="789709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F31FD-B688-F040-BEB2-05365594817F}"/>
              </a:ext>
            </a:extLst>
          </p:cNvPr>
          <p:cNvSpPr/>
          <p:nvPr/>
        </p:nvSpPr>
        <p:spPr>
          <a:xfrm>
            <a:off x="4161559" y="2957945"/>
            <a:ext cx="841664" cy="789709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92A31FB-E060-41C4-B193-A9A6BB7E2BDE}"/>
              </a:ext>
            </a:extLst>
          </p:cNvPr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85A6529-3071-43A2-8FFA-7A089C5DCE9A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1BC858DE-4212-4F08-BED5-4ED274E63223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F883ECDE-C117-4E12-90A5-B14F98FC4F50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FF5A3A39-98D7-4068-9ECE-926F4CC3A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I can construct and interpret food chains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B7D8203D-F651-4EA9-A26C-71B377349FFB}"/>
              </a:ext>
            </a:extLst>
          </p:cNvPr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>
                <a:latin typeface="Twinkl" pitchFamily="2" charset="0"/>
              </a:rPr>
              <a:t>I can order a simple food chain.</a:t>
            </a:r>
          </a:p>
          <a:p>
            <a:r>
              <a:rPr lang="en-GB" altLang="en-US">
                <a:latin typeface="Twinkl" pitchFamily="2" charset="0"/>
              </a:rPr>
              <a:t>I can identify the producer, predator and prey.</a:t>
            </a:r>
          </a:p>
          <a:p>
            <a:r>
              <a:rPr lang="en-GB" altLang="en-US">
                <a:latin typeface="Twinkl" pitchFamily="2" charset="0"/>
              </a:rPr>
              <a:t>I can interpret a variety of food chains.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F74AA-02D4-784F-A474-F7CE77DDD83D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A9068-A436-49EE-8984-AA8B26405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41" t="14978" r="2824" b="15001"/>
          <a:stretch/>
        </p:blipFill>
        <p:spPr>
          <a:xfrm>
            <a:off x="827088" y="1597115"/>
            <a:ext cx="7453312" cy="3894666"/>
          </a:xfrm>
          <a:prstGeom prst="rect">
            <a:avLst/>
          </a:prstGeom>
        </p:spPr>
      </p:pic>
      <p:sp>
        <p:nvSpPr>
          <p:cNvPr id="11269" name="Title 5">
            <a:extLst>
              <a:ext uri="{FF2B5EF4-FFF2-40B4-BE49-F238E27FC236}">
                <a16:creationId xmlns:a16="http://schemas.microsoft.com/office/drawing/2014/main" id="{6D509D94-F95E-4563-AF9E-841526EA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>
                <a:latin typeface="Twinkl" pitchFamily="2" charset="0"/>
              </a:rPr>
              <a:t>Food Chains</a:t>
            </a: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4EEE11E6-823B-4CEE-A769-7E3CE4D3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186094"/>
            <a:ext cx="7453312" cy="716707"/>
          </a:xfrm>
          <a:prstGeom prst="rect">
            <a:avLst/>
          </a:prstGeom>
          <a:solidFill>
            <a:srgbClr val="FC6F4E"/>
          </a:solidFill>
          <a:ln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3600" b="1" dirty="0">
                <a:ln w="76200">
                  <a:noFill/>
                </a:ln>
                <a:solidFill>
                  <a:srgbClr val="FEF5ED"/>
                </a:solidFill>
                <a:latin typeface="Twinkl" pitchFamily="2" charset="0"/>
              </a:rPr>
              <a:t>What is a food chain?</a:t>
            </a:r>
          </a:p>
        </p:txBody>
      </p:sp>
      <p:pic>
        <p:nvPicPr>
          <p:cNvPr id="10245" name="Whole Class">
            <a:extLst>
              <a:ext uri="{FF2B5EF4-FFF2-40B4-BE49-F238E27FC236}">
                <a16:creationId xmlns:a16="http://schemas.microsoft.com/office/drawing/2014/main" id="{B4263C67-8A3C-496E-887D-3739A16E4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">
            <a:extLst>
              <a:ext uri="{FF2B5EF4-FFF2-40B4-BE49-F238E27FC236}">
                <a16:creationId xmlns:a16="http://schemas.microsoft.com/office/drawing/2014/main" id="{2950ADCA-F500-4456-89AB-B43E633AB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612522"/>
            <a:ext cx="74533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Now watch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  <a:hlinkClick r:id="rId5"/>
              </a:rPr>
              <a:t>the following video clip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and see if we can add to or refine our ideas.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DED1D-E7BB-DB40-A006-C6AFBD55A0FC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7C14625A-6728-4FFA-A9C2-D036237C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Interpreting Food Chains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4F44DC-DEFB-4BCA-A110-C52B68A2D6E5}"/>
              </a:ext>
            </a:extLst>
          </p:cNvPr>
          <p:cNvSpPr/>
          <p:nvPr/>
        </p:nvSpPr>
        <p:spPr>
          <a:xfrm>
            <a:off x="827089" y="1622425"/>
            <a:ext cx="7453312" cy="3051175"/>
          </a:xfrm>
          <a:prstGeom prst="rect">
            <a:avLst/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265710C-4059-41D9-AF11-CA6D5C431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" y="4826000"/>
            <a:ext cx="7753350" cy="1181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is this food chain constructed? 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 arrows represent? 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should we label the different parts of the food chain?</a:t>
            </a:r>
            <a:endParaRPr lang="en-GB" dirty="0">
              <a:solidFill>
                <a:schemeClr val="bg2">
                  <a:lumMod val="25000"/>
                </a:schemeClr>
              </a:solidFill>
              <a:latin typeface="Twinkl" pitchFamily="2" charset="0"/>
            </a:endParaRPr>
          </a:p>
        </p:txBody>
      </p:sp>
      <p:pic>
        <p:nvPicPr>
          <p:cNvPr id="12293" name="Talking Partners">
            <a:extLst>
              <a:ext uri="{FF2B5EF4-FFF2-40B4-BE49-F238E27FC236}">
                <a16:creationId xmlns:a16="http://schemas.microsoft.com/office/drawing/2014/main" id="{B60F36F3-4AA3-4685-9431-7AAFD5F79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>
            <a:extLst>
              <a:ext uri="{FF2B5EF4-FFF2-40B4-BE49-F238E27FC236}">
                <a16:creationId xmlns:a16="http://schemas.microsoft.com/office/drawing/2014/main" id="{11FC88EE-5E85-47F5-BE19-05CA35686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767013"/>
            <a:ext cx="1557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>
            <a:extLst>
              <a:ext uri="{FF2B5EF4-FFF2-40B4-BE49-F238E27FC236}">
                <a16:creationId xmlns:a16="http://schemas.microsoft.com/office/drawing/2014/main" id="{79D344A9-CBA1-4649-96EF-DFA37674E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2717800"/>
            <a:ext cx="12684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5">
            <a:extLst>
              <a:ext uri="{FF2B5EF4-FFF2-40B4-BE49-F238E27FC236}">
                <a16:creationId xmlns:a16="http://schemas.microsoft.com/office/drawing/2014/main" id="{B179870A-57EF-45AB-998E-A9AC739C8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628900"/>
            <a:ext cx="14668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DC08102C-CA0B-448F-8533-383C6CE6C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332038"/>
            <a:ext cx="12557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E9FE805F-9C2F-46F4-8463-9584F18EAB44}"/>
              </a:ext>
            </a:extLst>
          </p:cNvPr>
          <p:cNvSpPr/>
          <p:nvPr/>
        </p:nvSpPr>
        <p:spPr>
          <a:xfrm>
            <a:off x="6642100" y="29622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0669D1D-9664-43C6-93B7-C8BE9E5860D2}"/>
              </a:ext>
            </a:extLst>
          </p:cNvPr>
          <p:cNvSpPr/>
          <p:nvPr/>
        </p:nvSpPr>
        <p:spPr>
          <a:xfrm>
            <a:off x="4468813" y="29622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392AE1A-BD4F-4C95-BCCA-359BB7E05F43}"/>
              </a:ext>
            </a:extLst>
          </p:cNvPr>
          <p:cNvSpPr/>
          <p:nvPr/>
        </p:nvSpPr>
        <p:spPr>
          <a:xfrm>
            <a:off x="2555875" y="2962275"/>
            <a:ext cx="347663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69F0D-3D92-8A46-A8F0-0C91624E922B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056C1812-0E67-4355-9E01-C69272BC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Labelling Food Chains 1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8FC114-5328-4924-8E73-A072984AFAA6}"/>
              </a:ext>
            </a:extLst>
          </p:cNvPr>
          <p:cNvSpPr/>
          <p:nvPr/>
        </p:nvSpPr>
        <p:spPr>
          <a:xfrm>
            <a:off x="827088" y="1622425"/>
            <a:ext cx="7453312" cy="2238375"/>
          </a:xfrm>
          <a:prstGeom prst="rect">
            <a:avLst/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3255EFCB-879A-434E-9F4A-6EC7163C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322513"/>
            <a:ext cx="1557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CF83C488-9EA2-471C-AACD-3ECDCDA7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2273300"/>
            <a:ext cx="12684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>
            <a:extLst>
              <a:ext uri="{FF2B5EF4-FFF2-40B4-BE49-F238E27FC236}">
                <a16:creationId xmlns:a16="http://schemas.microsoft.com/office/drawing/2014/main" id="{C2D76C13-D866-4A45-8E1A-289129D30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184400"/>
            <a:ext cx="14668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>
            <a:extLst>
              <a:ext uri="{FF2B5EF4-FFF2-40B4-BE49-F238E27FC236}">
                <a16:creationId xmlns:a16="http://schemas.microsoft.com/office/drawing/2014/main" id="{B8D8F776-BA33-4984-867A-2287C6669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887538"/>
            <a:ext cx="12557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38A1656-3A42-4CFB-BE8A-8DD14B25EA19}"/>
              </a:ext>
            </a:extLst>
          </p:cNvPr>
          <p:cNvSpPr/>
          <p:nvPr/>
        </p:nvSpPr>
        <p:spPr>
          <a:xfrm>
            <a:off x="6642100" y="25177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1D4516E-EA61-4DE9-94D2-E5E3B21252FB}"/>
              </a:ext>
            </a:extLst>
          </p:cNvPr>
          <p:cNvSpPr/>
          <p:nvPr/>
        </p:nvSpPr>
        <p:spPr>
          <a:xfrm>
            <a:off x="4468813" y="25177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21AF7B6-485C-4364-B658-68DB1DC545D8}"/>
              </a:ext>
            </a:extLst>
          </p:cNvPr>
          <p:cNvSpPr/>
          <p:nvPr/>
        </p:nvSpPr>
        <p:spPr>
          <a:xfrm>
            <a:off x="2555875" y="2517775"/>
            <a:ext cx="347663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95" name="TextBox 12">
            <a:extLst>
              <a:ext uri="{FF2B5EF4-FFF2-40B4-BE49-F238E27FC236}">
                <a16:creationId xmlns:a16="http://schemas.microsoft.com/office/drawing/2014/main" id="{51806725-7137-4462-8BE9-1BE2807FC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46" y="3940175"/>
            <a:ext cx="21796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Producer/Autotroph</a:t>
            </a:r>
          </a:p>
        </p:txBody>
      </p:sp>
      <p:sp>
        <p:nvSpPr>
          <p:cNvPr id="16396" name="TextBox 13">
            <a:extLst>
              <a:ext uri="{FF2B5EF4-FFF2-40B4-BE49-F238E27FC236}">
                <a16:creationId xmlns:a16="http://schemas.microsoft.com/office/drawing/2014/main" id="{527503DA-5568-4940-8AE5-EF7A55B7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09" y="4435475"/>
            <a:ext cx="14255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Primary Consumer</a:t>
            </a:r>
          </a:p>
        </p:txBody>
      </p:sp>
      <p:sp>
        <p:nvSpPr>
          <p:cNvPr id="16397" name="TextBox 16">
            <a:extLst>
              <a:ext uri="{FF2B5EF4-FFF2-40B4-BE49-F238E27FC236}">
                <a16:creationId xmlns:a16="http://schemas.microsoft.com/office/drawing/2014/main" id="{A6C5FDCD-31CC-4BB5-A92F-67DF7601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4435475"/>
            <a:ext cx="1427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Secondary Consumer</a:t>
            </a:r>
          </a:p>
        </p:txBody>
      </p:sp>
      <p:sp>
        <p:nvSpPr>
          <p:cNvPr id="16398" name="TextBox 17">
            <a:extLst>
              <a:ext uri="{FF2B5EF4-FFF2-40B4-BE49-F238E27FC236}">
                <a16:creationId xmlns:a16="http://schemas.microsoft.com/office/drawing/2014/main" id="{A2139A25-89C2-4CD0-9960-357331F50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4435475"/>
            <a:ext cx="1427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Tertiary Consumer</a:t>
            </a:r>
          </a:p>
        </p:txBody>
      </p:sp>
      <p:sp>
        <p:nvSpPr>
          <p:cNvPr id="16399" name="TextBox 18">
            <a:extLst>
              <a:ext uri="{FF2B5EF4-FFF2-40B4-BE49-F238E27FC236}">
                <a16:creationId xmlns:a16="http://schemas.microsoft.com/office/drawing/2014/main" id="{8EF5488C-00FF-4477-B6E3-78859675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09" y="3940175"/>
            <a:ext cx="1425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6400" name="TextBox 19">
            <a:extLst>
              <a:ext uri="{FF2B5EF4-FFF2-40B4-BE49-F238E27FC236}">
                <a16:creationId xmlns:a16="http://schemas.microsoft.com/office/drawing/2014/main" id="{3DBE2656-FE27-46CB-B7FD-E50C1FC3C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394017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6401" name="TextBox 20">
            <a:extLst>
              <a:ext uri="{FF2B5EF4-FFF2-40B4-BE49-F238E27FC236}">
                <a16:creationId xmlns:a16="http://schemas.microsoft.com/office/drawing/2014/main" id="{B99BA3BC-3CF6-4E63-B418-C8B2755D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392112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6402" name="TextBox 21">
            <a:extLst>
              <a:ext uri="{FF2B5EF4-FFF2-40B4-BE49-F238E27FC236}">
                <a16:creationId xmlns:a16="http://schemas.microsoft.com/office/drawing/2014/main" id="{B277D54B-E720-46E2-92CA-FDF3D03D6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09" y="5221288"/>
            <a:ext cx="1427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Prey</a:t>
            </a:r>
          </a:p>
        </p:txBody>
      </p:sp>
      <p:sp>
        <p:nvSpPr>
          <p:cNvPr id="16403" name="TextBox 22">
            <a:extLst>
              <a:ext uri="{FF2B5EF4-FFF2-40B4-BE49-F238E27FC236}">
                <a16:creationId xmlns:a16="http://schemas.microsoft.com/office/drawing/2014/main" id="{D440882F-7825-46B0-8047-50AB55370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5221288"/>
            <a:ext cx="1633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Predator/Prey</a:t>
            </a:r>
          </a:p>
        </p:txBody>
      </p:sp>
      <p:sp>
        <p:nvSpPr>
          <p:cNvPr id="16404" name="TextBox 23">
            <a:extLst>
              <a:ext uri="{FF2B5EF4-FFF2-40B4-BE49-F238E27FC236}">
                <a16:creationId xmlns:a16="http://schemas.microsoft.com/office/drawing/2014/main" id="{737B9F10-6F97-4A7B-AC79-EAA804D75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5221288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Predator</a:t>
            </a:r>
          </a:p>
        </p:txBody>
      </p:sp>
      <p:sp>
        <p:nvSpPr>
          <p:cNvPr id="16405" name="TextBox 24">
            <a:extLst>
              <a:ext uri="{FF2B5EF4-FFF2-40B4-BE49-F238E27FC236}">
                <a16:creationId xmlns:a16="http://schemas.microsoft.com/office/drawing/2014/main" id="{2FF52CE5-AF0A-4525-85C6-8BE341012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09" y="5749925"/>
            <a:ext cx="1427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Detritivore</a:t>
            </a:r>
          </a:p>
        </p:txBody>
      </p:sp>
      <p:sp>
        <p:nvSpPr>
          <p:cNvPr id="16406" name="TextBox 25">
            <a:extLst>
              <a:ext uri="{FF2B5EF4-FFF2-40B4-BE49-F238E27FC236}">
                <a16:creationId xmlns:a16="http://schemas.microsoft.com/office/drawing/2014/main" id="{973D26CD-66C2-4BF4-A272-3AF1710C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574992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Omnivore</a:t>
            </a:r>
          </a:p>
        </p:txBody>
      </p:sp>
      <p:sp>
        <p:nvSpPr>
          <p:cNvPr id="16407" name="TextBox 26">
            <a:extLst>
              <a:ext uri="{FF2B5EF4-FFF2-40B4-BE49-F238E27FC236}">
                <a16:creationId xmlns:a16="http://schemas.microsoft.com/office/drawing/2014/main" id="{54EA48B5-F5EF-4D65-9119-FBF67F88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574992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DD5B6E-2233-5741-91FF-99440A19CDAA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DA874AD0-0099-4A24-B7D4-EE43A008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Labelling Food Chains 2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C7B153-5DA5-47A1-A153-E635CFA8AE2B}"/>
              </a:ext>
            </a:extLst>
          </p:cNvPr>
          <p:cNvSpPr/>
          <p:nvPr/>
        </p:nvSpPr>
        <p:spPr>
          <a:xfrm>
            <a:off x="827088" y="1744663"/>
            <a:ext cx="7453312" cy="2174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E3A0AD4-9B47-4707-9F11-C7EEF5C5C094}"/>
              </a:ext>
            </a:extLst>
          </p:cNvPr>
          <p:cNvSpPr/>
          <p:nvPr/>
        </p:nvSpPr>
        <p:spPr>
          <a:xfrm>
            <a:off x="6511925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D5DBC59-C373-42B5-9325-D6050F90FAA2}"/>
              </a:ext>
            </a:extLst>
          </p:cNvPr>
          <p:cNvSpPr/>
          <p:nvPr/>
        </p:nvSpPr>
        <p:spPr>
          <a:xfrm>
            <a:off x="4779963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1BCD098-A1C9-4F69-B503-153A87EDF30B}"/>
              </a:ext>
            </a:extLst>
          </p:cNvPr>
          <p:cNvSpPr/>
          <p:nvPr/>
        </p:nvSpPr>
        <p:spPr>
          <a:xfrm>
            <a:off x="3138488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9" name="TextBox 27">
            <a:extLst>
              <a:ext uri="{FF2B5EF4-FFF2-40B4-BE49-F238E27FC236}">
                <a16:creationId xmlns:a16="http://schemas.microsoft.com/office/drawing/2014/main" id="{952A47B1-D472-4366-BBDA-2C031AFED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" y="1306513"/>
            <a:ext cx="768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Here is a more complex example: </a:t>
            </a:r>
          </a:p>
        </p:txBody>
      </p:sp>
      <p:sp>
        <p:nvSpPr>
          <p:cNvPr id="18440" name="TextBox 28">
            <a:extLst>
              <a:ext uri="{FF2B5EF4-FFF2-40B4-BE49-F238E27FC236}">
                <a16:creationId xmlns:a16="http://schemas.microsoft.com/office/drawing/2014/main" id="{A7548124-7056-471D-914E-B351595A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4413250"/>
            <a:ext cx="142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Primary Consumer</a:t>
            </a:r>
          </a:p>
        </p:txBody>
      </p:sp>
      <p:sp>
        <p:nvSpPr>
          <p:cNvPr id="18441" name="TextBox 29">
            <a:extLst>
              <a:ext uri="{FF2B5EF4-FFF2-40B4-BE49-F238E27FC236}">
                <a16:creationId xmlns:a16="http://schemas.microsoft.com/office/drawing/2014/main" id="{B761A388-54E3-4D4C-8363-FD81654F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4413250"/>
            <a:ext cx="142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Secondary Consumer</a:t>
            </a:r>
          </a:p>
        </p:txBody>
      </p:sp>
      <p:sp>
        <p:nvSpPr>
          <p:cNvPr id="18442" name="TextBox 30">
            <a:extLst>
              <a:ext uri="{FF2B5EF4-FFF2-40B4-BE49-F238E27FC236}">
                <a16:creationId xmlns:a16="http://schemas.microsoft.com/office/drawing/2014/main" id="{3C514697-4AF8-400F-B031-F42E0D69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4413250"/>
            <a:ext cx="142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Tertiary Consumer</a:t>
            </a:r>
          </a:p>
        </p:txBody>
      </p:sp>
      <p:sp>
        <p:nvSpPr>
          <p:cNvPr id="18443" name="TextBox 31">
            <a:extLst>
              <a:ext uri="{FF2B5EF4-FFF2-40B4-BE49-F238E27FC236}">
                <a16:creationId xmlns:a16="http://schemas.microsoft.com/office/drawing/2014/main" id="{61D4F391-6CAE-4983-971E-CD215B197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232400"/>
            <a:ext cx="1427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Prey</a:t>
            </a:r>
          </a:p>
        </p:txBody>
      </p:sp>
      <p:sp>
        <p:nvSpPr>
          <p:cNvPr id="18444" name="TextBox 32">
            <a:extLst>
              <a:ext uri="{FF2B5EF4-FFF2-40B4-BE49-F238E27FC236}">
                <a16:creationId xmlns:a16="http://schemas.microsoft.com/office/drawing/2014/main" id="{FA94AEB5-88B5-4F27-9351-7E409D7F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5232400"/>
            <a:ext cx="1635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Predator/Prey</a:t>
            </a:r>
          </a:p>
        </p:txBody>
      </p:sp>
      <p:sp>
        <p:nvSpPr>
          <p:cNvPr id="18445" name="TextBox 33">
            <a:extLst>
              <a:ext uri="{FF2B5EF4-FFF2-40B4-BE49-F238E27FC236}">
                <a16:creationId xmlns:a16="http://schemas.microsoft.com/office/drawing/2014/main" id="{3DA408C8-2043-42E0-A10C-D049E028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5110163"/>
            <a:ext cx="1154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Predator/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Scavenger</a:t>
            </a:r>
          </a:p>
        </p:txBody>
      </p:sp>
      <p:sp>
        <p:nvSpPr>
          <p:cNvPr id="18446" name="TextBox 34">
            <a:extLst>
              <a:ext uri="{FF2B5EF4-FFF2-40B4-BE49-F238E27FC236}">
                <a16:creationId xmlns:a16="http://schemas.microsoft.com/office/drawing/2014/main" id="{BFD29575-798C-4AC6-959F-29C23AADF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4413250"/>
            <a:ext cx="142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Quaternary Consumer</a:t>
            </a:r>
          </a:p>
        </p:txBody>
      </p:sp>
      <p:sp>
        <p:nvSpPr>
          <p:cNvPr id="18447" name="TextBox 35">
            <a:extLst>
              <a:ext uri="{FF2B5EF4-FFF2-40B4-BE49-F238E27FC236}">
                <a16:creationId xmlns:a16="http://schemas.microsoft.com/office/drawing/2014/main" id="{D5D091A0-7F1E-42BE-B515-25E1AF66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5232400"/>
            <a:ext cx="1635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Predator/Prey</a:t>
            </a:r>
          </a:p>
        </p:txBody>
      </p:sp>
      <p:sp>
        <p:nvSpPr>
          <p:cNvPr id="18448" name="TextBox 36">
            <a:extLst>
              <a:ext uri="{FF2B5EF4-FFF2-40B4-BE49-F238E27FC236}">
                <a16:creationId xmlns:a16="http://schemas.microsoft.com/office/drawing/2014/main" id="{B8C1DF93-8905-4D9D-AEAD-7EB774B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005263"/>
            <a:ext cx="1427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Producer/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Autotroph</a:t>
            </a:r>
          </a:p>
        </p:txBody>
      </p:sp>
      <p:sp>
        <p:nvSpPr>
          <p:cNvPr id="18449" name="TextBox 37">
            <a:extLst>
              <a:ext uri="{FF2B5EF4-FFF2-40B4-BE49-F238E27FC236}">
                <a16:creationId xmlns:a16="http://schemas.microsoft.com/office/drawing/2014/main" id="{77E6FFF3-DAF7-4E93-B403-FD4F51C73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4005263"/>
            <a:ext cx="1427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0" name="TextBox 38">
            <a:extLst>
              <a:ext uri="{FF2B5EF4-FFF2-40B4-BE49-F238E27FC236}">
                <a16:creationId xmlns:a16="http://schemas.microsoft.com/office/drawing/2014/main" id="{ED0C1830-15B2-4D45-98A8-1FDC96F4D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401796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1" name="TextBox 39">
            <a:extLst>
              <a:ext uri="{FF2B5EF4-FFF2-40B4-BE49-F238E27FC236}">
                <a16:creationId xmlns:a16="http://schemas.microsoft.com/office/drawing/2014/main" id="{8F0F3C10-D9E2-4893-B37A-93455308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398621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2" name="TextBox 40">
            <a:extLst>
              <a:ext uri="{FF2B5EF4-FFF2-40B4-BE49-F238E27FC236}">
                <a16:creationId xmlns:a16="http://schemas.microsoft.com/office/drawing/2014/main" id="{BC0F29D1-A947-4240-9732-FFC2ECCF6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3986213"/>
            <a:ext cx="1427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3" name="TextBox 41">
            <a:extLst>
              <a:ext uri="{FF2B5EF4-FFF2-40B4-BE49-F238E27FC236}">
                <a16:creationId xmlns:a16="http://schemas.microsoft.com/office/drawing/2014/main" id="{6B256D94-6391-40E2-BA7C-A90F5852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846763"/>
            <a:ext cx="1427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Herbivore</a:t>
            </a:r>
          </a:p>
        </p:txBody>
      </p:sp>
      <p:sp>
        <p:nvSpPr>
          <p:cNvPr id="18454" name="TextBox 42">
            <a:extLst>
              <a:ext uri="{FF2B5EF4-FFF2-40B4-BE49-F238E27FC236}">
                <a16:creationId xmlns:a16="http://schemas.microsoft.com/office/drawing/2014/main" id="{C21D696D-8CE1-4325-AA32-03A55970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584676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18455" name="TextBox 43">
            <a:extLst>
              <a:ext uri="{FF2B5EF4-FFF2-40B4-BE49-F238E27FC236}">
                <a16:creationId xmlns:a16="http://schemas.microsoft.com/office/drawing/2014/main" id="{D012FB23-4D3E-4393-8104-21D8F1B88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5846763"/>
            <a:ext cx="1427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18456" name="TextBox 44">
            <a:extLst>
              <a:ext uri="{FF2B5EF4-FFF2-40B4-BE49-F238E27FC236}">
                <a16:creationId xmlns:a16="http://schemas.microsoft.com/office/drawing/2014/main" id="{2A2EFE1D-EF1D-41B4-8ABC-67F20AC07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584676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89D5A2A0-A232-4581-B0F2-C7D9659DE381}"/>
              </a:ext>
            </a:extLst>
          </p:cNvPr>
          <p:cNvSpPr/>
          <p:nvPr/>
        </p:nvSpPr>
        <p:spPr>
          <a:xfrm>
            <a:off x="1582738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458" name="Picture 1">
            <a:extLst>
              <a:ext uri="{FF2B5EF4-FFF2-40B4-BE49-F238E27FC236}">
                <a16:creationId xmlns:a16="http://schemas.microsoft.com/office/drawing/2014/main" id="{120BFF65-F317-439E-B69B-D7E7DEFC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466">
            <a:off x="6733456" y="2646873"/>
            <a:ext cx="1463451" cy="63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2">
            <a:extLst>
              <a:ext uri="{FF2B5EF4-FFF2-40B4-BE49-F238E27FC236}">
                <a16:creationId xmlns:a16="http://schemas.microsoft.com/office/drawing/2014/main" id="{B98AE187-1978-4605-A8ED-90ADA4E1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2619375"/>
            <a:ext cx="1216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4">
            <a:extLst>
              <a:ext uri="{FF2B5EF4-FFF2-40B4-BE49-F238E27FC236}">
                <a16:creationId xmlns:a16="http://schemas.microsoft.com/office/drawing/2014/main" id="{F462E8AE-4BE2-4B32-A1D8-8929CB51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2711450"/>
            <a:ext cx="9731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7">
            <a:extLst>
              <a:ext uri="{FF2B5EF4-FFF2-40B4-BE49-F238E27FC236}">
                <a16:creationId xmlns:a16="http://schemas.microsoft.com/office/drawing/2014/main" id="{DE9E1392-84B5-44A2-9D24-560F0EB5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2701925"/>
            <a:ext cx="8064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Picture 9">
            <a:extLst>
              <a:ext uri="{FF2B5EF4-FFF2-40B4-BE49-F238E27FC236}">
                <a16:creationId xmlns:a16="http://schemas.microsoft.com/office/drawing/2014/main" id="{30B2E31F-C6EB-48C1-9C7A-AB46F28B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746375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0B101F5-3434-C74D-AC17-F716957A5366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198804A5-3913-4203-A136-E1777E11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Food Chains Activity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5D3B8EC-1751-4706-8AAB-B3D59F9908E8}"/>
              </a:ext>
            </a:extLst>
          </p:cNvPr>
          <p:cNvSpPr/>
          <p:nvPr/>
        </p:nvSpPr>
        <p:spPr>
          <a:xfrm>
            <a:off x="560671" y="1476375"/>
            <a:ext cx="3873500" cy="4521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Assessment </a:t>
            </a:r>
          </a:p>
        </p:txBody>
      </p:sp>
      <p:pic>
        <p:nvPicPr>
          <p:cNvPr id="20484" name="Whole Class">
            <a:extLst>
              <a:ext uri="{FF2B5EF4-FFF2-40B4-BE49-F238E27FC236}">
                <a16:creationId xmlns:a16="http://schemas.microsoft.com/office/drawing/2014/main" id="{65F78E81-5444-4EA9-AD6F-E2A0C347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>
            <a:extLst>
              <a:ext uri="{FF2B5EF4-FFF2-40B4-BE49-F238E27FC236}">
                <a16:creationId xmlns:a16="http://schemas.microsoft.com/office/drawing/2014/main" id="{B184B406-1C13-4684-BE7C-D524E393C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89"/>
          <a:stretch/>
        </p:blipFill>
        <p:spPr bwMode="auto">
          <a:xfrm rot="333140">
            <a:off x="1978783" y="3098688"/>
            <a:ext cx="2099155" cy="269389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2E3E7D-1946-4F5A-BA0E-810B609AD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84"/>
          <a:stretch/>
        </p:blipFill>
        <p:spPr>
          <a:xfrm>
            <a:off x="921425" y="1849528"/>
            <a:ext cx="2232869" cy="29541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661FCE-0B48-F64E-B624-06D4F922FD64}"/>
              </a:ext>
            </a:extLst>
          </p:cNvPr>
          <p:cNvSpPr/>
          <p:nvPr/>
        </p:nvSpPr>
        <p:spPr>
          <a:xfrm>
            <a:off x="4709829" y="1476375"/>
            <a:ext cx="3873500" cy="4521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Cut out the cards that are on the website or try and draw them.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Now create different food chains for example: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dirty="0"/>
              <a:t>Grass	         Cow	             Human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dirty="0"/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7CE88F-399A-4A49-9679-6F91C0316577}"/>
              </a:ext>
            </a:extLst>
          </p:cNvPr>
          <p:cNvGrpSpPr/>
          <p:nvPr/>
        </p:nvGrpSpPr>
        <p:grpSpPr>
          <a:xfrm>
            <a:off x="4774756" y="4233672"/>
            <a:ext cx="3743646" cy="1479762"/>
            <a:chOff x="4794925" y="4204359"/>
            <a:chExt cx="3743646" cy="1479762"/>
          </a:xfrm>
        </p:grpSpPr>
        <p:pic>
          <p:nvPicPr>
            <p:cNvPr id="5" name="Picture 4" descr="A close - up of some grass&#10;&#10;Description automatically generated with medium confidence">
              <a:extLst>
                <a:ext uri="{FF2B5EF4-FFF2-40B4-BE49-F238E27FC236}">
                  <a16:creationId xmlns:a16="http://schemas.microsoft.com/office/drawing/2014/main" id="{67627268-E5DE-224E-A56E-8BAAF54A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925" y="4594606"/>
              <a:ext cx="1097215" cy="1089515"/>
            </a:xfrm>
            <a:prstGeom prst="rect">
              <a:avLst/>
            </a:prstGeom>
          </p:spPr>
        </p:pic>
        <p:pic>
          <p:nvPicPr>
            <p:cNvPr id="8" name="Picture 7" descr="A cow grazing on grass&#10;&#10;Description automatically generated with low confidence">
              <a:extLst>
                <a:ext uri="{FF2B5EF4-FFF2-40B4-BE49-F238E27FC236}">
                  <a16:creationId xmlns:a16="http://schemas.microsoft.com/office/drawing/2014/main" id="{D74F1967-7EA0-3746-AB06-67CD81033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641" y="4591186"/>
              <a:ext cx="1080000" cy="1080000"/>
            </a:xfrm>
            <a:prstGeom prst="rect">
              <a:avLst/>
            </a:prstGeom>
          </p:spPr>
        </p:pic>
        <p:pic>
          <p:nvPicPr>
            <p:cNvPr id="14" name="Picture 13" descr="A person brushing the teeth&#10;&#10;Description automatically generated with medium confidence">
              <a:extLst>
                <a:ext uri="{FF2B5EF4-FFF2-40B4-BE49-F238E27FC236}">
                  <a16:creationId xmlns:a16="http://schemas.microsoft.com/office/drawing/2014/main" id="{53F2A429-25F7-8C4E-A9C4-8CEDBC87D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142" y="4604121"/>
              <a:ext cx="1095429" cy="1080000"/>
            </a:xfrm>
            <a:prstGeom prst="rect">
              <a:avLst/>
            </a:prstGeom>
          </p:spPr>
        </p:pic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C9322CCD-775C-4F44-9CB9-1FC8E4573261}"/>
                </a:ext>
              </a:extLst>
            </p:cNvPr>
            <p:cNvSpPr/>
            <p:nvPr/>
          </p:nvSpPr>
          <p:spPr>
            <a:xfrm>
              <a:off x="5921022" y="5025204"/>
              <a:ext cx="177736" cy="211963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52F2E88-738F-0143-A183-DBA125EB31CF}"/>
                </a:ext>
              </a:extLst>
            </p:cNvPr>
            <p:cNvSpPr/>
            <p:nvPr/>
          </p:nvSpPr>
          <p:spPr>
            <a:xfrm>
              <a:off x="7241595" y="5033381"/>
              <a:ext cx="177736" cy="211963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96D925D2-8A95-FE4B-A653-7047EDBDACF9}"/>
                </a:ext>
              </a:extLst>
            </p:cNvPr>
            <p:cNvSpPr/>
            <p:nvPr/>
          </p:nvSpPr>
          <p:spPr>
            <a:xfrm>
              <a:off x="5926471" y="4204359"/>
              <a:ext cx="177736" cy="211963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7C40D5A0-773C-B24B-837D-B12D4C6DE73C}"/>
                </a:ext>
              </a:extLst>
            </p:cNvPr>
            <p:cNvSpPr/>
            <p:nvPr/>
          </p:nvSpPr>
          <p:spPr>
            <a:xfrm>
              <a:off x="7247044" y="4212536"/>
              <a:ext cx="177736" cy="211963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3A5F021-7331-204D-9D99-D0487199B072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198804A5-3913-4203-A136-E1777E11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Food Chains Activity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5D3B8EC-1751-4706-8AAB-B3D59F9908E8}"/>
              </a:ext>
            </a:extLst>
          </p:cNvPr>
          <p:cNvSpPr/>
          <p:nvPr/>
        </p:nvSpPr>
        <p:spPr>
          <a:xfrm>
            <a:off x="566085" y="1541463"/>
            <a:ext cx="8011829" cy="4521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latin typeface="Comic Sans MS" panose="030F0902030302020204" pitchFamily="66" charset="0"/>
              </a:rPr>
              <a:t>Please can you create the following: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Create a food chain that contains one carnivore and one herbivore.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Create a food chain with one producer, a primary consumer and a secondary consumer.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Create a food chain where the last consumer is an omnivore.</a:t>
            </a:r>
            <a:b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endParaRPr lang="en-GB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Create the longest food chain you can including a producer, detritivore and at least one consumer.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Create a food chain with 4 consumers.</a:t>
            </a:r>
            <a:b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endParaRPr lang="en-GB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0484" name="Whole Class">
            <a:extLst>
              <a:ext uri="{FF2B5EF4-FFF2-40B4-BE49-F238E27FC236}">
                <a16:creationId xmlns:a16="http://schemas.microsoft.com/office/drawing/2014/main" id="{65F78E81-5444-4EA9-AD6F-E2A0C347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A5F021-7331-204D-9D99-D0487199B072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761B8-FA51-43B8-B65F-BE09258B8A30}"/>
              </a:ext>
            </a:extLst>
          </p:cNvPr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D5C873C-8E13-42E8-8807-00C8860B16A2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580" name="Title 1">
            <a:extLst>
              <a:ext uri="{FF2B5EF4-FFF2-40B4-BE49-F238E27FC236}">
                <a16:creationId xmlns:a16="http://schemas.microsoft.com/office/drawing/2014/main" id="{39207C4C-B6FF-4A8D-BB8A-6BB099BABE8E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24581" name="Title 1">
            <a:extLst>
              <a:ext uri="{FF2B5EF4-FFF2-40B4-BE49-F238E27FC236}">
                <a16:creationId xmlns:a16="http://schemas.microsoft.com/office/drawing/2014/main" id="{49F53030-30BE-43A8-9110-1F6224B3FBE6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24582" name="Content Placeholder 15">
            <a:extLst>
              <a:ext uri="{FF2B5EF4-FFF2-40B4-BE49-F238E27FC236}">
                <a16:creationId xmlns:a16="http://schemas.microsoft.com/office/drawing/2014/main" id="{70B9F609-F1CC-4084-ACC5-A66FC893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I can construct and interpret food chains</a:t>
            </a:r>
          </a:p>
        </p:txBody>
      </p:sp>
      <p:sp>
        <p:nvSpPr>
          <p:cNvPr id="24583" name="Content Placeholder 15">
            <a:extLst>
              <a:ext uri="{FF2B5EF4-FFF2-40B4-BE49-F238E27FC236}">
                <a16:creationId xmlns:a16="http://schemas.microsoft.com/office/drawing/2014/main" id="{65C36A82-1906-4989-8C7C-9943B6AA2879}"/>
              </a:ext>
            </a:extLst>
          </p:cNvPr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>
                <a:latin typeface="Twinkl" pitchFamily="2" charset="0"/>
              </a:rPr>
              <a:t>I can order a simple food chain.</a:t>
            </a:r>
          </a:p>
          <a:p>
            <a:r>
              <a:rPr lang="en-GB" altLang="en-US">
                <a:latin typeface="Twinkl" pitchFamily="2" charset="0"/>
              </a:rPr>
              <a:t>I can identify the producer, predator and prey.</a:t>
            </a:r>
          </a:p>
          <a:p>
            <a:r>
              <a:rPr lang="en-GB" altLang="en-US">
                <a:latin typeface="Twinkl" pitchFamily="2" charset="0"/>
              </a:rPr>
              <a:t>I can interpret a variety of food chains.</a:t>
            </a:r>
          </a:p>
        </p:txBody>
      </p:sp>
      <p:pic>
        <p:nvPicPr>
          <p:cNvPr id="24584" name="Picture 7">
            <a:extLst>
              <a:ext uri="{FF2B5EF4-FFF2-40B4-BE49-F238E27FC236}">
                <a16:creationId xmlns:a16="http://schemas.microsoft.com/office/drawing/2014/main" id="{B543D03A-9131-487A-92BD-BB12CC93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2A3FA7-8F5B-794D-B81A-A292FD6D6E30}"/>
              </a:ext>
            </a:extLst>
          </p:cNvPr>
          <p:cNvSpPr/>
          <p:nvPr/>
        </p:nvSpPr>
        <p:spPr>
          <a:xfrm>
            <a:off x="8302336" y="6564313"/>
            <a:ext cx="841664" cy="293687"/>
          </a:xfrm>
          <a:prstGeom prst="rect">
            <a:avLst/>
          </a:prstGeom>
          <a:solidFill>
            <a:srgbClr val="F49D48"/>
          </a:solidFill>
          <a:ln>
            <a:solidFill>
              <a:srgbClr val="F49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4433</TotalTime>
  <Words>315</Words>
  <Application>Microsoft Macintosh PowerPoint</Application>
  <PresentationFormat>On-screen Show (4:3)</PresentationFormat>
  <Paragraphs>84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Sassoon Infant Rg</vt:lpstr>
      <vt:lpstr>Calibri</vt:lpstr>
      <vt:lpstr>Arial</vt:lpstr>
      <vt:lpstr>BPreplay</vt:lpstr>
      <vt:lpstr>Twinkl</vt:lpstr>
      <vt:lpstr>Sassoon Infant Md</vt:lpstr>
      <vt:lpstr>Comic Sans MS</vt:lpstr>
      <vt:lpstr>Office Theme</vt:lpstr>
      <vt:lpstr>PowerPoint Presentation</vt:lpstr>
      <vt:lpstr>PowerPoint Presentation</vt:lpstr>
      <vt:lpstr>Food Chains</vt:lpstr>
      <vt:lpstr>Interpreting Food Chains</vt:lpstr>
      <vt:lpstr>Labelling Food Chains 1</vt:lpstr>
      <vt:lpstr>Labelling Food Chains 2</vt:lpstr>
      <vt:lpstr>Food Chains Activity</vt:lpstr>
      <vt:lpstr>Food Chains Activity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Miss Hilditch</cp:lastModifiedBy>
  <cp:revision>345</cp:revision>
  <dcterms:created xsi:type="dcterms:W3CDTF">2014-10-01T16:09:27Z</dcterms:created>
  <dcterms:modified xsi:type="dcterms:W3CDTF">2021-01-09T13:06:55Z</dcterms:modified>
</cp:coreProperties>
</file>