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5"/>
  </p:handoutMasterIdLst>
  <p:sldIdLst>
    <p:sldId id="278" r:id="rId2"/>
    <p:sldId id="263" r:id="rId3"/>
    <p:sldId id="264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Sassoon Infant Rg" panose="02000803050000020003" pitchFamily="2" charset="0"/>
      <p:regular r:id="rId20"/>
      <p:bold r:id="rId21"/>
      <p:italic r:id="rId22"/>
    </p:embeddedFont>
    <p:embeddedFont>
      <p:font typeface="Tuffy" panose="020B0603060100000000" pitchFamily="34" charset="0"/>
      <p:regular r:id="rId23"/>
      <p:bold r:id="rId24"/>
      <p:italic r:id="rId25"/>
      <p:boldItalic r:id="rId26"/>
    </p:embeddedFont>
    <p:embeddedFont>
      <p:font typeface="Twinkl" pitchFamily="2" charset="77"/>
      <p:regular r:id="rId27"/>
      <p:bold r:id="rId28"/>
    </p:embeddedFont>
    <p:embeddedFont>
      <p:font typeface="Twinkl SemiBold" pitchFamily="2" charset="77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AAE"/>
    <a:srgbClr val="F2979D"/>
    <a:srgbClr val="54A9FF"/>
    <a:srgbClr val="DB5183"/>
    <a:srgbClr val="67C18C"/>
    <a:srgbClr val="F5989D"/>
    <a:srgbClr val="FFE3B9"/>
    <a:srgbClr val="FFFFFF"/>
    <a:srgbClr val="3399FF"/>
    <a:srgbClr val="A2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648" y="184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openxmlformats.org/officeDocument/2006/relationships/slideLayout" Target="../slideLayouts/slideLayout2.xml"/><Relationship Id="rId3" Type="http://schemas.microsoft.com/office/2007/relationships/media" Target="../media/media17.wav"/><Relationship Id="rId7" Type="http://schemas.microsoft.com/office/2007/relationships/media" Target="../media/media19.wav"/><Relationship Id="rId12" Type="http://schemas.openxmlformats.org/officeDocument/2006/relationships/audio" Target="../media/media21.wav"/><Relationship Id="rId2" Type="http://schemas.openxmlformats.org/officeDocument/2006/relationships/audio" Target="../media/media16.wav"/><Relationship Id="rId16" Type="http://schemas.openxmlformats.org/officeDocument/2006/relationships/image" Target="../media/image7.png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microsoft.com/office/2007/relationships/media" Target="../media/media21.wav"/><Relationship Id="rId5" Type="http://schemas.microsoft.com/office/2007/relationships/media" Target="../media/media18.wav"/><Relationship Id="rId15" Type="http://schemas.openxmlformats.org/officeDocument/2006/relationships/image" Target="../media/image6.png"/><Relationship Id="rId10" Type="http://schemas.openxmlformats.org/officeDocument/2006/relationships/audio" Target="../media/media20.wav"/><Relationship Id="rId4" Type="http://schemas.openxmlformats.org/officeDocument/2006/relationships/audio" Target="../media/media17.wav"/><Relationship Id="rId9" Type="http://schemas.microsoft.com/office/2007/relationships/media" Target="../media/media20.wav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7.png"/><Relationship Id="rId5" Type="http://schemas.microsoft.com/office/2007/relationships/media" Target="../media/media3.wav"/><Relationship Id="rId10" Type="http://schemas.openxmlformats.org/officeDocument/2006/relationships/image" Target="../media/image6.png"/><Relationship Id="rId4" Type="http://schemas.openxmlformats.org/officeDocument/2006/relationships/audio" Target="../media/media2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7.png"/><Relationship Id="rId5" Type="http://schemas.microsoft.com/office/2007/relationships/media" Target="../media/media6.wav"/><Relationship Id="rId10" Type="http://schemas.openxmlformats.org/officeDocument/2006/relationships/image" Target="../media/image6.png"/><Relationship Id="rId4" Type="http://schemas.openxmlformats.org/officeDocument/2006/relationships/audio" Target="../media/media5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7.png"/><Relationship Id="rId5" Type="http://schemas.microsoft.com/office/2007/relationships/media" Target="../media/media9.wav"/><Relationship Id="rId10" Type="http://schemas.openxmlformats.org/officeDocument/2006/relationships/image" Target="../media/image6.png"/><Relationship Id="rId4" Type="http://schemas.openxmlformats.org/officeDocument/2006/relationships/audio" Target="../media/media8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1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image" Target="../media/image6.png"/><Relationship Id="rId5" Type="http://schemas.microsoft.com/office/2007/relationships/media" Target="../media/media12.wav"/><Relationship Id="rId10" Type="http://schemas.openxmlformats.org/officeDocument/2006/relationships/image" Target="../media/image14.png"/><Relationship Id="rId4" Type="http://schemas.openxmlformats.org/officeDocument/2006/relationships/audio" Target="../media/media1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7.png"/><Relationship Id="rId5" Type="http://schemas.microsoft.com/office/2007/relationships/media" Target="../media/media15.wav"/><Relationship Id="rId10" Type="http://schemas.openxmlformats.org/officeDocument/2006/relationships/image" Target="../media/image6.png"/><Relationship Id="rId4" Type="http://schemas.openxmlformats.org/officeDocument/2006/relationships/audio" Target="../media/media14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openxmlformats.org/officeDocument/2006/relationships/image" Target="../media/image7.png"/><Relationship Id="rId3" Type="http://schemas.microsoft.com/office/2007/relationships/media" Target="../media/media6.wav"/><Relationship Id="rId7" Type="http://schemas.microsoft.com/office/2007/relationships/media" Target="../media/media12.wav"/><Relationship Id="rId12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9.wav"/><Relationship Id="rId11" Type="http://schemas.openxmlformats.org/officeDocument/2006/relationships/slideLayout" Target="../slideLayouts/slideLayout2.xml"/><Relationship Id="rId5" Type="http://schemas.microsoft.com/office/2007/relationships/media" Target="../media/media9.wav"/><Relationship Id="rId10" Type="http://schemas.openxmlformats.org/officeDocument/2006/relationships/audio" Target="../media/media15.wav"/><Relationship Id="rId4" Type="http://schemas.openxmlformats.org/officeDocument/2006/relationships/audio" Target="../media/media6.wav"/><Relationship Id="rId9" Type="http://schemas.microsoft.com/office/2007/relationships/media" Target="../media/media1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7FDA7E-EAE2-F444-BA75-E101C0F85A52}"/>
              </a:ext>
            </a:extLst>
          </p:cNvPr>
          <p:cNvSpPr/>
          <p:nvPr/>
        </p:nvSpPr>
        <p:spPr>
          <a:xfrm>
            <a:off x="4011168" y="5352288"/>
            <a:ext cx="1146048" cy="816864"/>
          </a:xfrm>
          <a:prstGeom prst="rect">
            <a:avLst/>
          </a:prstGeom>
          <a:solidFill>
            <a:srgbClr val="F2979D"/>
          </a:solidFill>
          <a:ln>
            <a:solidFill>
              <a:srgbClr val="F29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54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5650" y="2645115"/>
            <a:ext cx="7659684" cy="2304256"/>
          </a:xfrm>
          <a:prstGeom prst="rect">
            <a:avLst/>
          </a:prstGeom>
          <a:solidFill>
            <a:srgbClr val="67C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732944"/>
            <a:ext cx="7659684" cy="693413"/>
          </a:xfrm>
          <a:prstGeom prst="rect">
            <a:avLst/>
          </a:prstGeom>
          <a:solidFill>
            <a:srgbClr val="FFE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128585"/>
          </a:xfrm>
        </p:spPr>
        <p:txBody>
          <a:bodyPr>
            <a:normAutofit/>
          </a:bodyPr>
          <a:lstStyle/>
          <a:p>
            <a:pPr algn="ctr"/>
            <a:r>
              <a:rPr lang="en-US" altLang="en-US" b="0" dirty="0">
                <a:solidFill>
                  <a:schemeClr val="tx1"/>
                </a:solidFill>
                <a:latin typeface="Twinkl" pitchFamily="2" charset="0"/>
              </a:rPr>
              <a:t>Masculine or Feminine?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755650" y="1867627"/>
            <a:ext cx="765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winkl" pitchFamily="2" charset="0"/>
              </a:rPr>
              <a:t>Say either </a:t>
            </a:r>
            <a:r>
              <a:rPr lang="en-GB" sz="2000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sz="2000" dirty="0">
                <a:solidFill>
                  <a:srgbClr val="DB5183"/>
                </a:solidFill>
                <a:latin typeface="Twinkl" pitchFamily="2" charset="0"/>
              </a:rPr>
              <a:t> (f) </a:t>
            </a:r>
            <a:r>
              <a:rPr lang="en-GB" sz="2000" dirty="0">
                <a:latin typeface="Twinkl" pitchFamily="2" charset="0"/>
              </a:rPr>
              <a:t>or </a:t>
            </a:r>
            <a:r>
              <a:rPr lang="en-GB" sz="2000" dirty="0">
                <a:solidFill>
                  <a:srgbClr val="54A9FF"/>
                </a:solidFill>
                <a:latin typeface="Twinkl" pitchFamily="2" charset="0"/>
              </a:rPr>
              <a:t>au (m) </a:t>
            </a:r>
            <a:r>
              <a:rPr lang="en-GB" sz="2000" dirty="0">
                <a:latin typeface="Twinkl" pitchFamily="2" charset="0"/>
              </a:rPr>
              <a:t>for each country as it appears.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14500" y="279176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winkl" pitchFamily="2" charset="0"/>
              </a:rPr>
              <a:t>Pays de </a:t>
            </a:r>
            <a:r>
              <a:rPr lang="en-GB" sz="2000" dirty="0" err="1">
                <a:latin typeface="Twinkl" pitchFamily="2" charset="0"/>
              </a:rPr>
              <a:t>Galles</a:t>
            </a:r>
            <a:r>
              <a:rPr lang="en-GB" sz="2000" dirty="0">
                <a:latin typeface="Twinkl" pitchFamily="2" charset="0"/>
              </a:rPr>
              <a:t> (m)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500" y="4337279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Twinkl" pitchFamily="2" charset="0"/>
              </a:rPr>
              <a:t>Russie</a:t>
            </a:r>
            <a:r>
              <a:rPr lang="en-GB" sz="2000" dirty="0">
                <a:latin typeface="Twinkl" pitchFamily="2" charset="0"/>
              </a:rPr>
              <a:t> (f)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4500" y="3564523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winkl" pitchFamily="2" charset="0"/>
              </a:rPr>
              <a:t>Suisse (f)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279176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Twinkl" pitchFamily="2" charset="0"/>
              </a:rPr>
              <a:t>Espagne</a:t>
            </a:r>
            <a:r>
              <a:rPr lang="en-GB" sz="2000" dirty="0">
                <a:latin typeface="Twinkl" pitchFamily="2" charset="0"/>
              </a:rPr>
              <a:t> (f)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5400" y="4337279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Twinkl" pitchFamily="2" charset="0"/>
              </a:rPr>
              <a:t>Danemark</a:t>
            </a:r>
            <a:r>
              <a:rPr lang="en-GB" sz="2000" dirty="0">
                <a:latin typeface="Twinkl" pitchFamily="2" charset="0"/>
              </a:rPr>
              <a:t> (m)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05400" y="3564523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winkl" pitchFamily="2" charset="0"/>
              </a:rPr>
              <a:t>Luxembourg (m)</a:t>
            </a:r>
          </a:p>
        </p:txBody>
      </p:sp>
      <p:pic>
        <p:nvPicPr>
          <p:cNvPr id="15" name="Whole Clas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16" name="Galle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30" y="286323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Suiss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30" y="366865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Russi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30" y="440874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Espagn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59" y="286323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Luxembour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59" y="366865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Danemark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59" y="440874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lay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67583" y="640549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67583" y="640549"/>
            <a:ext cx="609600" cy="609600"/>
          </a:xfrm>
          <a:prstGeom prst="rect">
            <a:avLst/>
          </a:prstGeom>
        </p:spPr>
      </p:pic>
      <p:pic>
        <p:nvPicPr>
          <p:cNvPr id="19" name="Picture 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67583" y="1428144"/>
            <a:ext cx="609600" cy="609600"/>
          </a:xfrm>
          <a:prstGeom prst="rect">
            <a:avLst/>
          </a:prstGeom>
        </p:spPr>
      </p:pic>
      <p:pic>
        <p:nvPicPr>
          <p:cNvPr id="29" name="Picture 2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67583" y="142814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67583" y="2213720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1550" y="2213720"/>
            <a:ext cx="609600" cy="609600"/>
          </a:xfrm>
          <a:prstGeom prst="rect">
            <a:avLst/>
          </a:prstGeom>
        </p:spPr>
      </p:pic>
      <p:pic>
        <p:nvPicPr>
          <p:cNvPr id="32" name="Picture 3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1550" y="2999296"/>
            <a:ext cx="609600" cy="609600"/>
          </a:xfrm>
          <a:prstGeom prst="rect">
            <a:avLst/>
          </a:prstGeom>
        </p:spPr>
      </p:pic>
      <p:pic>
        <p:nvPicPr>
          <p:cNvPr id="33" name="Picture 3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7335" y="2999296"/>
            <a:ext cx="609600" cy="609600"/>
          </a:xfrm>
          <a:prstGeom prst="rect">
            <a:avLst/>
          </a:prstGeom>
        </p:spPr>
      </p:pic>
      <p:pic>
        <p:nvPicPr>
          <p:cNvPr id="34" name="Picture 3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7335" y="3764578"/>
            <a:ext cx="609600" cy="609600"/>
          </a:xfrm>
          <a:prstGeom prst="rect">
            <a:avLst/>
          </a:prstGeom>
        </p:spPr>
      </p:pic>
      <p:pic>
        <p:nvPicPr>
          <p:cNvPr id="35" name="Picture 3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83346" y="3764578"/>
            <a:ext cx="609600" cy="609600"/>
          </a:xfrm>
          <a:prstGeom prst="rect">
            <a:avLst/>
          </a:prstGeom>
        </p:spPr>
      </p:pic>
      <p:pic>
        <p:nvPicPr>
          <p:cNvPr id="36" name="Picture 3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81528" y="461149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1097" y="4611492"/>
            <a:ext cx="609600" cy="6096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7C4572D-8245-9246-BE88-3A882084F93B}"/>
              </a:ext>
            </a:extLst>
          </p:cNvPr>
          <p:cNvSpPr/>
          <p:nvPr/>
        </p:nvSpPr>
        <p:spPr>
          <a:xfrm>
            <a:off x="8302752" y="6473896"/>
            <a:ext cx="829056" cy="371911"/>
          </a:xfrm>
          <a:prstGeom prst="rect">
            <a:avLst/>
          </a:prstGeom>
          <a:solidFill>
            <a:srgbClr val="F2AAAE"/>
          </a:solidFill>
          <a:ln>
            <a:solidFill>
              <a:srgbClr val="F2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5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9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1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83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7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8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1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83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57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/>
      <p:bldP spid="7" grpId="0"/>
      <p:bldP spid="8" grpId="0"/>
      <p:bldP spid="9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5650" y="1581314"/>
            <a:ext cx="7659684" cy="1320800"/>
          </a:xfrm>
          <a:prstGeom prst="rect">
            <a:avLst/>
          </a:prstGeom>
          <a:solidFill>
            <a:srgbClr val="F598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88519" y="485773"/>
            <a:ext cx="2366962" cy="966827"/>
          </a:xfrm>
        </p:spPr>
        <p:txBody>
          <a:bodyPr>
            <a:normAutofit fontScale="90000"/>
          </a:bodyPr>
          <a:lstStyle/>
          <a:p>
            <a:r>
              <a:rPr lang="en-US" altLang="en-US" b="0" dirty="0">
                <a:solidFill>
                  <a:schemeClr val="tx1"/>
                </a:solidFill>
                <a:latin typeface="Twinkl" pitchFamily="2" charset="0"/>
              </a:rPr>
              <a:t>Optional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755650" y="1713114"/>
            <a:ext cx="765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winkl" pitchFamily="2" charset="0"/>
              </a:rPr>
              <a:t>With a partner, use a dictionary/online translator to find the name of the country and whether it is masculine or feminine, then write in French, ‘in’  and the name of the country.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436741"/>
              </p:ext>
            </p:extLst>
          </p:nvPr>
        </p:nvGraphicFramePr>
        <p:xfrm>
          <a:off x="755650" y="3055257"/>
          <a:ext cx="3092450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winkl" pitchFamily="2" charset="0"/>
                        </a:rPr>
                        <a:t>English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winkl" pitchFamily="2" charset="0"/>
                        </a:rPr>
                        <a:t>in Belgium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winkl" pitchFamily="2" charset="0"/>
                        </a:rPr>
                        <a:t>in Argentina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winkl" pitchFamily="2" charset="0"/>
                        </a:rPr>
                        <a:t>in Brazil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winkl" pitchFamily="2" charset="0"/>
                        </a:rPr>
                        <a:t>in Portugal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winkl" pitchFamily="2" charset="0"/>
                        </a:rPr>
                        <a:t>in China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winkl" pitchFamily="2" charset="0"/>
                        </a:rPr>
                        <a:t>in Mexico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426522"/>
              </p:ext>
            </p:extLst>
          </p:nvPr>
        </p:nvGraphicFramePr>
        <p:xfrm>
          <a:off x="5308600" y="3055257"/>
          <a:ext cx="3092450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Twinkl" pitchFamily="2" charset="0"/>
                        </a:rPr>
                        <a:t>French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i="0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i="0" kern="1200" dirty="0">
                          <a:solidFill>
                            <a:schemeClr val="tx1"/>
                          </a:solidFill>
                          <a:effectLst/>
                          <a:latin typeface="Twinkl" pitchFamily="2" charset="0"/>
                          <a:ea typeface="+mn-ea"/>
                          <a:cs typeface="+mn-cs"/>
                        </a:rPr>
                        <a:t> </a:t>
                      </a:r>
                      <a:endParaRPr lang="en-GB" i="0" dirty="0">
                        <a:solidFill>
                          <a:schemeClr val="tx1"/>
                        </a:solidFill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Twinkl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96403" y="3429000"/>
            <a:ext cx="135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Belgique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34687" y="3792642"/>
            <a:ext cx="1478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Argentine</a:t>
            </a:r>
          </a:p>
        </p:txBody>
      </p:sp>
      <p:sp>
        <p:nvSpPr>
          <p:cNvPr id="9" name="Rectangle 8"/>
          <p:cNvSpPr/>
          <p:nvPr/>
        </p:nvSpPr>
        <p:spPr>
          <a:xfrm>
            <a:off x="6333460" y="4156284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dirty="0">
                <a:solidFill>
                  <a:srgbClr val="54A9FF"/>
                </a:solidFill>
                <a:latin typeface="Twinkl" pitchFamily="2" charset="0"/>
              </a:rPr>
              <a:t>au </a:t>
            </a:r>
            <a:r>
              <a:rPr lang="fr-FR" dirty="0">
                <a:solidFill>
                  <a:srgbClr val="54A9FF"/>
                </a:solidFill>
                <a:latin typeface="Twinkl" pitchFamily="2" charset="0"/>
              </a:rPr>
              <a:t>Brésil</a:t>
            </a:r>
            <a:endParaRPr lang="en-GB" dirty="0">
              <a:solidFill>
                <a:srgbClr val="54A9FF"/>
              </a:solidFill>
              <a:latin typeface="Twinkl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5564" y="4519926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rgbClr val="54A9FF"/>
                </a:solidFill>
                <a:latin typeface="Twinkl" pitchFamily="2" charset="0"/>
              </a:rPr>
              <a:t>au Portugal</a:t>
            </a:r>
            <a:endParaRPr lang="en-GB" dirty="0">
              <a:solidFill>
                <a:srgbClr val="54A9FF"/>
              </a:solidFill>
              <a:latin typeface="Twinkl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37467" y="4883568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Chine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03617" y="5247209"/>
            <a:ext cx="1340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54A9FF"/>
                </a:solidFill>
                <a:latin typeface="Twinkl" pitchFamily="2" charset="0"/>
              </a:rPr>
              <a:t>au </a:t>
            </a:r>
            <a:r>
              <a:rPr lang="en-GB" dirty="0" err="1">
                <a:solidFill>
                  <a:srgbClr val="54A9FF"/>
                </a:solidFill>
                <a:latin typeface="Twinkl" pitchFamily="2" charset="0"/>
              </a:rPr>
              <a:t>Mexique</a:t>
            </a:r>
            <a:endParaRPr lang="en-GB" dirty="0">
              <a:solidFill>
                <a:srgbClr val="54A9FF"/>
              </a:solidFill>
              <a:latin typeface="Twinkl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E96548-8C9F-784E-B8F3-AC752EE32450}"/>
              </a:ext>
            </a:extLst>
          </p:cNvPr>
          <p:cNvSpPr/>
          <p:nvPr/>
        </p:nvSpPr>
        <p:spPr>
          <a:xfrm>
            <a:off x="8302752" y="6473896"/>
            <a:ext cx="829056" cy="371911"/>
          </a:xfrm>
          <a:prstGeom prst="rect">
            <a:avLst/>
          </a:prstGeom>
          <a:solidFill>
            <a:srgbClr val="F2AAAE"/>
          </a:solidFill>
          <a:ln>
            <a:solidFill>
              <a:srgbClr val="F2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0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5650" y="2081353"/>
            <a:ext cx="7632700" cy="4011471"/>
          </a:xfrm>
          <a:prstGeom prst="rect">
            <a:avLst/>
          </a:prstGeom>
          <a:solidFill>
            <a:srgbClr val="67C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b="0" dirty="0" err="1">
                <a:solidFill>
                  <a:schemeClr val="tx1"/>
                </a:solidFill>
                <a:latin typeface="Twinkl" pitchFamily="2" charset="0"/>
              </a:rPr>
              <a:t>Allez</a:t>
            </a:r>
            <a:r>
              <a:rPr lang="en-US" altLang="en-US" b="0" dirty="0">
                <a:solidFill>
                  <a:schemeClr val="tx1"/>
                </a:solidFill>
                <a:latin typeface="Twinkl" pitchFamily="2" charset="0"/>
              </a:rPr>
              <a:t>-y !</a:t>
            </a:r>
            <a:br>
              <a:rPr lang="en-US" altLang="en-US" sz="3100" b="0" i="1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US" altLang="en-US" sz="2700" b="0" dirty="0">
                <a:solidFill>
                  <a:schemeClr val="tx1"/>
                </a:solidFill>
                <a:latin typeface="Twinkl" pitchFamily="2" charset="0"/>
              </a:rPr>
              <a:t>(Off You Go!)</a:t>
            </a:r>
            <a:br>
              <a:rPr lang="en-US" altLang="en-US" sz="2700" b="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US" altLang="en-US" sz="2700" b="0" dirty="0">
                <a:solidFill>
                  <a:schemeClr val="tx1"/>
                </a:solidFill>
                <a:latin typeface="Twinkl" pitchFamily="2" charset="0"/>
              </a:rPr>
              <a:t>Complete the worksheet on the website and upload to Seesaw!</a:t>
            </a:r>
            <a:endParaRPr lang="en-GB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7"/>
          <a:stretch/>
        </p:blipFill>
        <p:spPr>
          <a:xfrm>
            <a:off x="3233216" y="2337982"/>
            <a:ext cx="2668038" cy="3498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ndividual Wo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53EC9E-DD7F-4E49-8D56-16172B19058A}"/>
              </a:ext>
            </a:extLst>
          </p:cNvPr>
          <p:cNvSpPr/>
          <p:nvPr/>
        </p:nvSpPr>
        <p:spPr>
          <a:xfrm>
            <a:off x="8302752" y="6473896"/>
            <a:ext cx="829056" cy="371911"/>
          </a:xfrm>
          <a:prstGeom prst="rect">
            <a:avLst/>
          </a:prstGeom>
          <a:solidFill>
            <a:srgbClr val="F2AAAE"/>
          </a:solidFill>
          <a:ln>
            <a:solidFill>
              <a:srgbClr val="F2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84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274785"/>
            <a:ext cx="7886700" cy="1409700"/>
          </a:xfrm>
        </p:spPr>
        <p:txBody>
          <a:bodyPr>
            <a:normAutofit/>
          </a:bodyPr>
          <a:lstStyle/>
          <a:p>
            <a:pPr marL="285750" indent="-285750">
              <a:defRPr/>
            </a:pPr>
            <a:r>
              <a:rPr lang="en-GB" dirty="0">
                <a:solidFill>
                  <a:schemeClr val="tx1"/>
                </a:solidFill>
              </a:rPr>
              <a:t>I can distinguish masculine and feminine nouns and use the correct masculine/feminine form of a preposition.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262665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>
                <a:latin typeface="Twinkl" pitchFamily="2" charset="0"/>
              </a:rPr>
              <a:t>I can say whether country nouns are masculine or feminine.</a:t>
            </a:r>
          </a:p>
          <a:p>
            <a:pPr marL="0" indent="0">
              <a:buNone/>
            </a:pPr>
            <a:endParaRPr lang="en-GB" dirty="0">
              <a:latin typeface="Twinkl" pitchFamily="2" charset="0"/>
            </a:endParaRPr>
          </a:p>
          <a:p>
            <a:pPr lvl="0"/>
            <a:r>
              <a:rPr lang="en-GB" dirty="0">
                <a:latin typeface="Twinkl" pitchFamily="2" charset="0"/>
              </a:rPr>
              <a:t>I can choose the correct preposition: </a:t>
            </a:r>
            <a:r>
              <a:rPr lang="en-GB" dirty="0" err="1">
                <a:latin typeface="Twinkl" pitchFamily="2" charset="0"/>
              </a:rPr>
              <a:t>en</a:t>
            </a:r>
            <a:r>
              <a:rPr lang="en-GB" dirty="0">
                <a:latin typeface="Twinkl" pitchFamily="2" charset="0"/>
              </a:rPr>
              <a:t> for feminine countries, au for masculine countries.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3C2B84-D2AB-3A41-A380-B04084F26D38}"/>
              </a:ext>
            </a:extLst>
          </p:cNvPr>
          <p:cNvSpPr/>
          <p:nvPr/>
        </p:nvSpPr>
        <p:spPr>
          <a:xfrm>
            <a:off x="8302752" y="6473896"/>
            <a:ext cx="829056" cy="371911"/>
          </a:xfrm>
          <a:prstGeom prst="rect">
            <a:avLst/>
          </a:prstGeom>
          <a:solidFill>
            <a:srgbClr val="F2AAAE"/>
          </a:solidFill>
          <a:ln>
            <a:solidFill>
              <a:srgbClr val="F2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5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274785"/>
            <a:ext cx="7886700" cy="1409700"/>
          </a:xfrm>
        </p:spPr>
        <p:txBody>
          <a:bodyPr>
            <a:normAutofit/>
          </a:bodyPr>
          <a:lstStyle/>
          <a:p>
            <a:pPr marL="285750" indent="-285750">
              <a:defRPr/>
            </a:pPr>
            <a:r>
              <a:rPr lang="en-GB" dirty="0">
                <a:solidFill>
                  <a:schemeClr val="tx1"/>
                </a:solidFill>
              </a:rPr>
              <a:t>I can distinguish masculine and feminine nouns and use the correct masculine/feminine form of a preposition.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262665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>
                <a:latin typeface="Twinkl" pitchFamily="2" charset="0"/>
              </a:rPr>
              <a:t>I can say whether country nouns are masculine or feminine.</a:t>
            </a:r>
          </a:p>
          <a:p>
            <a:pPr marL="0" indent="0">
              <a:buNone/>
            </a:pPr>
            <a:endParaRPr lang="en-GB" dirty="0">
              <a:latin typeface="Twinkl" pitchFamily="2" charset="0"/>
            </a:endParaRPr>
          </a:p>
          <a:p>
            <a:pPr lvl="0"/>
            <a:r>
              <a:rPr lang="en-GB" dirty="0">
                <a:latin typeface="Twinkl" pitchFamily="2" charset="0"/>
              </a:rPr>
              <a:t>I can choose the correct preposition: </a:t>
            </a:r>
            <a:r>
              <a:rPr lang="en-GB" dirty="0" err="1">
                <a:latin typeface="Twinkl" pitchFamily="2" charset="0"/>
              </a:rPr>
              <a:t>en</a:t>
            </a:r>
            <a:r>
              <a:rPr lang="en-GB" dirty="0">
                <a:latin typeface="Twinkl" pitchFamily="2" charset="0"/>
              </a:rPr>
              <a:t> for feminine countries, au for masculine countries.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34050B-5B17-BA4A-8B14-9C30FA3BFD7B}"/>
              </a:ext>
            </a:extLst>
          </p:cNvPr>
          <p:cNvSpPr/>
          <p:nvPr/>
        </p:nvSpPr>
        <p:spPr>
          <a:xfrm>
            <a:off x="8302752" y="6473896"/>
            <a:ext cx="829056" cy="371911"/>
          </a:xfrm>
          <a:prstGeom prst="rect">
            <a:avLst/>
          </a:prstGeom>
          <a:solidFill>
            <a:srgbClr val="F2AAAE"/>
          </a:solidFill>
          <a:ln>
            <a:solidFill>
              <a:srgbClr val="F2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55650" y="2081354"/>
            <a:ext cx="2748671" cy="1307939"/>
          </a:xfrm>
          <a:prstGeom prst="rect">
            <a:avLst/>
          </a:prstGeom>
          <a:solidFill>
            <a:srgbClr val="67C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80562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b="0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US" altLang="en-US" sz="2800" b="0" dirty="0">
                <a:solidFill>
                  <a:schemeClr val="tx1"/>
                </a:solidFill>
                <a:latin typeface="Twinkl" pitchFamily="2" charset="0"/>
              </a:rPr>
              <a:t> temps fait-</a:t>
            </a:r>
            <a:r>
              <a:rPr lang="en-US" altLang="en-US" sz="2800" b="0" dirty="0" err="1">
                <a:solidFill>
                  <a:schemeClr val="tx1"/>
                </a:solidFill>
                <a:latin typeface="Twinkl" pitchFamily="2" charset="0"/>
              </a:rPr>
              <a:t>il</a:t>
            </a:r>
            <a:r>
              <a:rPr lang="en-US" altLang="en-US" sz="2800" b="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latin typeface="Twinkl" pitchFamily="2" charset="0"/>
              </a:rPr>
              <a:t>dans</a:t>
            </a:r>
            <a:r>
              <a:rPr lang="en-US" altLang="en-US" sz="2800" b="0" dirty="0">
                <a:solidFill>
                  <a:schemeClr val="tx1"/>
                </a:solidFill>
                <a:latin typeface="Twinkl" pitchFamily="2" charset="0"/>
              </a:rPr>
              <a:t> le monde ?</a:t>
            </a:r>
            <a:br>
              <a:rPr lang="en-US" altLang="en-US" sz="3100" b="0" i="1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US" altLang="en-US" sz="2000" b="0" dirty="0">
                <a:solidFill>
                  <a:schemeClr val="tx1"/>
                </a:solidFill>
                <a:latin typeface="Twinkl" pitchFamily="2" charset="0"/>
              </a:rPr>
              <a:t>(What’s the weather like around the world?)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342664" y="4984829"/>
            <a:ext cx="255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en</a:t>
            </a:r>
            <a:r>
              <a:rPr lang="en-GB" dirty="0">
                <a:latin typeface="Twinkl" pitchFamily="2" charset="0"/>
              </a:rPr>
              <a:t> France,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60066" y="4984829"/>
            <a:ext cx="288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</a:t>
            </a:r>
            <a:r>
              <a:rPr lang="en-GB" dirty="0" err="1">
                <a:latin typeface="Twinkl" pitchFamily="2" charset="0"/>
              </a:rPr>
              <a:t>vingt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2263" y="5354161"/>
            <a:ext cx="523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en</a:t>
            </a:r>
            <a:r>
              <a:rPr lang="en-GB" dirty="0">
                <a:latin typeface="Twinkl" pitchFamily="2" charset="0"/>
              </a:rPr>
              <a:t> France, </a:t>
            </a:r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</a:t>
            </a:r>
            <a:r>
              <a:rPr lang="en-GB" dirty="0" err="1">
                <a:latin typeface="Twinkl" pitchFamily="2" charset="0"/>
              </a:rPr>
              <a:t>vingt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5842" y="5723493"/>
            <a:ext cx="475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Today in France, it’s twenty degrees Celsius.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10930" r="8228" b="10662"/>
          <a:stretch/>
        </p:blipFill>
        <p:spPr>
          <a:xfrm>
            <a:off x="3489589" y="1730283"/>
            <a:ext cx="4898761" cy="3236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6535" y="2266020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 SemiBold" pitchFamily="2" charset="0"/>
              </a:rPr>
              <a:t>La France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6535" y="2791281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 SemiBold" pitchFamily="2" charset="0"/>
              </a:rPr>
              <a:t>20</a:t>
            </a:r>
            <a:r>
              <a:rPr lang="en-GB" dirty="0">
                <a:latin typeface="Twinkl" pitchFamily="2" charset="0"/>
              </a:rPr>
              <a:t>°</a:t>
            </a:r>
            <a:r>
              <a:rPr lang="en-GB" dirty="0">
                <a:latin typeface="Twinkl SemiBold" pitchFamily="2" charset="0"/>
              </a:rPr>
              <a:t>c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23911" r="41980" b="48561"/>
          <a:stretch/>
        </p:blipFill>
        <p:spPr>
          <a:xfrm>
            <a:off x="2230863" y="2071086"/>
            <a:ext cx="2129741" cy="214131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Freeform 13"/>
          <p:cNvSpPr/>
          <p:nvPr/>
        </p:nvSpPr>
        <p:spPr>
          <a:xfrm rot="4933450">
            <a:off x="2940712" y="1255958"/>
            <a:ext cx="2158539" cy="3593708"/>
          </a:xfrm>
          <a:custGeom>
            <a:avLst/>
            <a:gdLst>
              <a:gd name="connsiteX0" fmla="*/ 0 w 2158539"/>
              <a:gd name="connsiteY0" fmla="*/ 2514439 h 3593708"/>
              <a:gd name="connsiteX1" fmla="*/ 130263 w 2158539"/>
              <a:gd name="connsiteY1" fmla="*/ 1999995 h 3593708"/>
              <a:gd name="connsiteX2" fmla="*/ 134886 w 2158539"/>
              <a:gd name="connsiteY2" fmla="*/ 1992384 h 3593708"/>
              <a:gd name="connsiteX3" fmla="*/ 1078612 w 2158539"/>
              <a:gd name="connsiteY3" fmla="*/ 0 h 3593708"/>
              <a:gd name="connsiteX4" fmla="*/ 2017684 w 2158539"/>
              <a:gd name="connsiteY4" fmla="*/ 1982559 h 3593708"/>
              <a:gd name="connsiteX5" fmla="*/ 2028277 w 2158539"/>
              <a:gd name="connsiteY5" fmla="*/ 1999995 h 3593708"/>
              <a:gd name="connsiteX6" fmla="*/ 2158539 w 2158539"/>
              <a:gd name="connsiteY6" fmla="*/ 2514439 h 3593708"/>
              <a:gd name="connsiteX7" fmla="*/ 1079270 w 2158539"/>
              <a:gd name="connsiteY7" fmla="*/ 3593708 h 3593708"/>
              <a:gd name="connsiteX8" fmla="*/ 0 w 2158539"/>
              <a:gd name="connsiteY8" fmla="*/ 2514439 h 359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539" h="3593708">
                <a:moveTo>
                  <a:pt x="0" y="2514439"/>
                </a:moveTo>
                <a:cubicBezTo>
                  <a:pt x="0" y="2328169"/>
                  <a:pt x="47188" y="2152920"/>
                  <a:pt x="130263" y="1999995"/>
                </a:cubicBezTo>
                <a:lnTo>
                  <a:pt x="134886" y="1992384"/>
                </a:lnTo>
                <a:lnTo>
                  <a:pt x="1078612" y="0"/>
                </a:lnTo>
                <a:lnTo>
                  <a:pt x="2017684" y="1982559"/>
                </a:lnTo>
                <a:lnTo>
                  <a:pt x="2028277" y="1999995"/>
                </a:lnTo>
                <a:cubicBezTo>
                  <a:pt x="2111351" y="2152920"/>
                  <a:pt x="2158539" y="2328169"/>
                  <a:pt x="2158539" y="2514439"/>
                </a:cubicBezTo>
                <a:cubicBezTo>
                  <a:pt x="2158539" y="3110503"/>
                  <a:pt x="1675334" y="3593708"/>
                  <a:pt x="1079270" y="3593708"/>
                </a:cubicBezTo>
                <a:cubicBezTo>
                  <a:pt x="483206" y="3593708"/>
                  <a:pt x="0" y="3110503"/>
                  <a:pt x="0" y="2514439"/>
                </a:cubicBezTo>
                <a:close/>
              </a:path>
            </a:pathLst>
          </a:custGeom>
          <a:noFill/>
          <a:ln w="38100">
            <a:solidFill>
              <a:srgbClr val="FFE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157287" y="728663"/>
            <a:ext cx="1519301" cy="654050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1390070" y="779818"/>
            <a:ext cx="12865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tx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Franc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01" y="507158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ving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61" y="507158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full sentenc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174" y="543942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8046" y="728663"/>
            <a:ext cx="609600" cy="609600"/>
          </a:xfrm>
          <a:prstGeom prst="rect">
            <a:avLst/>
          </a:prstGeom>
        </p:spPr>
      </p:pic>
      <p:pic>
        <p:nvPicPr>
          <p:cNvPr id="29" name="Pictur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8047" y="728663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8047" y="1425483"/>
            <a:ext cx="609600" cy="609600"/>
          </a:xfrm>
          <a:prstGeom prst="rect">
            <a:avLst/>
          </a:prstGeom>
        </p:spPr>
      </p:pic>
      <p:pic>
        <p:nvPicPr>
          <p:cNvPr id="30" name="Picture 2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8047" y="1425483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8047" y="2238933"/>
            <a:ext cx="609600" cy="609600"/>
          </a:xfrm>
          <a:prstGeom prst="rect">
            <a:avLst/>
          </a:prstGeom>
        </p:spPr>
      </p:pic>
      <p:pic>
        <p:nvPicPr>
          <p:cNvPr id="32" name="Picture 3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8047" y="2238933"/>
            <a:ext cx="609600" cy="6096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CA5870-F803-224E-92ED-490CC1AFBE5C}"/>
              </a:ext>
            </a:extLst>
          </p:cNvPr>
          <p:cNvSpPr/>
          <p:nvPr/>
        </p:nvSpPr>
        <p:spPr>
          <a:xfrm>
            <a:off x="8302752" y="6473896"/>
            <a:ext cx="829056" cy="371911"/>
          </a:xfrm>
          <a:prstGeom prst="rect">
            <a:avLst/>
          </a:prstGeom>
          <a:solidFill>
            <a:srgbClr val="F2AAAE"/>
          </a:solidFill>
          <a:ln>
            <a:solidFill>
              <a:srgbClr val="F2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5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26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28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28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6" grpId="0" animBg="1"/>
      <p:bldP spid="11" grpId="0"/>
      <p:bldP spid="12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342927" y="2176920"/>
            <a:ext cx="2045423" cy="1307939"/>
          </a:xfrm>
          <a:prstGeom prst="rect">
            <a:avLst/>
          </a:prstGeom>
          <a:solidFill>
            <a:srgbClr val="67C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 t="10573" r="8101" b="10662"/>
          <a:stretch/>
        </p:blipFill>
        <p:spPr>
          <a:xfrm>
            <a:off x="755650" y="1731065"/>
            <a:ext cx="4898761" cy="324616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3100" b="0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US" altLang="en-US" sz="3100" b="0" dirty="0">
                <a:solidFill>
                  <a:schemeClr val="tx1"/>
                </a:solidFill>
                <a:latin typeface="Twinkl" pitchFamily="2" charset="0"/>
              </a:rPr>
              <a:t> temps fait-</a:t>
            </a:r>
            <a:r>
              <a:rPr lang="en-US" altLang="en-US" sz="3100" b="0" dirty="0" err="1">
                <a:solidFill>
                  <a:schemeClr val="tx1"/>
                </a:solidFill>
                <a:latin typeface="Twinkl" pitchFamily="2" charset="0"/>
              </a:rPr>
              <a:t>il</a:t>
            </a:r>
            <a:r>
              <a:rPr lang="en-US" altLang="en-US" sz="3100" b="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US" altLang="en-US" sz="3100" b="0" dirty="0" err="1">
                <a:solidFill>
                  <a:schemeClr val="tx1"/>
                </a:solidFill>
                <a:latin typeface="Twinkl" pitchFamily="2" charset="0"/>
              </a:rPr>
              <a:t>dans</a:t>
            </a:r>
            <a:r>
              <a:rPr lang="en-US" altLang="en-US" sz="3100" b="0" dirty="0">
                <a:solidFill>
                  <a:schemeClr val="tx1"/>
                </a:solidFill>
                <a:latin typeface="Twinkl" pitchFamily="2" charset="0"/>
              </a:rPr>
              <a:t> le monde ?</a:t>
            </a:r>
            <a:br>
              <a:rPr lang="en-US" altLang="en-US" sz="3100" b="0" i="1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US" altLang="en-US" sz="2200" b="0" dirty="0">
                <a:solidFill>
                  <a:schemeClr val="tx1"/>
                </a:solidFill>
                <a:latin typeface="Twinkl" pitchFamily="2" charset="0"/>
              </a:rPr>
              <a:t>(What’s the weather like around the world?)</a:t>
            </a:r>
            <a:endParaRPr lang="en-GB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1342664" y="5001096"/>
            <a:ext cx="273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en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Australie</a:t>
            </a:r>
            <a:r>
              <a:rPr lang="en-GB" dirty="0">
                <a:latin typeface="Twinkl" pitchFamily="2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60066" y="5001096"/>
            <a:ext cx="288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</a:t>
            </a:r>
            <a:r>
              <a:rPr lang="en-GB" dirty="0" err="1">
                <a:latin typeface="Twinkl" pitchFamily="2" charset="0"/>
              </a:rPr>
              <a:t>neuf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2263" y="5373839"/>
            <a:ext cx="547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en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Australie</a:t>
            </a:r>
            <a:r>
              <a:rPr lang="en-GB" dirty="0">
                <a:latin typeface="Twinkl" pitchFamily="2" charset="0"/>
              </a:rPr>
              <a:t>, </a:t>
            </a:r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</a:t>
            </a:r>
            <a:r>
              <a:rPr lang="en-GB" dirty="0" err="1">
                <a:latin typeface="Twinkl" pitchFamily="2" charset="0"/>
              </a:rPr>
              <a:t>neuf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5842" y="5723493"/>
            <a:ext cx="475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Today in Australia, it’s nine degrees Celsius.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00335" y="2365310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 SemiBold" pitchFamily="2" charset="0"/>
              </a:rPr>
              <a:t>L’Australie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0335" y="2890571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 SemiBold" pitchFamily="2" charset="0"/>
              </a:rPr>
              <a:t>9</a:t>
            </a:r>
            <a:r>
              <a:rPr lang="en-GB" dirty="0">
                <a:latin typeface="Twinkl" pitchFamily="2" charset="0"/>
              </a:rPr>
              <a:t>°</a:t>
            </a:r>
            <a:r>
              <a:rPr lang="en-GB" dirty="0">
                <a:latin typeface="Twinkl SemiBold" pitchFamily="2" charset="0"/>
              </a:rPr>
              <a:t>c</a:t>
            </a:r>
            <a:endParaRPr lang="en-GB" dirty="0">
              <a:latin typeface="Twinkl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67303" y="2172952"/>
            <a:ext cx="2662733" cy="1867813"/>
            <a:chOff x="4768214" y="1810080"/>
            <a:chExt cx="3152693" cy="22115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26" t="50493" r="10380" b="22555"/>
            <a:stretch/>
          </p:blipFill>
          <p:spPr>
            <a:xfrm>
              <a:off x="5922965" y="1810080"/>
              <a:ext cx="1901685" cy="1859213"/>
            </a:xfrm>
            <a:prstGeom prst="ellipse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Freeform 16"/>
            <p:cNvSpPr/>
            <p:nvPr/>
          </p:nvSpPr>
          <p:spPr>
            <a:xfrm rot="14289426">
              <a:off x="5397738" y="1498413"/>
              <a:ext cx="1893646" cy="3152693"/>
            </a:xfrm>
            <a:custGeom>
              <a:avLst/>
              <a:gdLst>
                <a:gd name="connsiteX0" fmla="*/ 0 w 2158539"/>
                <a:gd name="connsiteY0" fmla="*/ 2514439 h 3593708"/>
                <a:gd name="connsiteX1" fmla="*/ 130263 w 2158539"/>
                <a:gd name="connsiteY1" fmla="*/ 1999995 h 3593708"/>
                <a:gd name="connsiteX2" fmla="*/ 134886 w 2158539"/>
                <a:gd name="connsiteY2" fmla="*/ 1992384 h 3593708"/>
                <a:gd name="connsiteX3" fmla="*/ 1078612 w 2158539"/>
                <a:gd name="connsiteY3" fmla="*/ 0 h 3593708"/>
                <a:gd name="connsiteX4" fmla="*/ 2017684 w 2158539"/>
                <a:gd name="connsiteY4" fmla="*/ 1982559 h 3593708"/>
                <a:gd name="connsiteX5" fmla="*/ 2028277 w 2158539"/>
                <a:gd name="connsiteY5" fmla="*/ 1999995 h 3593708"/>
                <a:gd name="connsiteX6" fmla="*/ 2158539 w 2158539"/>
                <a:gd name="connsiteY6" fmla="*/ 2514439 h 3593708"/>
                <a:gd name="connsiteX7" fmla="*/ 1079270 w 2158539"/>
                <a:gd name="connsiteY7" fmla="*/ 3593708 h 3593708"/>
                <a:gd name="connsiteX8" fmla="*/ 0 w 2158539"/>
                <a:gd name="connsiteY8" fmla="*/ 2514439 h 359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8539" h="3593708">
                  <a:moveTo>
                    <a:pt x="0" y="2514439"/>
                  </a:moveTo>
                  <a:cubicBezTo>
                    <a:pt x="0" y="2328169"/>
                    <a:pt x="47188" y="2152920"/>
                    <a:pt x="130263" y="1999995"/>
                  </a:cubicBezTo>
                  <a:lnTo>
                    <a:pt x="134886" y="1992384"/>
                  </a:lnTo>
                  <a:lnTo>
                    <a:pt x="1078612" y="0"/>
                  </a:lnTo>
                  <a:lnTo>
                    <a:pt x="2017684" y="1982559"/>
                  </a:lnTo>
                  <a:lnTo>
                    <a:pt x="2028277" y="1999995"/>
                  </a:lnTo>
                  <a:cubicBezTo>
                    <a:pt x="2111351" y="2152920"/>
                    <a:pt x="2158539" y="2328169"/>
                    <a:pt x="2158539" y="2514439"/>
                  </a:cubicBezTo>
                  <a:cubicBezTo>
                    <a:pt x="2158539" y="3110503"/>
                    <a:pt x="1675334" y="3593708"/>
                    <a:pt x="1079270" y="3593708"/>
                  </a:cubicBezTo>
                  <a:cubicBezTo>
                    <a:pt x="483206" y="3593708"/>
                    <a:pt x="0" y="3110503"/>
                    <a:pt x="0" y="2514439"/>
                  </a:cubicBezTo>
                  <a:close/>
                </a:path>
              </a:pathLst>
            </a:custGeom>
            <a:noFill/>
            <a:ln w="38100">
              <a:solidFill>
                <a:srgbClr val="FFE3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utrali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01" y="507158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neu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61" y="507158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full sentenc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174" y="543942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4798" y="1028700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4798" y="1028700"/>
            <a:ext cx="609600" cy="609600"/>
          </a:xfrm>
          <a:prstGeom prst="rect">
            <a:avLst/>
          </a:prstGeom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4798" y="1824819"/>
            <a:ext cx="609600" cy="609600"/>
          </a:xfrm>
          <a:prstGeom prst="rect">
            <a:avLst/>
          </a:prstGeom>
        </p:spPr>
      </p:pic>
      <p:pic>
        <p:nvPicPr>
          <p:cNvPr id="30" name="Picture 2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4798" y="1824819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4798" y="2617309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4798" y="2617309"/>
            <a:ext cx="609600" cy="6096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C4B37CB-74AC-F347-9430-30D4BA47FA1E}"/>
              </a:ext>
            </a:extLst>
          </p:cNvPr>
          <p:cNvSpPr/>
          <p:nvPr/>
        </p:nvSpPr>
        <p:spPr>
          <a:xfrm>
            <a:off x="8302752" y="6473896"/>
            <a:ext cx="829056" cy="371911"/>
          </a:xfrm>
          <a:prstGeom prst="rect">
            <a:avLst/>
          </a:prstGeom>
          <a:solidFill>
            <a:srgbClr val="F2AAAE"/>
          </a:solidFill>
          <a:ln>
            <a:solidFill>
              <a:srgbClr val="F2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9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25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25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3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659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0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62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9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5650" y="2003580"/>
            <a:ext cx="2748671" cy="1307939"/>
          </a:xfrm>
          <a:prstGeom prst="rect">
            <a:avLst/>
          </a:prstGeom>
          <a:solidFill>
            <a:srgbClr val="67C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3100" b="0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US" altLang="en-US" sz="3100" b="0" dirty="0">
                <a:solidFill>
                  <a:schemeClr val="tx1"/>
                </a:solidFill>
                <a:latin typeface="Twinkl" pitchFamily="2" charset="0"/>
              </a:rPr>
              <a:t> temps fait-</a:t>
            </a:r>
            <a:r>
              <a:rPr lang="en-US" altLang="en-US" sz="3100" b="0" dirty="0" err="1">
                <a:solidFill>
                  <a:schemeClr val="tx1"/>
                </a:solidFill>
                <a:latin typeface="Twinkl" pitchFamily="2" charset="0"/>
              </a:rPr>
              <a:t>il</a:t>
            </a:r>
            <a:r>
              <a:rPr lang="en-US" altLang="en-US" sz="3100" b="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US" altLang="en-US" sz="3100" b="0" dirty="0" err="1">
                <a:solidFill>
                  <a:schemeClr val="tx1"/>
                </a:solidFill>
                <a:latin typeface="Twinkl" pitchFamily="2" charset="0"/>
              </a:rPr>
              <a:t>dans</a:t>
            </a:r>
            <a:r>
              <a:rPr lang="en-US" altLang="en-US" sz="3100" b="0" dirty="0">
                <a:solidFill>
                  <a:schemeClr val="tx1"/>
                </a:solidFill>
                <a:latin typeface="Twinkl" pitchFamily="2" charset="0"/>
              </a:rPr>
              <a:t> le monde ?</a:t>
            </a:r>
            <a:br>
              <a:rPr lang="en-US" altLang="en-US" sz="3100" b="0" i="1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US" altLang="en-US" sz="2200" b="0" dirty="0">
                <a:solidFill>
                  <a:schemeClr val="tx1"/>
                </a:solidFill>
                <a:latin typeface="Twinkl" pitchFamily="2" charset="0"/>
              </a:rPr>
              <a:t>(What’s the weather like around the world?)</a:t>
            </a:r>
            <a:endParaRPr lang="en-GB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1256128" y="5008498"/>
            <a:ext cx="29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en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Angleterre</a:t>
            </a:r>
            <a:r>
              <a:rPr lang="en-GB" dirty="0">
                <a:latin typeface="Twinkl" pitchFamily="2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60066" y="5008498"/>
            <a:ext cx="288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dix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7893" y="5379616"/>
            <a:ext cx="547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en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Angleterre</a:t>
            </a:r>
            <a:r>
              <a:rPr lang="en-GB" dirty="0">
                <a:latin typeface="Twinkl" pitchFamily="2" charset="0"/>
              </a:rPr>
              <a:t>, </a:t>
            </a:r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dix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1078" y="5723493"/>
            <a:ext cx="475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Today in England, it’s ten degrees Celsius.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10913" r="8195" b="10717"/>
          <a:stretch/>
        </p:blipFill>
        <p:spPr>
          <a:xfrm>
            <a:off x="3504322" y="1745964"/>
            <a:ext cx="4884028" cy="3231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0" t="23145" r="44884" b="55982"/>
          <a:stretch/>
        </p:blipFill>
        <p:spPr>
          <a:xfrm>
            <a:off x="2171599" y="1942560"/>
            <a:ext cx="2145656" cy="215496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 11"/>
          <p:cNvSpPr/>
          <p:nvPr/>
        </p:nvSpPr>
        <p:spPr>
          <a:xfrm rot="4933450">
            <a:off x="2887407" y="1135560"/>
            <a:ext cx="2158539" cy="3593708"/>
          </a:xfrm>
          <a:custGeom>
            <a:avLst/>
            <a:gdLst>
              <a:gd name="connsiteX0" fmla="*/ 0 w 2158539"/>
              <a:gd name="connsiteY0" fmla="*/ 2514439 h 3593708"/>
              <a:gd name="connsiteX1" fmla="*/ 130263 w 2158539"/>
              <a:gd name="connsiteY1" fmla="*/ 1999995 h 3593708"/>
              <a:gd name="connsiteX2" fmla="*/ 134886 w 2158539"/>
              <a:gd name="connsiteY2" fmla="*/ 1992384 h 3593708"/>
              <a:gd name="connsiteX3" fmla="*/ 1078612 w 2158539"/>
              <a:gd name="connsiteY3" fmla="*/ 0 h 3593708"/>
              <a:gd name="connsiteX4" fmla="*/ 2017684 w 2158539"/>
              <a:gd name="connsiteY4" fmla="*/ 1982559 h 3593708"/>
              <a:gd name="connsiteX5" fmla="*/ 2028277 w 2158539"/>
              <a:gd name="connsiteY5" fmla="*/ 1999995 h 3593708"/>
              <a:gd name="connsiteX6" fmla="*/ 2158539 w 2158539"/>
              <a:gd name="connsiteY6" fmla="*/ 2514439 h 3593708"/>
              <a:gd name="connsiteX7" fmla="*/ 1079270 w 2158539"/>
              <a:gd name="connsiteY7" fmla="*/ 3593708 h 3593708"/>
              <a:gd name="connsiteX8" fmla="*/ 0 w 2158539"/>
              <a:gd name="connsiteY8" fmla="*/ 2514439 h 359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539" h="3593708">
                <a:moveTo>
                  <a:pt x="0" y="2514439"/>
                </a:moveTo>
                <a:cubicBezTo>
                  <a:pt x="0" y="2328169"/>
                  <a:pt x="47188" y="2152920"/>
                  <a:pt x="130263" y="1999995"/>
                </a:cubicBezTo>
                <a:lnTo>
                  <a:pt x="134886" y="1992384"/>
                </a:lnTo>
                <a:lnTo>
                  <a:pt x="1078612" y="0"/>
                </a:lnTo>
                <a:lnTo>
                  <a:pt x="2017684" y="1982559"/>
                </a:lnTo>
                <a:lnTo>
                  <a:pt x="2028277" y="1999995"/>
                </a:lnTo>
                <a:cubicBezTo>
                  <a:pt x="2111351" y="2152920"/>
                  <a:pt x="2158539" y="2328169"/>
                  <a:pt x="2158539" y="2514439"/>
                </a:cubicBezTo>
                <a:cubicBezTo>
                  <a:pt x="2158539" y="3110503"/>
                  <a:pt x="1675334" y="3593708"/>
                  <a:pt x="1079270" y="3593708"/>
                </a:cubicBezTo>
                <a:cubicBezTo>
                  <a:pt x="483206" y="3593708"/>
                  <a:pt x="0" y="3110503"/>
                  <a:pt x="0" y="2514439"/>
                </a:cubicBezTo>
                <a:close/>
              </a:path>
            </a:pathLst>
          </a:custGeom>
          <a:noFill/>
          <a:ln w="38100">
            <a:solidFill>
              <a:srgbClr val="FFE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66318" y="2204776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 SemiBold" pitchFamily="2" charset="0"/>
              </a:rPr>
              <a:t>L’Angleterre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318" y="2730037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 SemiBold" pitchFamily="2" charset="0"/>
              </a:rPr>
              <a:t>10</a:t>
            </a:r>
            <a:r>
              <a:rPr lang="en-GB" dirty="0">
                <a:latin typeface="Twinkl" pitchFamily="2" charset="0"/>
              </a:rPr>
              <a:t>°</a:t>
            </a:r>
            <a:r>
              <a:rPr lang="en-GB" dirty="0">
                <a:latin typeface="Twinkl SemiBold" pitchFamily="2" charset="0"/>
              </a:rPr>
              <a:t>c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ngleterr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22" y="507158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dix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17" y="507158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full sentenc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941" y="545393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8407" y="485773"/>
            <a:ext cx="609600" cy="609600"/>
          </a:xfrm>
          <a:prstGeom prst="rect">
            <a:avLst/>
          </a:prstGeom>
        </p:spPr>
      </p:pic>
      <p:pic>
        <p:nvPicPr>
          <p:cNvPr id="26" name="Pictur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8407" y="485773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8407" y="1329672"/>
            <a:ext cx="609600" cy="609600"/>
          </a:xfrm>
          <a:prstGeom prst="rect">
            <a:avLst/>
          </a:prstGeom>
        </p:spPr>
      </p:pic>
      <p:pic>
        <p:nvPicPr>
          <p:cNvPr id="27" name="Picture 2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8407" y="1329672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9800" y="2135833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8407" y="2135833"/>
            <a:ext cx="609600" cy="609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0B103CC-A567-FA4A-94BE-A26701C037F5}"/>
              </a:ext>
            </a:extLst>
          </p:cNvPr>
          <p:cNvSpPr/>
          <p:nvPr/>
        </p:nvSpPr>
        <p:spPr>
          <a:xfrm>
            <a:off x="8302752" y="6473896"/>
            <a:ext cx="829056" cy="371911"/>
          </a:xfrm>
          <a:prstGeom prst="rect">
            <a:avLst/>
          </a:prstGeom>
          <a:solidFill>
            <a:srgbClr val="F2AAAE"/>
          </a:solidFill>
          <a:ln>
            <a:solidFill>
              <a:srgbClr val="F2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9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38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38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22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76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47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3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2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55651" y="2515163"/>
            <a:ext cx="2091722" cy="1307939"/>
          </a:xfrm>
          <a:prstGeom prst="rect">
            <a:avLst/>
          </a:prstGeom>
          <a:solidFill>
            <a:srgbClr val="67C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169044" y="4999343"/>
            <a:ext cx="29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au Canada,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1367" y="4999343"/>
            <a:ext cx="352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</a:t>
            </a:r>
            <a:r>
              <a:rPr lang="en-GB" dirty="0" err="1">
                <a:latin typeface="Twinkl" pitchFamily="2" charset="0"/>
              </a:rPr>
              <a:t>moins</a:t>
            </a:r>
            <a:r>
              <a:rPr lang="en-GB" dirty="0">
                <a:latin typeface="Twinkl" pitchFamily="2" charset="0"/>
              </a:rPr>
              <a:t> trois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2071" y="5368675"/>
            <a:ext cx="6099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au Canada, </a:t>
            </a:r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</a:t>
            </a:r>
            <a:r>
              <a:rPr lang="en-GB" dirty="0" err="1">
                <a:latin typeface="Twinkl" pitchFamily="2" charset="0"/>
              </a:rPr>
              <a:t>moins</a:t>
            </a:r>
            <a:r>
              <a:rPr lang="en-GB" dirty="0">
                <a:latin typeface="Twinkl" pitchFamily="2" charset="0"/>
              </a:rPr>
              <a:t> trois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8956" y="5723493"/>
            <a:ext cx="542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Today in Canada, it’s minus three degrees Celsius.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10573" r="8228" b="10662"/>
          <a:stretch/>
        </p:blipFill>
        <p:spPr>
          <a:xfrm>
            <a:off x="3504321" y="1739899"/>
            <a:ext cx="4883415" cy="32359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4840" y="2504948"/>
            <a:ext cx="1830032" cy="1787457"/>
            <a:chOff x="818606" y="1928588"/>
            <a:chExt cx="2196811" cy="21457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18" t="62163" r="48593" b="16211"/>
            <a:stretch/>
          </p:blipFill>
          <p:spPr>
            <a:xfrm>
              <a:off x="995423" y="1928588"/>
              <a:ext cx="1875099" cy="1659562"/>
            </a:xfrm>
            <a:prstGeom prst="ellipse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1" t="7170" r="54557" b="55674"/>
            <a:stretch/>
          </p:blipFill>
          <p:spPr>
            <a:xfrm>
              <a:off x="818606" y="1963313"/>
              <a:ext cx="2196811" cy="2110978"/>
            </a:xfrm>
            <a:prstGeom prst="ellipse">
              <a:avLst/>
            </a:prstGeom>
          </p:spPr>
        </p:pic>
      </p:grpSp>
      <p:sp>
        <p:nvSpPr>
          <p:cNvPr id="11" name="Freeform 10"/>
          <p:cNvSpPr/>
          <p:nvPr/>
        </p:nvSpPr>
        <p:spPr>
          <a:xfrm rot="3263379">
            <a:off x="2280923" y="1549772"/>
            <a:ext cx="1827912" cy="3043254"/>
          </a:xfrm>
          <a:custGeom>
            <a:avLst/>
            <a:gdLst>
              <a:gd name="connsiteX0" fmla="*/ 0 w 2158539"/>
              <a:gd name="connsiteY0" fmla="*/ 2514439 h 3593708"/>
              <a:gd name="connsiteX1" fmla="*/ 130263 w 2158539"/>
              <a:gd name="connsiteY1" fmla="*/ 1999995 h 3593708"/>
              <a:gd name="connsiteX2" fmla="*/ 134886 w 2158539"/>
              <a:gd name="connsiteY2" fmla="*/ 1992384 h 3593708"/>
              <a:gd name="connsiteX3" fmla="*/ 1078612 w 2158539"/>
              <a:gd name="connsiteY3" fmla="*/ 0 h 3593708"/>
              <a:gd name="connsiteX4" fmla="*/ 2017684 w 2158539"/>
              <a:gd name="connsiteY4" fmla="*/ 1982559 h 3593708"/>
              <a:gd name="connsiteX5" fmla="*/ 2028277 w 2158539"/>
              <a:gd name="connsiteY5" fmla="*/ 1999995 h 3593708"/>
              <a:gd name="connsiteX6" fmla="*/ 2158539 w 2158539"/>
              <a:gd name="connsiteY6" fmla="*/ 2514439 h 3593708"/>
              <a:gd name="connsiteX7" fmla="*/ 1079270 w 2158539"/>
              <a:gd name="connsiteY7" fmla="*/ 3593708 h 3593708"/>
              <a:gd name="connsiteX8" fmla="*/ 0 w 2158539"/>
              <a:gd name="connsiteY8" fmla="*/ 2514439 h 359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539" h="3593708">
                <a:moveTo>
                  <a:pt x="0" y="2514439"/>
                </a:moveTo>
                <a:cubicBezTo>
                  <a:pt x="0" y="2328169"/>
                  <a:pt x="47188" y="2152920"/>
                  <a:pt x="130263" y="1999995"/>
                </a:cubicBezTo>
                <a:lnTo>
                  <a:pt x="134886" y="1992384"/>
                </a:lnTo>
                <a:lnTo>
                  <a:pt x="1078612" y="0"/>
                </a:lnTo>
                <a:lnTo>
                  <a:pt x="2017684" y="1982559"/>
                </a:lnTo>
                <a:lnTo>
                  <a:pt x="2028277" y="1999995"/>
                </a:lnTo>
                <a:cubicBezTo>
                  <a:pt x="2111351" y="2152920"/>
                  <a:pt x="2158539" y="2328169"/>
                  <a:pt x="2158539" y="2514439"/>
                </a:cubicBezTo>
                <a:cubicBezTo>
                  <a:pt x="2158539" y="3110503"/>
                  <a:pt x="1675334" y="3593708"/>
                  <a:pt x="1079270" y="3593708"/>
                </a:cubicBezTo>
                <a:cubicBezTo>
                  <a:pt x="483206" y="3593708"/>
                  <a:pt x="0" y="3110503"/>
                  <a:pt x="0" y="2514439"/>
                </a:cubicBezTo>
                <a:close/>
              </a:path>
            </a:pathLst>
          </a:custGeom>
          <a:noFill/>
          <a:ln w="38100">
            <a:solidFill>
              <a:srgbClr val="FFE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90367" y="2618942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 SemiBold" pitchFamily="2" charset="0"/>
              </a:rPr>
              <a:t>Le Canada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367" y="3144203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 SemiBold" pitchFamily="2" charset="0"/>
              </a:rPr>
              <a:t>-3</a:t>
            </a:r>
            <a:r>
              <a:rPr lang="en-GB" dirty="0">
                <a:latin typeface="Twinkl" pitchFamily="2" charset="0"/>
              </a:rPr>
              <a:t>°</a:t>
            </a:r>
            <a:r>
              <a:rPr lang="en-GB" dirty="0">
                <a:latin typeface="Twinkl SemiBold" pitchFamily="2" charset="0"/>
              </a:rPr>
              <a:t>c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18" name="Title 5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US" altLang="en-US" sz="3100" b="0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US" altLang="en-US" sz="3100" b="0" dirty="0">
                <a:solidFill>
                  <a:schemeClr val="tx1"/>
                </a:solidFill>
                <a:latin typeface="Twinkl" pitchFamily="2" charset="0"/>
              </a:rPr>
              <a:t> temps fait-</a:t>
            </a:r>
            <a:r>
              <a:rPr lang="en-US" altLang="en-US" sz="3100" b="0" dirty="0" err="1">
                <a:solidFill>
                  <a:schemeClr val="tx1"/>
                </a:solidFill>
                <a:latin typeface="Twinkl" pitchFamily="2" charset="0"/>
              </a:rPr>
              <a:t>il</a:t>
            </a:r>
            <a:r>
              <a:rPr lang="en-US" altLang="en-US" sz="3100" b="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US" altLang="en-US" sz="3100" b="0" dirty="0" err="1">
                <a:solidFill>
                  <a:schemeClr val="tx1"/>
                </a:solidFill>
                <a:latin typeface="Twinkl" pitchFamily="2" charset="0"/>
              </a:rPr>
              <a:t>dans</a:t>
            </a:r>
            <a:r>
              <a:rPr lang="en-US" altLang="en-US" sz="3100" b="0" dirty="0">
                <a:solidFill>
                  <a:schemeClr val="tx1"/>
                </a:solidFill>
                <a:latin typeface="Twinkl" pitchFamily="2" charset="0"/>
              </a:rPr>
              <a:t> le monde ?</a:t>
            </a:r>
            <a:br>
              <a:rPr lang="en-US" altLang="en-US" sz="3100" b="0" i="1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US" altLang="en-US" sz="2200" b="0" dirty="0">
                <a:solidFill>
                  <a:schemeClr val="tx1"/>
                </a:solidFill>
                <a:latin typeface="Twinkl" pitchFamily="2" charset="0"/>
              </a:rPr>
              <a:t>(What’s the weather like around the world?)</a:t>
            </a:r>
            <a:endParaRPr lang="en-GB" sz="2200" dirty="0"/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anad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62" y="507158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troi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43" y="507158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full sent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81" y="545393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2183" y="1442359"/>
            <a:ext cx="609600" cy="609600"/>
          </a:xfrm>
          <a:prstGeom prst="rect">
            <a:avLst/>
          </a:prstGeom>
        </p:spPr>
      </p:pic>
      <p:pic>
        <p:nvPicPr>
          <p:cNvPr id="26" name="Pictur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2183" y="1442359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2183" y="2229075"/>
            <a:ext cx="609600" cy="609600"/>
          </a:xfrm>
          <a:prstGeom prst="rect">
            <a:avLst/>
          </a:prstGeom>
        </p:spPr>
      </p:pic>
      <p:pic>
        <p:nvPicPr>
          <p:cNvPr id="27" name="Picture 2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2335" y="2229075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2335" y="310834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2335" y="3108340"/>
            <a:ext cx="609600" cy="6096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6FE84B-7188-DF46-9E7D-487CE40BFF01}"/>
              </a:ext>
            </a:extLst>
          </p:cNvPr>
          <p:cNvSpPr/>
          <p:nvPr/>
        </p:nvSpPr>
        <p:spPr>
          <a:xfrm>
            <a:off x="8302752" y="6473896"/>
            <a:ext cx="829056" cy="371911"/>
          </a:xfrm>
          <a:prstGeom prst="rect">
            <a:avLst/>
          </a:prstGeom>
          <a:solidFill>
            <a:srgbClr val="F2AAAE"/>
          </a:solidFill>
          <a:ln>
            <a:solidFill>
              <a:srgbClr val="F2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2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8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8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5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209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0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6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650" y="2436632"/>
            <a:ext cx="2748671" cy="1307939"/>
          </a:xfrm>
          <a:prstGeom prst="rect">
            <a:avLst/>
          </a:prstGeom>
          <a:solidFill>
            <a:srgbClr val="67C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 t="10752" r="8101" b="10483"/>
          <a:stretch/>
        </p:blipFill>
        <p:spPr>
          <a:xfrm>
            <a:off x="3504321" y="1739899"/>
            <a:ext cx="4883415" cy="32408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9044" y="4996731"/>
            <a:ext cx="29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au Kenya,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1367" y="4996731"/>
            <a:ext cx="352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</a:t>
            </a:r>
            <a:r>
              <a:rPr lang="en-GB" dirty="0" err="1">
                <a:latin typeface="Twinkl" pitchFamily="2" charset="0"/>
              </a:rPr>
              <a:t>trente</a:t>
            </a:r>
            <a:r>
              <a:rPr lang="en-GB" dirty="0">
                <a:latin typeface="Twinkl" pitchFamily="2" charset="0"/>
              </a:rPr>
              <a:t> cinq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7557" y="5367236"/>
            <a:ext cx="6099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au Kenya, </a:t>
            </a:r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</a:t>
            </a:r>
            <a:r>
              <a:rPr lang="en-GB" dirty="0" err="1">
                <a:latin typeface="Twinkl" pitchFamily="2" charset="0"/>
              </a:rPr>
              <a:t>trente</a:t>
            </a:r>
            <a:r>
              <a:rPr lang="en-GB" dirty="0">
                <a:latin typeface="Twinkl" pitchFamily="2" charset="0"/>
              </a:rPr>
              <a:t> cinq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8956" y="5723493"/>
            <a:ext cx="542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Today in Kenya, it’s thirty-five degrees Celsius.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8" t="43016" r="35222" b="34641"/>
          <a:stretch/>
        </p:blipFill>
        <p:spPr>
          <a:xfrm>
            <a:off x="2677783" y="2422118"/>
            <a:ext cx="2190839" cy="215925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9"/>
          <p:cNvSpPr/>
          <p:nvPr/>
        </p:nvSpPr>
        <p:spPr>
          <a:xfrm rot="5400000">
            <a:off x="3395368" y="1705248"/>
            <a:ext cx="2158539" cy="3593708"/>
          </a:xfrm>
          <a:custGeom>
            <a:avLst/>
            <a:gdLst>
              <a:gd name="connsiteX0" fmla="*/ 0 w 2158539"/>
              <a:gd name="connsiteY0" fmla="*/ 2514439 h 3593708"/>
              <a:gd name="connsiteX1" fmla="*/ 130263 w 2158539"/>
              <a:gd name="connsiteY1" fmla="*/ 1999995 h 3593708"/>
              <a:gd name="connsiteX2" fmla="*/ 134886 w 2158539"/>
              <a:gd name="connsiteY2" fmla="*/ 1992384 h 3593708"/>
              <a:gd name="connsiteX3" fmla="*/ 1078612 w 2158539"/>
              <a:gd name="connsiteY3" fmla="*/ 0 h 3593708"/>
              <a:gd name="connsiteX4" fmla="*/ 2017684 w 2158539"/>
              <a:gd name="connsiteY4" fmla="*/ 1982559 h 3593708"/>
              <a:gd name="connsiteX5" fmla="*/ 2028277 w 2158539"/>
              <a:gd name="connsiteY5" fmla="*/ 1999995 h 3593708"/>
              <a:gd name="connsiteX6" fmla="*/ 2158539 w 2158539"/>
              <a:gd name="connsiteY6" fmla="*/ 2514439 h 3593708"/>
              <a:gd name="connsiteX7" fmla="*/ 1079270 w 2158539"/>
              <a:gd name="connsiteY7" fmla="*/ 3593708 h 3593708"/>
              <a:gd name="connsiteX8" fmla="*/ 0 w 2158539"/>
              <a:gd name="connsiteY8" fmla="*/ 2514439 h 359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539" h="3593708">
                <a:moveTo>
                  <a:pt x="0" y="2514439"/>
                </a:moveTo>
                <a:cubicBezTo>
                  <a:pt x="0" y="2328169"/>
                  <a:pt x="47188" y="2152920"/>
                  <a:pt x="130263" y="1999995"/>
                </a:cubicBezTo>
                <a:lnTo>
                  <a:pt x="134886" y="1992384"/>
                </a:lnTo>
                <a:lnTo>
                  <a:pt x="1078612" y="0"/>
                </a:lnTo>
                <a:lnTo>
                  <a:pt x="2017684" y="1982559"/>
                </a:lnTo>
                <a:lnTo>
                  <a:pt x="2028277" y="1999995"/>
                </a:lnTo>
                <a:cubicBezTo>
                  <a:pt x="2111351" y="2152920"/>
                  <a:pt x="2158539" y="2328169"/>
                  <a:pt x="2158539" y="2514439"/>
                </a:cubicBezTo>
                <a:cubicBezTo>
                  <a:pt x="2158539" y="3110503"/>
                  <a:pt x="1675334" y="3593708"/>
                  <a:pt x="1079270" y="3593708"/>
                </a:cubicBezTo>
                <a:cubicBezTo>
                  <a:pt x="483206" y="3593708"/>
                  <a:pt x="0" y="3110503"/>
                  <a:pt x="0" y="2514439"/>
                </a:cubicBezTo>
                <a:close/>
              </a:path>
            </a:pathLst>
          </a:custGeom>
          <a:noFill/>
          <a:ln w="38100">
            <a:solidFill>
              <a:srgbClr val="FFE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26732" y="2633248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 SemiBold" pitchFamily="2" charset="0"/>
              </a:rPr>
              <a:t>Le Kenya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6732" y="3158509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 SemiBold" pitchFamily="2" charset="0"/>
              </a:rPr>
              <a:t>35</a:t>
            </a:r>
            <a:r>
              <a:rPr lang="en-GB" dirty="0">
                <a:latin typeface="Twinkl" pitchFamily="2" charset="0"/>
              </a:rPr>
              <a:t>°</a:t>
            </a:r>
            <a:r>
              <a:rPr lang="en-GB" dirty="0">
                <a:latin typeface="Twinkl SemiBold" pitchFamily="2" charset="0"/>
              </a:rPr>
              <a:t>c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US" altLang="en-US" sz="3100" b="0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US" altLang="en-US" sz="3100" b="0" dirty="0">
                <a:solidFill>
                  <a:schemeClr val="tx1"/>
                </a:solidFill>
                <a:latin typeface="Twinkl" pitchFamily="2" charset="0"/>
              </a:rPr>
              <a:t> temps fait-</a:t>
            </a:r>
            <a:r>
              <a:rPr lang="en-US" altLang="en-US" sz="3100" b="0" dirty="0" err="1">
                <a:solidFill>
                  <a:schemeClr val="tx1"/>
                </a:solidFill>
                <a:latin typeface="Twinkl" pitchFamily="2" charset="0"/>
              </a:rPr>
              <a:t>il</a:t>
            </a:r>
            <a:r>
              <a:rPr lang="en-US" altLang="en-US" sz="3100" b="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US" altLang="en-US" sz="3100" b="0" dirty="0" err="1">
                <a:solidFill>
                  <a:schemeClr val="tx1"/>
                </a:solidFill>
                <a:latin typeface="Twinkl" pitchFamily="2" charset="0"/>
              </a:rPr>
              <a:t>dans</a:t>
            </a:r>
            <a:r>
              <a:rPr lang="en-US" altLang="en-US" sz="3100" b="0" dirty="0">
                <a:solidFill>
                  <a:schemeClr val="tx1"/>
                </a:solidFill>
                <a:latin typeface="Twinkl" pitchFamily="2" charset="0"/>
              </a:rPr>
              <a:t> le monde ?</a:t>
            </a:r>
            <a:br>
              <a:rPr lang="en-US" altLang="en-US" sz="3100" b="0" i="1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US" altLang="en-US" sz="2200" b="0" dirty="0">
                <a:solidFill>
                  <a:schemeClr val="tx1"/>
                </a:solidFill>
                <a:latin typeface="Twinkl" pitchFamily="2" charset="0"/>
              </a:rPr>
              <a:t>(What’s the weather like around the world?)</a:t>
            </a:r>
            <a:endParaRPr lang="en-GB" sz="2200" dirty="0"/>
          </a:p>
        </p:txBody>
      </p:sp>
      <p:pic>
        <p:nvPicPr>
          <p:cNvPr id="15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eny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18" y="507158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trent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43" y="507158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full sentenc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37" y="545393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89512" y="808945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89512" y="808945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89512" y="1739899"/>
            <a:ext cx="609600" cy="609600"/>
          </a:xfrm>
          <a:prstGeom prst="rect">
            <a:avLst/>
          </a:prstGeom>
        </p:spPr>
      </p:pic>
      <p:pic>
        <p:nvPicPr>
          <p:cNvPr id="23" name="Picture 2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89512" y="1739899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89512" y="2633248"/>
            <a:ext cx="609600" cy="609600"/>
          </a:xfrm>
          <a:prstGeom prst="rect">
            <a:avLst/>
          </a:prstGeom>
        </p:spPr>
      </p:pic>
      <p:pic>
        <p:nvPicPr>
          <p:cNvPr id="25" name="Picture 2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89512" y="2633248"/>
            <a:ext cx="609600" cy="6096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6379AF1-6180-4A4C-807F-E0AC73FDD7A1}"/>
              </a:ext>
            </a:extLst>
          </p:cNvPr>
          <p:cNvSpPr/>
          <p:nvPr/>
        </p:nvSpPr>
        <p:spPr>
          <a:xfrm>
            <a:off x="8302752" y="6473896"/>
            <a:ext cx="829056" cy="371911"/>
          </a:xfrm>
          <a:prstGeom prst="rect">
            <a:avLst/>
          </a:prstGeom>
          <a:solidFill>
            <a:srgbClr val="F2AAAE"/>
          </a:solidFill>
          <a:ln>
            <a:solidFill>
              <a:srgbClr val="F2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7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71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71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209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67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0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2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50885" y="5050056"/>
            <a:ext cx="7632700" cy="374150"/>
          </a:xfrm>
          <a:prstGeom prst="rect">
            <a:avLst/>
          </a:prstGeom>
          <a:solidFill>
            <a:srgbClr val="FFE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755650" y="4609966"/>
            <a:ext cx="7632700" cy="374150"/>
          </a:xfrm>
          <a:prstGeom prst="rect">
            <a:avLst/>
          </a:prstGeom>
          <a:solidFill>
            <a:srgbClr val="67C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799772"/>
            <a:ext cx="7632700" cy="2641600"/>
          </a:xfrm>
          <a:prstGeom prst="rect">
            <a:avLst/>
          </a:prstGeom>
          <a:solidFill>
            <a:srgbClr val="F598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23925" y="359220"/>
            <a:ext cx="8220075" cy="159558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0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US" altLang="en-US" b="0" dirty="0">
                <a:solidFill>
                  <a:schemeClr val="tx1"/>
                </a:solidFill>
                <a:latin typeface="Twinkl" pitchFamily="2" charset="0"/>
              </a:rPr>
              <a:t> temps fait-</a:t>
            </a:r>
            <a:r>
              <a:rPr lang="en-US" altLang="en-US" b="0" dirty="0" err="1">
                <a:solidFill>
                  <a:schemeClr val="tx1"/>
                </a:solidFill>
                <a:latin typeface="Twinkl" pitchFamily="2" charset="0"/>
              </a:rPr>
              <a:t>il</a:t>
            </a:r>
            <a:r>
              <a:rPr lang="en-US" altLang="en-US" b="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latin typeface="Twinkl" pitchFamily="2" charset="0"/>
              </a:rPr>
              <a:t>dans</a:t>
            </a:r>
            <a:r>
              <a:rPr lang="en-US" altLang="en-US" b="0" dirty="0">
                <a:solidFill>
                  <a:schemeClr val="tx1"/>
                </a:solidFill>
                <a:latin typeface="Twinkl" pitchFamily="2" charset="0"/>
              </a:rPr>
              <a:t> le monde ?</a:t>
            </a:r>
            <a:br>
              <a:rPr lang="en-US" altLang="en-US" sz="3100" b="0" i="1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US" altLang="en-US" sz="2700" b="0" dirty="0">
                <a:solidFill>
                  <a:schemeClr val="tx1"/>
                </a:solidFill>
                <a:latin typeface="Twinkl" pitchFamily="2" charset="0"/>
              </a:rPr>
              <a:t>(What’s the weather like around the world?)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249324" y="1916702"/>
            <a:ext cx="4699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winkl SemiBold" pitchFamily="2" charset="0"/>
              </a:rPr>
              <a:t>Let’s look at these sentences again;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2263" y="3943107"/>
            <a:ext cx="584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au Kenya, </a:t>
            </a:r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</a:t>
            </a:r>
            <a:r>
              <a:rPr lang="en-GB" dirty="0" err="1">
                <a:latin typeface="Twinkl" pitchFamily="2" charset="0"/>
              </a:rPr>
              <a:t>trente</a:t>
            </a:r>
            <a:r>
              <a:rPr lang="en-GB" dirty="0">
                <a:latin typeface="Twinkl" pitchFamily="2" charset="0"/>
              </a:rPr>
              <a:t> cinq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650" y="4614783"/>
            <a:ext cx="765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What do you notice about how we say ‘in’ and the country name?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2263" y="3564914"/>
            <a:ext cx="596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au Canada, </a:t>
            </a:r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</a:t>
            </a:r>
            <a:r>
              <a:rPr lang="en-GB" dirty="0" err="1">
                <a:latin typeface="Twinkl" pitchFamily="2" charset="0"/>
              </a:rPr>
              <a:t>moins</a:t>
            </a:r>
            <a:r>
              <a:rPr lang="en-GB" dirty="0">
                <a:latin typeface="Twinkl" pitchFamily="2" charset="0"/>
              </a:rPr>
              <a:t> trois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2263" y="3186723"/>
            <a:ext cx="547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en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Angleterre</a:t>
            </a:r>
            <a:r>
              <a:rPr lang="en-GB" dirty="0">
                <a:latin typeface="Twinkl" pitchFamily="2" charset="0"/>
              </a:rPr>
              <a:t>, </a:t>
            </a:r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dix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2263" y="2808532"/>
            <a:ext cx="547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en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Australie</a:t>
            </a:r>
            <a:r>
              <a:rPr lang="en-GB" dirty="0">
                <a:latin typeface="Twinkl" pitchFamily="2" charset="0"/>
              </a:rPr>
              <a:t>, </a:t>
            </a:r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</a:t>
            </a:r>
            <a:r>
              <a:rPr lang="en-GB" dirty="0" err="1">
                <a:latin typeface="Twinkl" pitchFamily="2" charset="0"/>
              </a:rPr>
              <a:t>neuf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2263" y="2430341"/>
            <a:ext cx="523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winkl" pitchFamily="2" charset="0"/>
              </a:rPr>
              <a:t>Aujourd'hui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en</a:t>
            </a:r>
            <a:r>
              <a:rPr lang="en-GB" dirty="0">
                <a:latin typeface="Twinkl" pitchFamily="2" charset="0"/>
              </a:rPr>
              <a:t> France, </a:t>
            </a:r>
            <a:r>
              <a:rPr lang="en-GB" dirty="0" err="1">
                <a:latin typeface="Twinkl" pitchFamily="2" charset="0"/>
              </a:rPr>
              <a:t>il</a:t>
            </a:r>
            <a:r>
              <a:rPr lang="en-GB" dirty="0">
                <a:latin typeface="Twinkl" pitchFamily="2" charset="0"/>
              </a:rPr>
              <a:t> fait </a:t>
            </a:r>
            <a:r>
              <a:rPr lang="en-GB" dirty="0" err="1">
                <a:latin typeface="Twinkl" pitchFamily="2" charset="0"/>
              </a:rPr>
              <a:t>vingt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degrés</a:t>
            </a:r>
            <a:r>
              <a:rPr lang="en-GB" dirty="0">
                <a:latin typeface="Twinkl" pitchFamily="2" charset="0"/>
              </a:rPr>
              <a:t> Celsius.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634" y="5050056"/>
            <a:ext cx="763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Some have ‘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latin typeface="Twinkl" pitchFamily="2" charset="0"/>
              </a:rPr>
              <a:t>’  in front of the country and some have ‘</a:t>
            </a:r>
            <a:r>
              <a:rPr lang="en-GB" dirty="0">
                <a:solidFill>
                  <a:srgbClr val="54A9FF"/>
                </a:solidFill>
                <a:latin typeface="Twinkl" pitchFamily="2" charset="0"/>
              </a:rPr>
              <a:t>au</a:t>
            </a:r>
            <a:r>
              <a:rPr lang="en-GB" i="1" dirty="0">
                <a:latin typeface="Twinkl" pitchFamily="2" charset="0"/>
              </a:rPr>
              <a:t>’.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6482" y="5565192"/>
            <a:ext cx="554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winkl SemiBold" pitchFamily="2" charset="0"/>
              </a:rPr>
              <a:t>Why?</a:t>
            </a:r>
          </a:p>
        </p:txBody>
      </p:sp>
      <p:pic>
        <p:nvPicPr>
          <p:cNvPr id="19" name="Franc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5" y="250545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ustrali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5" y="288429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Angleterr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5" y="3263147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anada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5" y="364199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Kenya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5" y="402084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50885" y="5592799"/>
            <a:ext cx="7632700" cy="500026"/>
          </a:xfrm>
          <a:prstGeom prst="rect">
            <a:avLst/>
          </a:prstGeom>
          <a:noFill/>
          <a:ln w="38100">
            <a:solidFill>
              <a:srgbClr val="F59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07" y="978763"/>
            <a:ext cx="609600" cy="609600"/>
          </a:xfrm>
          <a:prstGeom prst="rect">
            <a:avLst/>
          </a:prstGeom>
        </p:spPr>
      </p:pic>
      <p:pic>
        <p:nvPicPr>
          <p:cNvPr id="29" name="Pictur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07" y="978763"/>
            <a:ext cx="609600" cy="609600"/>
          </a:xfrm>
          <a:prstGeom prst="rect">
            <a:avLst/>
          </a:prstGeom>
        </p:spPr>
      </p:pic>
      <p:pic>
        <p:nvPicPr>
          <p:cNvPr id="18" name="Picture 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8855" y="1717117"/>
            <a:ext cx="609600" cy="609600"/>
          </a:xfrm>
          <a:prstGeom prst="rect">
            <a:avLst/>
          </a:prstGeom>
        </p:spPr>
      </p:pic>
      <p:pic>
        <p:nvPicPr>
          <p:cNvPr id="30" name="Picture 2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8855" y="1717117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8855" y="2505451"/>
            <a:ext cx="609600" cy="609600"/>
          </a:xfrm>
          <a:prstGeom prst="rect">
            <a:avLst/>
          </a:prstGeom>
        </p:spPr>
      </p:pic>
      <p:pic>
        <p:nvPicPr>
          <p:cNvPr id="32" name="Picture 3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8855" y="2505451"/>
            <a:ext cx="609600" cy="609600"/>
          </a:xfrm>
          <a:prstGeom prst="rect">
            <a:avLst/>
          </a:prstGeom>
        </p:spPr>
      </p:pic>
      <p:pic>
        <p:nvPicPr>
          <p:cNvPr id="33" name="Picture 3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8855" y="3304827"/>
            <a:ext cx="609600" cy="609600"/>
          </a:xfrm>
          <a:prstGeom prst="rect">
            <a:avLst/>
          </a:prstGeom>
        </p:spPr>
      </p:pic>
      <p:pic>
        <p:nvPicPr>
          <p:cNvPr id="34" name="Picture 3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8855" y="3304827"/>
            <a:ext cx="609600" cy="609600"/>
          </a:xfrm>
          <a:prstGeom prst="rect">
            <a:avLst/>
          </a:prstGeom>
        </p:spPr>
      </p:pic>
      <p:pic>
        <p:nvPicPr>
          <p:cNvPr id="35" name="Picture 3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8855" y="4123375"/>
            <a:ext cx="609600" cy="609600"/>
          </a:xfrm>
          <a:prstGeom prst="rect">
            <a:avLst/>
          </a:prstGeom>
        </p:spPr>
      </p:pic>
      <p:pic>
        <p:nvPicPr>
          <p:cNvPr id="36" name="Picture 3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8855" y="4123375"/>
            <a:ext cx="609600" cy="609600"/>
          </a:xfrm>
          <a:prstGeom prst="rect">
            <a:avLst/>
          </a:prstGeom>
        </p:spPr>
      </p:pic>
      <p:pic>
        <p:nvPicPr>
          <p:cNvPr id="37" name="Play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56668EB-B9F4-5E41-A001-DC8699E8E5A6}"/>
              </a:ext>
            </a:extLst>
          </p:cNvPr>
          <p:cNvSpPr/>
          <p:nvPr/>
        </p:nvSpPr>
        <p:spPr>
          <a:xfrm>
            <a:off x="8302752" y="6473896"/>
            <a:ext cx="829056" cy="371911"/>
          </a:xfrm>
          <a:prstGeom prst="rect">
            <a:avLst/>
          </a:prstGeom>
          <a:solidFill>
            <a:srgbClr val="F2AAAE"/>
          </a:solidFill>
          <a:ln>
            <a:solidFill>
              <a:srgbClr val="F2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8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34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7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81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2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8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28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0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47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20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28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7" grpId="0" animBg="1"/>
      <p:bldP spid="16" grpId="0" animBg="1"/>
      <p:bldP spid="9" grpId="0"/>
      <p:bldP spid="13" grpId="0"/>
      <p:bldP spid="14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59429" y="4774864"/>
            <a:ext cx="6424156" cy="1015663"/>
          </a:xfrm>
          <a:prstGeom prst="rect">
            <a:avLst/>
          </a:prstGeom>
          <a:solidFill>
            <a:srgbClr val="FFE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393371" y="2975927"/>
            <a:ext cx="6990214" cy="1015663"/>
          </a:xfrm>
          <a:prstGeom prst="rect">
            <a:avLst/>
          </a:prstGeom>
          <a:solidFill>
            <a:srgbClr val="FFE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5650" y="1581958"/>
            <a:ext cx="7632700" cy="1015663"/>
          </a:xfrm>
          <a:prstGeom prst="rect">
            <a:avLst/>
          </a:prstGeom>
          <a:solidFill>
            <a:srgbClr val="FFE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128585"/>
          </a:xfrm>
        </p:spPr>
        <p:txBody>
          <a:bodyPr>
            <a:normAutofit/>
          </a:bodyPr>
          <a:lstStyle/>
          <a:p>
            <a:pPr algn="ctr"/>
            <a:r>
              <a:rPr lang="en-US" altLang="en-US" b="0" dirty="0">
                <a:solidFill>
                  <a:schemeClr val="tx1"/>
                </a:solidFill>
                <a:latin typeface="Twinkl" pitchFamily="2" charset="0"/>
              </a:rPr>
              <a:t>Masculine or Feminine?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755650" y="1581958"/>
            <a:ext cx="7659684" cy="1015663"/>
          </a:xfrm>
          <a:prstGeom prst="rect">
            <a:avLst/>
          </a:prstGeom>
          <a:solidFill>
            <a:srgbClr val="FFE3B9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winkl" pitchFamily="2" charset="0"/>
              </a:rPr>
              <a:t>In French, countries are either masculine or feminine.  When we say in and the country name is feminine we say</a:t>
            </a:r>
            <a:r>
              <a:rPr lang="en-GB" sz="2000" i="1" dirty="0">
                <a:latin typeface="Twinkl" pitchFamily="2" charset="0"/>
              </a:rPr>
              <a:t> </a:t>
            </a:r>
            <a:r>
              <a:rPr lang="en-GB" sz="2000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sz="2000" i="1" dirty="0">
                <a:latin typeface="Twinkl" pitchFamily="2" charset="0"/>
              </a:rPr>
              <a:t>, </a:t>
            </a:r>
            <a:r>
              <a:rPr lang="en-GB" sz="2000" dirty="0">
                <a:latin typeface="Twinkl" pitchFamily="2" charset="0"/>
              </a:rPr>
              <a:t>when the country name is masculine we say </a:t>
            </a:r>
            <a:r>
              <a:rPr lang="en-GB" sz="2000" dirty="0">
                <a:solidFill>
                  <a:srgbClr val="54A9FF"/>
                </a:solidFill>
                <a:latin typeface="Twinkl" pitchFamily="2" charset="0"/>
              </a:rPr>
              <a:t>au</a:t>
            </a:r>
            <a:r>
              <a:rPr lang="en-GB" sz="2000" i="1" dirty="0">
                <a:latin typeface="Twinkl" pitchFamily="2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8275" y="5070502"/>
            <a:ext cx="555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54A9FF"/>
                </a:solidFill>
                <a:latin typeface="Twinkl" pitchFamily="2" charset="0"/>
              </a:rPr>
              <a:t>Canada</a:t>
            </a:r>
            <a:r>
              <a:rPr lang="en-GB" sz="2000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en-GB" sz="2000" dirty="0">
                <a:latin typeface="Twinkl" pitchFamily="2" charset="0"/>
              </a:rPr>
              <a:t>is masculine, so we say </a:t>
            </a:r>
            <a:r>
              <a:rPr lang="en-GB" sz="2000" dirty="0">
                <a:solidFill>
                  <a:srgbClr val="54A9FF"/>
                </a:solidFill>
                <a:latin typeface="Twinkl" pitchFamily="2" charset="0"/>
              </a:rPr>
              <a:t>au Canada</a:t>
            </a:r>
            <a:r>
              <a:rPr lang="en-GB" sz="2000" dirty="0">
                <a:latin typeface="Twinkl" pitchFamily="2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8275" y="3269190"/>
            <a:ext cx="5536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DB5183"/>
                </a:solidFill>
                <a:latin typeface="Twinkl" pitchFamily="2" charset="0"/>
              </a:rPr>
              <a:t>Angleterre</a:t>
            </a:r>
            <a:r>
              <a:rPr lang="en-GB" sz="2000" dirty="0">
                <a:latin typeface="Twinkl" pitchFamily="2" charset="0"/>
              </a:rPr>
              <a:t> is feminine, so we say </a:t>
            </a:r>
            <a:r>
              <a:rPr lang="en-GB" sz="2000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sz="2000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en-GB" sz="2000" dirty="0" err="1">
                <a:solidFill>
                  <a:srgbClr val="DB5183"/>
                </a:solidFill>
                <a:latin typeface="Twinkl" pitchFamily="2" charset="0"/>
              </a:rPr>
              <a:t>Angleterre</a:t>
            </a:r>
            <a:r>
              <a:rPr lang="en-GB" sz="2000" dirty="0">
                <a:latin typeface="Twinkl" pitchFamily="2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5650" y="4447388"/>
            <a:ext cx="1614132" cy="1646339"/>
            <a:chOff x="916739" y="2746555"/>
            <a:chExt cx="1830032" cy="175853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18" t="62163" r="48593" b="16211"/>
            <a:stretch/>
          </p:blipFill>
          <p:spPr>
            <a:xfrm>
              <a:off x="916739" y="2746555"/>
              <a:ext cx="1830032" cy="1758530"/>
            </a:xfrm>
            <a:prstGeom prst="ellipse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1" t="7170" r="54557" b="55674"/>
            <a:stretch/>
          </p:blipFill>
          <p:spPr>
            <a:xfrm>
              <a:off x="916739" y="2746555"/>
              <a:ext cx="1830032" cy="1758530"/>
            </a:xfrm>
            <a:prstGeom prst="ellipse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0" t="23145" r="44884" b="55982"/>
          <a:stretch/>
        </p:blipFill>
        <p:spPr>
          <a:xfrm>
            <a:off x="755650" y="2658678"/>
            <a:ext cx="1614132" cy="162113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51AD61-100D-0342-A9E2-3B7E6D5EA157}"/>
              </a:ext>
            </a:extLst>
          </p:cNvPr>
          <p:cNvSpPr/>
          <p:nvPr/>
        </p:nvSpPr>
        <p:spPr>
          <a:xfrm>
            <a:off x="8302752" y="6473896"/>
            <a:ext cx="829056" cy="371911"/>
          </a:xfrm>
          <a:prstGeom prst="rect">
            <a:avLst/>
          </a:prstGeom>
          <a:solidFill>
            <a:srgbClr val="F2AAAE"/>
          </a:solidFill>
          <a:ln>
            <a:solidFill>
              <a:srgbClr val="F2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83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</TotalTime>
  <Words>682</Words>
  <Application>Microsoft Macintosh PowerPoint</Application>
  <PresentationFormat>On-screen Show (4:3)</PresentationFormat>
  <Paragraphs>97</Paragraphs>
  <Slides>13</Slides>
  <Notes>0</Notes>
  <HiddenSlides>0</HiddenSlides>
  <MMClips>52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Sassoon Infant Rg</vt:lpstr>
      <vt:lpstr>Calibri</vt:lpstr>
      <vt:lpstr>Arial</vt:lpstr>
      <vt:lpstr>Tuffy</vt:lpstr>
      <vt:lpstr>Twinkl SemiBold</vt:lpstr>
      <vt:lpstr>Twinkl</vt:lpstr>
      <vt:lpstr>Office Theme</vt:lpstr>
      <vt:lpstr>PowerPoint Presentation</vt:lpstr>
      <vt:lpstr>PowerPoint Presentation</vt:lpstr>
      <vt:lpstr>Quel temps fait-il dans le monde ? (What’s the weather like around the world?)</vt:lpstr>
      <vt:lpstr>Quel temps fait-il dans le monde ? (What’s the weather like around the world?)</vt:lpstr>
      <vt:lpstr>Quel temps fait-il dans le monde ? (What’s the weather like around the world?)</vt:lpstr>
      <vt:lpstr>Quel temps fait-il dans le monde ? (What’s the weather like around the world?)</vt:lpstr>
      <vt:lpstr>Quel temps fait-il dans le monde ? (What’s the weather like around the world?)</vt:lpstr>
      <vt:lpstr>Quel temps fait-il dans le monde ? (What’s the weather like around the world?)</vt:lpstr>
      <vt:lpstr>Masculine or Feminine?</vt:lpstr>
      <vt:lpstr>Masculine or Feminine?</vt:lpstr>
      <vt:lpstr>Optional</vt:lpstr>
      <vt:lpstr>Allez-y ! (Off You Go!) Complete the worksheet on the website and upload to Seesaw!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Miss Hilditch</cp:lastModifiedBy>
  <cp:revision>105</cp:revision>
  <dcterms:created xsi:type="dcterms:W3CDTF">2014-10-01T16:09:27Z</dcterms:created>
  <dcterms:modified xsi:type="dcterms:W3CDTF">2021-01-10T12:51:51Z</dcterms:modified>
</cp:coreProperties>
</file>