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52"/>
  </p:normalViewPr>
  <p:slideViewPr>
    <p:cSldViewPr snapToGrid="0" snapToObjects="1">
      <p:cViewPr varScale="1">
        <p:scale>
          <a:sx n="90" d="100"/>
          <a:sy n="90" d="100"/>
        </p:scale>
        <p:origin x="896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B88ACA-BA7C-CD43-86EA-D5097BDF224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DCFAFDC-2E18-8E40-B34E-6F715B83C41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72DB41-215B-934D-918D-FBE57D3585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A688F-FC02-4C46-A58A-D889AD4C568D}" type="datetimeFigureOut">
              <a:rPr lang="en-US" smtClean="0"/>
              <a:t>1/10/21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03E3AD4-4012-A34C-9968-DC87E83CB5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6D2E60E-C432-764D-9E9F-06C17DB025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DAA6DA-CA38-7E4F-8C00-6C4ADFA6EB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60392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0427DD-9769-B94A-8BD5-8BC0465E83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BCE7826-AA03-C447-BB18-BB4BBDDB4DE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70AEA90-D59C-5449-86C6-B05CD28BEB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A688F-FC02-4C46-A58A-D889AD4C568D}" type="datetimeFigureOut">
              <a:rPr lang="en-US" smtClean="0"/>
              <a:t>1/10/21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C681A15-D84B-0643-82B4-460DF9B13F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C0A865-E078-E147-B83F-906E7FBDC8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DAA6DA-CA38-7E4F-8C00-6C4ADFA6EB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41513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9D56EF6-4ADD-D44C-98FE-7ED2D0CA75C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AB88F13-1353-6243-B7BA-4241FC2E4FE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276DB4-9A93-5C4B-9D53-E59576935C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A688F-FC02-4C46-A58A-D889AD4C568D}" type="datetimeFigureOut">
              <a:rPr lang="en-US" smtClean="0"/>
              <a:t>1/10/21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7FB5901-30EB-6749-B98C-39C950D594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40B5EF0-5AC5-FA4B-B950-441E82FAB4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DAA6DA-CA38-7E4F-8C00-6C4ADFA6EB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05585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DB5949-3744-074E-B052-20F0EA9984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781F6D-89DB-D643-88AC-4F8C2765EE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CF4D52E-B257-114B-8937-D20DE8D615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A688F-FC02-4C46-A58A-D889AD4C568D}" type="datetimeFigureOut">
              <a:rPr lang="en-US" smtClean="0"/>
              <a:t>1/10/21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3BC9EF-F43B-694E-963A-B0A3BC837C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4DE5F3-B427-D04E-84AE-5AD9493DE9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DAA6DA-CA38-7E4F-8C00-6C4ADFA6EB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22680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68FFCD-B7F5-794F-9D86-D42724B998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EDAA734-7812-4A4B-99FA-434D885FEA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36B07A-1097-F64C-9A93-09360598F4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A688F-FC02-4C46-A58A-D889AD4C568D}" type="datetimeFigureOut">
              <a:rPr lang="en-US" smtClean="0"/>
              <a:t>1/10/21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2239BB7-6F15-8645-90BE-5BFA7381C3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C18A158-DBC1-FC45-85B6-82EBC4A803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DAA6DA-CA38-7E4F-8C00-6C4ADFA6EB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27146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E80FBC-ADBB-A349-9EF6-DC9D71C528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5AEA28-34E8-5E4D-B8E8-74D6752DCFD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252461D-07F8-A745-B7D7-D44B3E710F9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DC32FAD-9D64-F941-A16E-B0EE979288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A688F-FC02-4C46-A58A-D889AD4C568D}" type="datetimeFigureOut">
              <a:rPr lang="en-US" smtClean="0"/>
              <a:t>1/10/21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7FC0EDB-00C5-1441-A4DB-69709005AE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B4DFFEF-19AA-1F41-AD8A-E40D9F393D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DAA6DA-CA38-7E4F-8C00-6C4ADFA6EB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48784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A05B57-E148-2E4E-9797-0FB76D85D6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25FAC10-EA7C-B746-A807-6F25870C2FE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3CFA7E1-75A2-9A40-958E-33C0C9F842F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7ACBD39-A496-434E-AA0A-142509C91F1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AE11CEA-B47B-2445-AA95-6583091B261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EBA9E9C-DB43-1445-9478-3E60EA1920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A688F-FC02-4C46-A58A-D889AD4C568D}" type="datetimeFigureOut">
              <a:rPr lang="en-US" smtClean="0"/>
              <a:t>1/10/21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BE164A0-6EB8-524F-968C-737B3BAFC5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7F3CB5C-F721-BC46-910E-226A256D7A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DAA6DA-CA38-7E4F-8C00-6C4ADFA6EB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23538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CDF092-DC0D-C64A-96D1-8BC6F1A185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3F353D1-12BB-8941-BA91-7D2C60F6D1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A688F-FC02-4C46-A58A-D889AD4C568D}" type="datetimeFigureOut">
              <a:rPr lang="en-US" smtClean="0"/>
              <a:t>1/10/21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9467C9F-1F5A-4C47-A7CB-62B00A7F9E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0A8736E-3A14-AF48-BCD4-CFA712C553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DAA6DA-CA38-7E4F-8C00-6C4ADFA6EB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42779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6E31252-A236-BF49-A868-CB7719C36A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A688F-FC02-4C46-A58A-D889AD4C568D}" type="datetimeFigureOut">
              <a:rPr lang="en-US" smtClean="0"/>
              <a:t>1/10/21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290203A-8B95-8441-9C8A-415F2049FF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E5BDA99-CD88-C048-B1D2-9066D0C1BA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DAA6DA-CA38-7E4F-8C00-6C4ADFA6EB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42589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96145D-3D25-8941-8D5E-60C9AC9C38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C7D624-A6A2-9948-A0CD-9213FCF0EE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EE8D389-4A09-7247-AACF-65ED80BEED2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80A9739-36D2-F743-B36E-C034516309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A688F-FC02-4C46-A58A-D889AD4C568D}" type="datetimeFigureOut">
              <a:rPr lang="en-US" smtClean="0"/>
              <a:t>1/10/21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774B5F2-3B3F-C545-959E-9E97F894FE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2478237-C392-AC41-97E8-DEF2BC23FD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DAA6DA-CA38-7E4F-8C00-6C4ADFA6EB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05073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8D62F4-2841-034F-B630-4FE0DD406D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4ECCB51-8219-774E-8462-3E14612839C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37692B1-09E3-7E40-B591-20925D8977D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40A307D-5800-6A48-BD57-7EBDBC7D2F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A688F-FC02-4C46-A58A-D889AD4C568D}" type="datetimeFigureOut">
              <a:rPr lang="en-US" smtClean="0"/>
              <a:t>1/10/21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48EC566-8F71-044A-B3CE-E33BAC2E29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B93702E-738A-6345-AF60-EAA7003B0F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DAA6DA-CA38-7E4F-8C00-6C4ADFA6EB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04131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9EDFA50-9A4B-354F-BE4B-768B287833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F6B0321-2674-C143-9D35-378E986FDAD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5E0C639-0446-EC4C-842B-0073EE0017A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DA688F-FC02-4C46-A58A-D889AD4C568D}" type="datetimeFigureOut">
              <a:rPr lang="en-US" smtClean="0"/>
              <a:t>1/10/21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770081-22F1-3C41-812E-490E52955FF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AD9C687-20A8-DF4D-A162-C604953471A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DAA6DA-CA38-7E4F-8C00-6C4ADFA6EB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69496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B8E3C8-296B-4340-A0B7-90EFC7C5145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95287" y="279400"/>
            <a:ext cx="4391025" cy="1263650"/>
          </a:xfrm>
        </p:spPr>
        <p:txBody>
          <a:bodyPr>
            <a:normAutofit/>
          </a:bodyPr>
          <a:lstStyle/>
          <a:p>
            <a:r>
              <a:rPr lang="en-US" sz="4400" u="sng" dirty="0"/>
              <a:t>11.01.21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76A47A6-8AC0-5C42-95EA-37234E9E0E4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09700" y="2201863"/>
            <a:ext cx="9144000" cy="1655762"/>
          </a:xfrm>
        </p:spPr>
        <p:txBody>
          <a:bodyPr>
            <a:normAutofit/>
          </a:bodyPr>
          <a:lstStyle/>
          <a:p>
            <a:r>
              <a:rPr lang="en-US" sz="3600" u="sng" dirty="0"/>
              <a:t>Grid Multiplication</a:t>
            </a:r>
          </a:p>
        </p:txBody>
      </p:sp>
    </p:spTree>
    <p:extLst>
      <p:ext uri="{BB962C8B-B14F-4D97-AF65-F5344CB8AC3E}">
        <p14:creationId xmlns:p14="http://schemas.microsoft.com/office/powerpoint/2010/main" val="42789020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B8E3C8-296B-4340-A0B7-90EFC7C5145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-404813" y="-377825"/>
            <a:ext cx="4391025" cy="1263650"/>
          </a:xfrm>
        </p:spPr>
        <p:txBody>
          <a:bodyPr>
            <a:normAutofit/>
          </a:bodyPr>
          <a:lstStyle/>
          <a:p>
            <a:r>
              <a:rPr lang="en-US" sz="4400" u="sng" dirty="0"/>
              <a:t>11.01.21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76A47A6-8AC0-5C42-95EA-37234E9E0E4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52550" y="885825"/>
            <a:ext cx="9144000" cy="1655762"/>
          </a:xfrm>
        </p:spPr>
        <p:txBody>
          <a:bodyPr>
            <a:normAutofit/>
          </a:bodyPr>
          <a:lstStyle/>
          <a:p>
            <a:r>
              <a:rPr lang="en-US" sz="3600" u="sng" dirty="0"/>
              <a:t>Grid Multiplication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69A0D66-2CFA-7444-907A-BE031140C61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97150" y="2644775"/>
            <a:ext cx="6824755" cy="384175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41BAA3DB-557B-604F-BC30-35EC87E96CBC}"/>
              </a:ext>
            </a:extLst>
          </p:cNvPr>
          <p:cNvSpPr txBox="1"/>
          <p:nvPr/>
        </p:nvSpPr>
        <p:spPr>
          <a:xfrm>
            <a:off x="576261" y="1857087"/>
            <a:ext cx="632460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Together we will do 19 x 4 = 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98B6D1F-CFED-8E48-8E04-C757A7ECCF43}"/>
              </a:ext>
            </a:extLst>
          </p:cNvPr>
          <p:cNvSpPr txBox="1"/>
          <p:nvPr/>
        </p:nvSpPr>
        <p:spPr>
          <a:xfrm>
            <a:off x="5629275" y="2900364"/>
            <a:ext cx="101441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/>
              <a:t>10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FEC007D-A9FC-FC44-8667-C3A8CC7E6FB2}"/>
              </a:ext>
            </a:extLst>
          </p:cNvPr>
          <p:cNvSpPr txBox="1"/>
          <p:nvPr/>
        </p:nvSpPr>
        <p:spPr>
          <a:xfrm>
            <a:off x="7810500" y="2900363"/>
            <a:ext cx="101441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/>
              <a:t>9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497F9806-4884-AE4A-B0AC-482A4DA06E11}"/>
              </a:ext>
            </a:extLst>
          </p:cNvPr>
          <p:cNvSpPr txBox="1"/>
          <p:nvPr/>
        </p:nvSpPr>
        <p:spPr>
          <a:xfrm>
            <a:off x="3479005" y="4565650"/>
            <a:ext cx="101441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/>
              <a:t>4</a:t>
            </a:r>
          </a:p>
        </p:txBody>
      </p:sp>
    </p:spTree>
    <p:extLst>
      <p:ext uri="{BB962C8B-B14F-4D97-AF65-F5344CB8AC3E}">
        <p14:creationId xmlns:p14="http://schemas.microsoft.com/office/powerpoint/2010/main" val="235705314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B8E3C8-296B-4340-A0B7-90EFC7C5145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-404813" y="-377825"/>
            <a:ext cx="4391025" cy="1263650"/>
          </a:xfrm>
        </p:spPr>
        <p:txBody>
          <a:bodyPr>
            <a:normAutofit/>
          </a:bodyPr>
          <a:lstStyle/>
          <a:p>
            <a:r>
              <a:rPr lang="en-US" sz="4400" u="sng" dirty="0"/>
              <a:t>11.01.21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76A47A6-8AC0-5C42-95EA-37234E9E0E4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52550" y="885825"/>
            <a:ext cx="9144000" cy="1655762"/>
          </a:xfrm>
        </p:spPr>
        <p:txBody>
          <a:bodyPr>
            <a:normAutofit/>
          </a:bodyPr>
          <a:lstStyle/>
          <a:p>
            <a:r>
              <a:rPr lang="en-US" sz="3600" u="sng" dirty="0"/>
              <a:t>Grid Multiplication</a:t>
            </a: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E04A0B99-590B-9C48-8B74-FE56ACE7F76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52550" y="1838323"/>
            <a:ext cx="3886200" cy="4914900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47CE28AE-96BD-5C4C-BAAC-D92E1F8735C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96212" y="1781174"/>
            <a:ext cx="2391095" cy="4948238"/>
          </a:xfrm>
          <a:prstGeom prst="rect">
            <a:avLst/>
          </a:prstGeom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7E92D746-C457-7D4B-87D0-ABED0FEF2EF2}"/>
              </a:ext>
            </a:extLst>
          </p:cNvPr>
          <p:cNvSpPr txBox="1"/>
          <p:nvPr/>
        </p:nvSpPr>
        <p:spPr>
          <a:xfrm>
            <a:off x="2657475" y="1400175"/>
            <a:ext cx="9001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*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B9D7B3D9-09FD-2948-8D9B-6E54EC514748}"/>
              </a:ext>
            </a:extLst>
          </p:cNvPr>
          <p:cNvSpPr txBox="1"/>
          <p:nvPr/>
        </p:nvSpPr>
        <p:spPr>
          <a:xfrm>
            <a:off x="8541702" y="1344374"/>
            <a:ext cx="9001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**</a:t>
            </a:r>
          </a:p>
        </p:txBody>
      </p:sp>
    </p:spTree>
    <p:extLst>
      <p:ext uri="{BB962C8B-B14F-4D97-AF65-F5344CB8AC3E}">
        <p14:creationId xmlns:p14="http://schemas.microsoft.com/office/powerpoint/2010/main" val="218489396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B8E3C8-296B-4340-A0B7-90EFC7C5145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-404813" y="-377825"/>
            <a:ext cx="4391025" cy="1263650"/>
          </a:xfrm>
        </p:spPr>
        <p:txBody>
          <a:bodyPr>
            <a:normAutofit/>
          </a:bodyPr>
          <a:lstStyle/>
          <a:p>
            <a:r>
              <a:rPr lang="en-US" sz="4400" u="sng" dirty="0"/>
              <a:t>11.01.21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76A47A6-8AC0-5C42-95EA-37234E9E0E4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52550" y="885825"/>
            <a:ext cx="9144000" cy="1655762"/>
          </a:xfrm>
        </p:spPr>
        <p:txBody>
          <a:bodyPr>
            <a:normAutofit/>
          </a:bodyPr>
          <a:lstStyle/>
          <a:p>
            <a:r>
              <a:rPr lang="en-US" sz="3600" u="sng" dirty="0"/>
              <a:t>Grid Multiplication - ANSWERS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7E92D746-C457-7D4B-87D0-ABED0FEF2EF2}"/>
              </a:ext>
            </a:extLst>
          </p:cNvPr>
          <p:cNvSpPr txBox="1"/>
          <p:nvPr/>
        </p:nvSpPr>
        <p:spPr>
          <a:xfrm>
            <a:off x="2657475" y="1400175"/>
            <a:ext cx="9001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*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B9D7B3D9-09FD-2948-8D9B-6E54EC514748}"/>
              </a:ext>
            </a:extLst>
          </p:cNvPr>
          <p:cNvSpPr txBox="1"/>
          <p:nvPr/>
        </p:nvSpPr>
        <p:spPr>
          <a:xfrm>
            <a:off x="8541702" y="1344374"/>
            <a:ext cx="9001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**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02B446E-EBA0-084E-862B-BFEB39B3C9B9}"/>
              </a:ext>
            </a:extLst>
          </p:cNvPr>
          <p:cNvSpPr txBox="1"/>
          <p:nvPr/>
        </p:nvSpPr>
        <p:spPr>
          <a:xfrm>
            <a:off x="471488" y="1769507"/>
            <a:ext cx="3757612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en-US" sz="3200" dirty="0"/>
              <a:t>13 x 4 = 52</a:t>
            </a:r>
          </a:p>
          <a:p>
            <a:pPr marL="342900" indent="-342900">
              <a:buAutoNum type="arabicPeriod"/>
            </a:pPr>
            <a:r>
              <a:rPr lang="en-US" sz="3200" dirty="0"/>
              <a:t>13 x 5 = 65</a:t>
            </a:r>
          </a:p>
          <a:p>
            <a:pPr marL="342900" indent="-342900">
              <a:buAutoNum type="arabicPeriod"/>
            </a:pPr>
            <a:r>
              <a:rPr lang="en-US" sz="3200" dirty="0"/>
              <a:t>12 x 6 = 72</a:t>
            </a:r>
          </a:p>
          <a:p>
            <a:pPr marL="342900" indent="-342900">
              <a:buAutoNum type="arabicPeriod"/>
            </a:pPr>
            <a:r>
              <a:rPr lang="en-US" sz="3200" dirty="0"/>
              <a:t>14 x 5 = 70</a:t>
            </a:r>
          </a:p>
          <a:p>
            <a:pPr marL="342900" indent="-342900">
              <a:buAutoNum type="arabicPeriod"/>
            </a:pPr>
            <a:r>
              <a:rPr lang="en-US" sz="3200" dirty="0"/>
              <a:t>12 x 8 = 96</a:t>
            </a:r>
          </a:p>
          <a:p>
            <a:pPr marL="342900" indent="-342900">
              <a:buAutoNum type="arabicPeriod"/>
            </a:pPr>
            <a:r>
              <a:rPr lang="en-US" sz="3200" dirty="0"/>
              <a:t>13 x 6 = 78</a:t>
            </a:r>
          </a:p>
          <a:p>
            <a:pPr marL="342900" indent="-342900">
              <a:buAutoNum type="arabicPeriod"/>
            </a:pPr>
            <a:r>
              <a:rPr lang="en-US" sz="3200" dirty="0"/>
              <a:t>15 x 6 = 90</a:t>
            </a:r>
          </a:p>
          <a:p>
            <a:pPr marL="342900" indent="-342900">
              <a:buAutoNum type="arabicPeriod"/>
            </a:pPr>
            <a:r>
              <a:rPr lang="en-US" sz="3200" dirty="0"/>
              <a:t>18 x 3 = 54</a:t>
            </a:r>
          </a:p>
          <a:p>
            <a:pPr marL="342900" indent="-342900">
              <a:buAutoNum type="arabicPeriod"/>
            </a:pPr>
            <a:r>
              <a:rPr lang="en-US" sz="3200" dirty="0"/>
              <a:t>16 x 5 = 80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38328A8-2C61-4E4D-BA38-371D330D5512}"/>
              </a:ext>
            </a:extLst>
          </p:cNvPr>
          <p:cNvSpPr txBox="1"/>
          <p:nvPr/>
        </p:nvSpPr>
        <p:spPr>
          <a:xfrm>
            <a:off x="7563009" y="1769507"/>
            <a:ext cx="3757612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en-US" sz="3200" dirty="0"/>
              <a:t>2 x 16 = 32</a:t>
            </a:r>
          </a:p>
          <a:p>
            <a:pPr marL="342900" indent="-342900">
              <a:buAutoNum type="arabicPeriod"/>
            </a:pPr>
            <a:r>
              <a:rPr lang="en-US" sz="3200" dirty="0"/>
              <a:t>5 x 18 = 90</a:t>
            </a:r>
          </a:p>
          <a:p>
            <a:pPr marL="342900" indent="-342900">
              <a:buAutoNum type="arabicPeriod"/>
            </a:pPr>
            <a:r>
              <a:rPr lang="en-US" sz="3200" dirty="0"/>
              <a:t>2 x 17 = 34</a:t>
            </a:r>
          </a:p>
          <a:p>
            <a:pPr marL="342900" indent="-342900">
              <a:buAutoNum type="arabicPeriod"/>
            </a:pPr>
            <a:r>
              <a:rPr lang="en-US" sz="3200" dirty="0"/>
              <a:t>3 x 12 = 36</a:t>
            </a:r>
          </a:p>
          <a:p>
            <a:pPr marL="342900" indent="-342900">
              <a:buAutoNum type="arabicPeriod"/>
            </a:pPr>
            <a:r>
              <a:rPr lang="en-US" sz="3200" dirty="0"/>
              <a:t>5 x 13 = 65</a:t>
            </a:r>
          </a:p>
          <a:p>
            <a:pPr marL="342900" indent="-342900">
              <a:buAutoNum type="arabicPeriod"/>
            </a:pPr>
            <a:r>
              <a:rPr lang="en-US" sz="3200" dirty="0"/>
              <a:t>3 x 14 = 42</a:t>
            </a:r>
          </a:p>
          <a:p>
            <a:pPr marL="342900" indent="-342900">
              <a:buAutoNum type="arabicPeriod"/>
            </a:pPr>
            <a:r>
              <a:rPr lang="en-US" sz="3200" dirty="0"/>
              <a:t>4 x 18 = 72</a:t>
            </a:r>
          </a:p>
          <a:p>
            <a:pPr marL="342900" indent="-342900">
              <a:buAutoNum type="arabicPeriod"/>
            </a:pPr>
            <a:r>
              <a:rPr lang="en-US" sz="3200" dirty="0"/>
              <a:t>8 x 12 = 96</a:t>
            </a:r>
          </a:p>
          <a:p>
            <a:pPr marL="342900" indent="-342900">
              <a:buAutoNum type="arabicPeriod"/>
            </a:pPr>
            <a:r>
              <a:rPr lang="en-US" sz="3200" dirty="0"/>
              <a:t>3 x 15 = 45</a:t>
            </a:r>
          </a:p>
          <a:p>
            <a:pPr marL="342900" indent="-342900">
              <a:buAutoNum type="arabicPeriod"/>
            </a:pPr>
            <a:r>
              <a:rPr lang="en-US" sz="3200" dirty="0"/>
              <a:t>4 x 16 = 64</a:t>
            </a:r>
          </a:p>
        </p:txBody>
      </p:sp>
    </p:spTree>
    <p:extLst>
      <p:ext uri="{BB962C8B-B14F-4D97-AF65-F5344CB8AC3E}">
        <p14:creationId xmlns:p14="http://schemas.microsoft.com/office/powerpoint/2010/main" val="20915067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B8E3C8-296B-4340-A0B7-90EFC7C5145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-404813" y="-377825"/>
            <a:ext cx="4391025" cy="1263650"/>
          </a:xfrm>
        </p:spPr>
        <p:txBody>
          <a:bodyPr>
            <a:normAutofit/>
          </a:bodyPr>
          <a:lstStyle/>
          <a:p>
            <a:r>
              <a:rPr lang="en-US" sz="4400" u="sng" dirty="0"/>
              <a:t>11.01.21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76A47A6-8AC0-5C42-95EA-37234E9E0E4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52550" y="885825"/>
            <a:ext cx="9144000" cy="1655762"/>
          </a:xfrm>
        </p:spPr>
        <p:txBody>
          <a:bodyPr>
            <a:normAutofit/>
          </a:bodyPr>
          <a:lstStyle/>
          <a:p>
            <a:r>
              <a:rPr lang="en-US" sz="3600" u="sng" dirty="0"/>
              <a:t>Grid Multiplication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220F105-A2B8-794C-A7A7-CBBD6F466CE9}"/>
              </a:ext>
            </a:extLst>
          </p:cNvPr>
          <p:cNvSpPr txBox="1"/>
          <p:nvPr/>
        </p:nvSpPr>
        <p:spPr>
          <a:xfrm>
            <a:off x="661987" y="1963162"/>
            <a:ext cx="367188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13 x 4 =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4C6B68B-2F5A-8A40-BBDE-821BC8B0B83F}"/>
              </a:ext>
            </a:extLst>
          </p:cNvPr>
          <p:cNvSpPr txBox="1"/>
          <p:nvPr/>
        </p:nvSpPr>
        <p:spPr>
          <a:xfrm>
            <a:off x="661987" y="2915662"/>
            <a:ext cx="367188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Show as an array…</a:t>
            </a:r>
          </a:p>
        </p:txBody>
      </p:sp>
    </p:spTree>
    <p:extLst>
      <p:ext uri="{BB962C8B-B14F-4D97-AF65-F5344CB8AC3E}">
        <p14:creationId xmlns:p14="http://schemas.microsoft.com/office/powerpoint/2010/main" val="17351000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B8E3C8-296B-4340-A0B7-90EFC7C5145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-404813" y="-377825"/>
            <a:ext cx="4391025" cy="1263650"/>
          </a:xfrm>
        </p:spPr>
        <p:txBody>
          <a:bodyPr>
            <a:normAutofit/>
          </a:bodyPr>
          <a:lstStyle/>
          <a:p>
            <a:r>
              <a:rPr lang="en-US" sz="4400" u="sng" dirty="0"/>
              <a:t>11.01.21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76A47A6-8AC0-5C42-95EA-37234E9E0E4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52550" y="885825"/>
            <a:ext cx="9144000" cy="1655762"/>
          </a:xfrm>
        </p:spPr>
        <p:txBody>
          <a:bodyPr>
            <a:normAutofit/>
          </a:bodyPr>
          <a:lstStyle/>
          <a:p>
            <a:r>
              <a:rPr lang="en-US" sz="3600" u="sng" dirty="0"/>
              <a:t>Grid Multiplication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220F105-A2B8-794C-A7A7-CBBD6F466CE9}"/>
              </a:ext>
            </a:extLst>
          </p:cNvPr>
          <p:cNvSpPr txBox="1"/>
          <p:nvPr/>
        </p:nvSpPr>
        <p:spPr>
          <a:xfrm>
            <a:off x="661987" y="1963162"/>
            <a:ext cx="367188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13 x 4 =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4C6B68B-2F5A-8A40-BBDE-821BC8B0B83F}"/>
              </a:ext>
            </a:extLst>
          </p:cNvPr>
          <p:cNvSpPr txBox="1"/>
          <p:nvPr/>
        </p:nvSpPr>
        <p:spPr>
          <a:xfrm>
            <a:off x="661987" y="2915662"/>
            <a:ext cx="367188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Show as an array…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483256FD-BD31-C348-ACCF-104C179A8F9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01524" y="3868162"/>
            <a:ext cx="4223026" cy="2276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84353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B8E3C8-296B-4340-A0B7-90EFC7C5145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-404813" y="-377825"/>
            <a:ext cx="4391025" cy="1263650"/>
          </a:xfrm>
        </p:spPr>
        <p:txBody>
          <a:bodyPr>
            <a:normAutofit/>
          </a:bodyPr>
          <a:lstStyle/>
          <a:p>
            <a:r>
              <a:rPr lang="en-US" sz="4400" u="sng" dirty="0"/>
              <a:t>11.01.21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76A47A6-8AC0-5C42-95EA-37234E9E0E4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52550" y="885825"/>
            <a:ext cx="9144000" cy="1655762"/>
          </a:xfrm>
        </p:spPr>
        <p:txBody>
          <a:bodyPr>
            <a:normAutofit/>
          </a:bodyPr>
          <a:lstStyle/>
          <a:p>
            <a:r>
              <a:rPr lang="en-US" sz="3600" u="sng" dirty="0"/>
              <a:t>Grid Multiplication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220F105-A2B8-794C-A7A7-CBBD6F466CE9}"/>
              </a:ext>
            </a:extLst>
          </p:cNvPr>
          <p:cNvSpPr txBox="1"/>
          <p:nvPr/>
        </p:nvSpPr>
        <p:spPr>
          <a:xfrm>
            <a:off x="661987" y="1963162"/>
            <a:ext cx="367188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13 x 4 =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4C6B68B-2F5A-8A40-BBDE-821BC8B0B83F}"/>
              </a:ext>
            </a:extLst>
          </p:cNvPr>
          <p:cNvSpPr txBox="1"/>
          <p:nvPr/>
        </p:nvSpPr>
        <p:spPr>
          <a:xfrm>
            <a:off x="661987" y="2915662"/>
            <a:ext cx="367188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Show as an array…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C60E6F28-7185-0B4F-822B-0A52F30140D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81250" y="3805237"/>
            <a:ext cx="7905750" cy="22128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6030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B8E3C8-296B-4340-A0B7-90EFC7C5145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-404813" y="-377825"/>
            <a:ext cx="4391025" cy="1263650"/>
          </a:xfrm>
        </p:spPr>
        <p:txBody>
          <a:bodyPr>
            <a:normAutofit/>
          </a:bodyPr>
          <a:lstStyle/>
          <a:p>
            <a:r>
              <a:rPr lang="en-US" sz="4400" u="sng" dirty="0"/>
              <a:t>11.01.21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76A47A6-8AC0-5C42-95EA-37234E9E0E4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52550" y="885825"/>
            <a:ext cx="9144000" cy="1655762"/>
          </a:xfrm>
        </p:spPr>
        <p:txBody>
          <a:bodyPr>
            <a:normAutofit/>
          </a:bodyPr>
          <a:lstStyle/>
          <a:p>
            <a:r>
              <a:rPr lang="en-US" sz="3600" u="sng" dirty="0"/>
              <a:t>Grid Multiplication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220F105-A2B8-794C-A7A7-CBBD6F466CE9}"/>
              </a:ext>
            </a:extLst>
          </p:cNvPr>
          <p:cNvSpPr txBox="1"/>
          <p:nvPr/>
        </p:nvSpPr>
        <p:spPr>
          <a:xfrm>
            <a:off x="661987" y="1963162"/>
            <a:ext cx="367188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13 x 4 =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4C6B68B-2F5A-8A40-BBDE-821BC8B0B83F}"/>
              </a:ext>
            </a:extLst>
          </p:cNvPr>
          <p:cNvSpPr txBox="1"/>
          <p:nvPr/>
        </p:nvSpPr>
        <p:spPr>
          <a:xfrm>
            <a:off x="661987" y="2915662"/>
            <a:ext cx="367188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Show as an array…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C60E6F28-7185-0B4F-822B-0A52F30140D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81250" y="3805237"/>
            <a:ext cx="7905750" cy="2212896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242B46B7-534D-7847-8103-A41D36E146C3}"/>
              </a:ext>
            </a:extLst>
          </p:cNvPr>
          <p:cNvSpPr txBox="1"/>
          <p:nvPr/>
        </p:nvSpPr>
        <p:spPr>
          <a:xfrm>
            <a:off x="7315201" y="4911685"/>
            <a:ext cx="72866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40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1383173-AB4E-FC49-9D69-EA2BECE737C1}"/>
              </a:ext>
            </a:extLst>
          </p:cNvPr>
          <p:cNvSpPr txBox="1"/>
          <p:nvPr/>
        </p:nvSpPr>
        <p:spPr>
          <a:xfrm>
            <a:off x="8296276" y="4911684"/>
            <a:ext cx="72866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12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0B64397-17F6-F045-89A9-EB233D4F29D5}"/>
              </a:ext>
            </a:extLst>
          </p:cNvPr>
          <p:cNvSpPr txBox="1"/>
          <p:nvPr/>
        </p:nvSpPr>
        <p:spPr>
          <a:xfrm>
            <a:off x="10539413" y="3942188"/>
            <a:ext cx="177165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     40</a:t>
            </a:r>
          </a:p>
          <a:p>
            <a:r>
              <a:rPr lang="en-US" sz="2400" dirty="0"/>
              <a:t>+   12</a:t>
            </a:r>
          </a:p>
          <a:p>
            <a:r>
              <a:rPr lang="en-US" sz="2400" dirty="0"/>
              <a:t>    ___</a:t>
            </a:r>
          </a:p>
          <a:p>
            <a:r>
              <a:rPr lang="en-US" sz="2400" dirty="0"/>
              <a:t>     52</a:t>
            </a:r>
          </a:p>
          <a:p>
            <a:r>
              <a:rPr lang="en-US" sz="2400" dirty="0"/>
              <a:t>    ___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32506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B8E3C8-296B-4340-A0B7-90EFC7C5145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-404813" y="-377825"/>
            <a:ext cx="4391025" cy="1263650"/>
          </a:xfrm>
        </p:spPr>
        <p:txBody>
          <a:bodyPr>
            <a:normAutofit/>
          </a:bodyPr>
          <a:lstStyle/>
          <a:p>
            <a:r>
              <a:rPr lang="en-US" sz="4400" u="sng" dirty="0"/>
              <a:t>11.01.21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76A47A6-8AC0-5C42-95EA-37234E9E0E4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52550" y="885825"/>
            <a:ext cx="9144000" cy="1655762"/>
          </a:xfrm>
        </p:spPr>
        <p:txBody>
          <a:bodyPr>
            <a:normAutofit/>
          </a:bodyPr>
          <a:lstStyle/>
          <a:p>
            <a:r>
              <a:rPr lang="en-US" sz="3600" u="sng" dirty="0"/>
              <a:t>Grid Multiplication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7449992-5488-C246-A4C9-E67B68B7064F}"/>
              </a:ext>
            </a:extLst>
          </p:cNvPr>
          <p:cNvSpPr txBox="1"/>
          <p:nvPr/>
        </p:nvSpPr>
        <p:spPr>
          <a:xfrm>
            <a:off x="628650" y="1348800"/>
            <a:ext cx="7458075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en-US" sz="3200" dirty="0">
                <a:solidFill>
                  <a:srgbClr val="FF0000"/>
                </a:solidFill>
              </a:rPr>
              <a:t>Draw your grid</a:t>
            </a:r>
          </a:p>
          <a:p>
            <a:endParaRPr lang="en-US" sz="3200" dirty="0">
              <a:solidFill>
                <a:srgbClr val="FF0000"/>
              </a:solidFill>
            </a:endParaRPr>
          </a:p>
          <a:p>
            <a:r>
              <a:rPr lang="en-US" sz="3200" dirty="0">
                <a:solidFill>
                  <a:schemeClr val="accent2"/>
                </a:solidFill>
              </a:rPr>
              <a:t>2. Partition the 2-digit number across the top of your grid. </a:t>
            </a:r>
          </a:p>
          <a:p>
            <a:endParaRPr lang="en-US" sz="3200" dirty="0">
              <a:solidFill>
                <a:schemeClr val="accent2"/>
              </a:solidFill>
            </a:endParaRPr>
          </a:p>
          <a:p>
            <a:r>
              <a:rPr lang="en-US" sz="3200" dirty="0">
                <a:solidFill>
                  <a:srgbClr val="00B050"/>
                </a:solidFill>
              </a:rPr>
              <a:t>3. Write the 1-digit number along the side of your grid. </a:t>
            </a:r>
          </a:p>
          <a:p>
            <a:endParaRPr lang="en-US" sz="3200" dirty="0">
              <a:solidFill>
                <a:srgbClr val="00B050"/>
              </a:solidFill>
            </a:endParaRPr>
          </a:p>
          <a:p>
            <a:r>
              <a:rPr lang="en-US" sz="3200" dirty="0">
                <a:solidFill>
                  <a:srgbClr val="0070C0"/>
                </a:solidFill>
              </a:rPr>
              <a:t>4. Multiply</a:t>
            </a:r>
          </a:p>
          <a:p>
            <a:endParaRPr lang="en-US" sz="3200" dirty="0">
              <a:solidFill>
                <a:srgbClr val="0070C0"/>
              </a:solidFill>
            </a:endParaRPr>
          </a:p>
          <a:p>
            <a:r>
              <a:rPr lang="en-US" sz="3200" dirty="0">
                <a:solidFill>
                  <a:srgbClr val="7030A0"/>
                </a:solidFill>
              </a:rPr>
              <a:t>5. Add your answers together. </a:t>
            </a:r>
          </a:p>
        </p:txBody>
      </p:sp>
    </p:spTree>
    <p:extLst>
      <p:ext uri="{BB962C8B-B14F-4D97-AF65-F5344CB8AC3E}">
        <p14:creationId xmlns:p14="http://schemas.microsoft.com/office/powerpoint/2010/main" val="13254611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B8E3C8-296B-4340-A0B7-90EFC7C5145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-404813" y="-377825"/>
            <a:ext cx="4391025" cy="1263650"/>
          </a:xfrm>
        </p:spPr>
        <p:txBody>
          <a:bodyPr>
            <a:normAutofit/>
          </a:bodyPr>
          <a:lstStyle/>
          <a:p>
            <a:r>
              <a:rPr lang="en-US" sz="4400" u="sng" dirty="0"/>
              <a:t>11.01.21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76A47A6-8AC0-5C42-95EA-37234E9E0E4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52550" y="885825"/>
            <a:ext cx="9144000" cy="1655762"/>
          </a:xfrm>
        </p:spPr>
        <p:txBody>
          <a:bodyPr>
            <a:normAutofit/>
          </a:bodyPr>
          <a:lstStyle/>
          <a:p>
            <a:r>
              <a:rPr lang="en-US" sz="3600" u="sng" dirty="0"/>
              <a:t>Grid Multiplication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69A0D66-2CFA-7444-907A-BE031140C61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97150" y="2644775"/>
            <a:ext cx="6824755" cy="384175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41BAA3DB-557B-604F-BC30-35EC87E96CBC}"/>
              </a:ext>
            </a:extLst>
          </p:cNvPr>
          <p:cNvSpPr txBox="1"/>
          <p:nvPr/>
        </p:nvSpPr>
        <p:spPr>
          <a:xfrm>
            <a:off x="576261" y="1857087"/>
            <a:ext cx="242887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14 x 3 = 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98B6D1F-CFED-8E48-8E04-C757A7ECCF43}"/>
              </a:ext>
            </a:extLst>
          </p:cNvPr>
          <p:cNvSpPr txBox="1"/>
          <p:nvPr/>
        </p:nvSpPr>
        <p:spPr>
          <a:xfrm>
            <a:off x="5629275" y="2900364"/>
            <a:ext cx="101441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/>
              <a:t>10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FEC007D-A9FC-FC44-8667-C3A8CC7E6FB2}"/>
              </a:ext>
            </a:extLst>
          </p:cNvPr>
          <p:cNvSpPr txBox="1"/>
          <p:nvPr/>
        </p:nvSpPr>
        <p:spPr>
          <a:xfrm>
            <a:off x="7810500" y="2900363"/>
            <a:ext cx="101441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/>
              <a:t>4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497F9806-4884-AE4A-B0AC-482A4DA06E11}"/>
              </a:ext>
            </a:extLst>
          </p:cNvPr>
          <p:cNvSpPr txBox="1"/>
          <p:nvPr/>
        </p:nvSpPr>
        <p:spPr>
          <a:xfrm>
            <a:off x="3479005" y="4565650"/>
            <a:ext cx="101441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/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16883355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B8E3C8-296B-4340-A0B7-90EFC7C5145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-404813" y="-377825"/>
            <a:ext cx="4391025" cy="1263650"/>
          </a:xfrm>
        </p:spPr>
        <p:txBody>
          <a:bodyPr>
            <a:normAutofit/>
          </a:bodyPr>
          <a:lstStyle/>
          <a:p>
            <a:r>
              <a:rPr lang="en-US" sz="4400" u="sng" dirty="0"/>
              <a:t>11.01.21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76A47A6-8AC0-5C42-95EA-37234E9E0E4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52550" y="885825"/>
            <a:ext cx="9144000" cy="1655762"/>
          </a:xfrm>
        </p:spPr>
        <p:txBody>
          <a:bodyPr>
            <a:normAutofit/>
          </a:bodyPr>
          <a:lstStyle/>
          <a:p>
            <a:r>
              <a:rPr lang="en-US" sz="3600" u="sng" dirty="0"/>
              <a:t>Grid Multiplication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69A0D66-2CFA-7444-907A-BE031140C61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97150" y="2644775"/>
            <a:ext cx="6824755" cy="384175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41BAA3DB-557B-604F-BC30-35EC87E96CBC}"/>
              </a:ext>
            </a:extLst>
          </p:cNvPr>
          <p:cNvSpPr txBox="1"/>
          <p:nvPr/>
        </p:nvSpPr>
        <p:spPr>
          <a:xfrm>
            <a:off x="576261" y="1857087"/>
            <a:ext cx="242887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14 x 3 = 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98B6D1F-CFED-8E48-8E04-C757A7ECCF43}"/>
              </a:ext>
            </a:extLst>
          </p:cNvPr>
          <p:cNvSpPr txBox="1"/>
          <p:nvPr/>
        </p:nvSpPr>
        <p:spPr>
          <a:xfrm>
            <a:off x="5629275" y="2900364"/>
            <a:ext cx="101441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/>
              <a:t>10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FEC007D-A9FC-FC44-8667-C3A8CC7E6FB2}"/>
              </a:ext>
            </a:extLst>
          </p:cNvPr>
          <p:cNvSpPr txBox="1"/>
          <p:nvPr/>
        </p:nvSpPr>
        <p:spPr>
          <a:xfrm>
            <a:off x="7810500" y="2900363"/>
            <a:ext cx="101441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/>
              <a:t>4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497F9806-4884-AE4A-B0AC-482A4DA06E11}"/>
              </a:ext>
            </a:extLst>
          </p:cNvPr>
          <p:cNvSpPr txBox="1"/>
          <p:nvPr/>
        </p:nvSpPr>
        <p:spPr>
          <a:xfrm>
            <a:off x="3479005" y="4565650"/>
            <a:ext cx="101441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/>
              <a:t>3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D0D415A-4BED-3048-9720-EF9BAFF6581D}"/>
              </a:ext>
            </a:extLst>
          </p:cNvPr>
          <p:cNvSpPr txBox="1"/>
          <p:nvPr/>
        </p:nvSpPr>
        <p:spPr>
          <a:xfrm>
            <a:off x="5629275" y="4565649"/>
            <a:ext cx="101441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>
                <a:solidFill>
                  <a:srgbClr val="FF0000"/>
                </a:solidFill>
              </a:rPr>
              <a:t>30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E247FD32-3153-2C42-8634-CA5513ADC954}"/>
              </a:ext>
            </a:extLst>
          </p:cNvPr>
          <p:cNvSpPr txBox="1"/>
          <p:nvPr/>
        </p:nvSpPr>
        <p:spPr>
          <a:xfrm>
            <a:off x="7766098" y="4541836"/>
            <a:ext cx="101441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>
                <a:solidFill>
                  <a:srgbClr val="FF0000"/>
                </a:solidFill>
              </a:rPr>
              <a:t>12</a:t>
            </a:r>
          </a:p>
        </p:txBody>
      </p:sp>
    </p:spTree>
    <p:extLst>
      <p:ext uri="{BB962C8B-B14F-4D97-AF65-F5344CB8AC3E}">
        <p14:creationId xmlns:p14="http://schemas.microsoft.com/office/powerpoint/2010/main" val="245169893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B8E3C8-296B-4340-A0B7-90EFC7C5145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-404813" y="-377825"/>
            <a:ext cx="4391025" cy="1263650"/>
          </a:xfrm>
        </p:spPr>
        <p:txBody>
          <a:bodyPr>
            <a:normAutofit/>
          </a:bodyPr>
          <a:lstStyle/>
          <a:p>
            <a:r>
              <a:rPr lang="en-US" sz="4400" u="sng" dirty="0"/>
              <a:t>11.01.21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76A47A6-8AC0-5C42-95EA-37234E9E0E4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52550" y="885825"/>
            <a:ext cx="9144000" cy="1655762"/>
          </a:xfrm>
        </p:spPr>
        <p:txBody>
          <a:bodyPr>
            <a:normAutofit/>
          </a:bodyPr>
          <a:lstStyle/>
          <a:p>
            <a:r>
              <a:rPr lang="en-US" sz="3600" u="sng" dirty="0"/>
              <a:t>Grid Multiplication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69A0D66-2CFA-7444-907A-BE031140C61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97150" y="2644775"/>
            <a:ext cx="6824755" cy="384175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41BAA3DB-557B-604F-BC30-35EC87E96CBC}"/>
              </a:ext>
            </a:extLst>
          </p:cNvPr>
          <p:cNvSpPr txBox="1"/>
          <p:nvPr/>
        </p:nvSpPr>
        <p:spPr>
          <a:xfrm>
            <a:off x="576261" y="1857087"/>
            <a:ext cx="242887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14 x 3 = 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98B6D1F-CFED-8E48-8E04-C757A7ECCF43}"/>
              </a:ext>
            </a:extLst>
          </p:cNvPr>
          <p:cNvSpPr txBox="1"/>
          <p:nvPr/>
        </p:nvSpPr>
        <p:spPr>
          <a:xfrm>
            <a:off x="5629275" y="2900364"/>
            <a:ext cx="101441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/>
              <a:t>10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FEC007D-A9FC-FC44-8667-C3A8CC7E6FB2}"/>
              </a:ext>
            </a:extLst>
          </p:cNvPr>
          <p:cNvSpPr txBox="1"/>
          <p:nvPr/>
        </p:nvSpPr>
        <p:spPr>
          <a:xfrm>
            <a:off x="7810500" y="2900363"/>
            <a:ext cx="101441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/>
              <a:t>4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497F9806-4884-AE4A-B0AC-482A4DA06E11}"/>
              </a:ext>
            </a:extLst>
          </p:cNvPr>
          <p:cNvSpPr txBox="1"/>
          <p:nvPr/>
        </p:nvSpPr>
        <p:spPr>
          <a:xfrm>
            <a:off x="3479005" y="4565650"/>
            <a:ext cx="101441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/>
              <a:t>3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D0D415A-4BED-3048-9720-EF9BAFF6581D}"/>
              </a:ext>
            </a:extLst>
          </p:cNvPr>
          <p:cNvSpPr txBox="1"/>
          <p:nvPr/>
        </p:nvSpPr>
        <p:spPr>
          <a:xfrm>
            <a:off x="5629275" y="4565649"/>
            <a:ext cx="101441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>
                <a:solidFill>
                  <a:srgbClr val="FF0000"/>
                </a:solidFill>
              </a:rPr>
              <a:t>30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E247FD32-3153-2C42-8634-CA5513ADC954}"/>
              </a:ext>
            </a:extLst>
          </p:cNvPr>
          <p:cNvSpPr txBox="1"/>
          <p:nvPr/>
        </p:nvSpPr>
        <p:spPr>
          <a:xfrm>
            <a:off x="7766098" y="4541836"/>
            <a:ext cx="101441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>
                <a:solidFill>
                  <a:srgbClr val="FF0000"/>
                </a:solidFill>
              </a:rPr>
              <a:t>12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2D61052-4E20-3C4A-BB68-3C09D87B1D80}"/>
              </a:ext>
            </a:extLst>
          </p:cNvPr>
          <p:cNvSpPr txBox="1"/>
          <p:nvPr/>
        </p:nvSpPr>
        <p:spPr>
          <a:xfrm>
            <a:off x="10025155" y="2700308"/>
            <a:ext cx="2428875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     30</a:t>
            </a:r>
          </a:p>
          <a:p>
            <a:r>
              <a:rPr lang="en-US" sz="3200" dirty="0"/>
              <a:t>+   12</a:t>
            </a:r>
          </a:p>
          <a:p>
            <a:r>
              <a:rPr lang="en-US" sz="3200" dirty="0"/>
              <a:t>    ____</a:t>
            </a:r>
          </a:p>
          <a:p>
            <a:r>
              <a:rPr lang="en-US" sz="3200" dirty="0"/>
              <a:t>      42</a:t>
            </a:r>
          </a:p>
          <a:p>
            <a:r>
              <a:rPr lang="en-US" sz="3200" dirty="0"/>
              <a:t>    ____ </a:t>
            </a:r>
          </a:p>
        </p:txBody>
      </p:sp>
    </p:spTree>
    <p:extLst>
      <p:ext uri="{BB962C8B-B14F-4D97-AF65-F5344CB8AC3E}">
        <p14:creationId xmlns:p14="http://schemas.microsoft.com/office/powerpoint/2010/main" val="237551953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</TotalTime>
  <Words>270</Words>
  <Application>Microsoft Macintosh PowerPoint</Application>
  <PresentationFormat>Widescreen</PresentationFormat>
  <Paragraphs>96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Arial</vt:lpstr>
      <vt:lpstr>Calibri</vt:lpstr>
      <vt:lpstr>Calibri Light</vt:lpstr>
      <vt:lpstr>Office Theme</vt:lpstr>
      <vt:lpstr>11.01.21</vt:lpstr>
      <vt:lpstr>11.01.21</vt:lpstr>
      <vt:lpstr>11.01.21</vt:lpstr>
      <vt:lpstr>11.01.21</vt:lpstr>
      <vt:lpstr>11.01.21</vt:lpstr>
      <vt:lpstr>11.01.21</vt:lpstr>
      <vt:lpstr>11.01.21</vt:lpstr>
      <vt:lpstr>11.01.21</vt:lpstr>
      <vt:lpstr>11.01.21</vt:lpstr>
      <vt:lpstr>11.01.21</vt:lpstr>
      <vt:lpstr>11.01.21</vt:lpstr>
      <vt:lpstr>11.01.21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11.01.21</dc:title>
  <dc:creator>L Bass</dc:creator>
  <cp:lastModifiedBy>L Bass</cp:lastModifiedBy>
  <cp:revision>3</cp:revision>
  <dcterms:created xsi:type="dcterms:W3CDTF">2021-01-10T10:49:12Z</dcterms:created>
  <dcterms:modified xsi:type="dcterms:W3CDTF">2021-01-10T11:12:07Z</dcterms:modified>
</cp:coreProperties>
</file>