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3" r:id="rId3"/>
    <p:sldId id="264" r:id="rId4"/>
    <p:sldId id="291" r:id="rId5"/>
    <p:sldId id="292" r:id="rId6"/>
    <p:sldId id="293" r:id="rId7"/>
    <p:sldId id="294" r:id="rId8"/>
    <p:sldId id="295" r:id="rId9"/>
    <p:sldId id="296" r:id="rId10"/>
    <p:sldId id="288" r:id="rId11"/>
    <p:sldId id="290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Tuffy" panose="020B0603060100000000" pitchFamily="34" charset="0"/>
      <p:regular r:id="rId23"/>
      <p:bold r:id="rId24"/>
      <p:italic r:id="rId25"/>
      <p:boldItalic r:id="rId26"/>
    </p:embeddedFont>
    <p:embeddedFont>
      <p:font typeface="Twinkl" pitchFamily="2" charset="7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D31"/>
    <a:srgbClr val="E5C800"/>
    <a:srgbClr val="F08115"/>
    <a:srgbClr val="E84C17"/>
    <a:srgbClr val="009640"/>
    <a:srgbClr val="B9D26D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937" autoAdjust="0"/>
  </p:normalViewPr>
  <p:slideViewPr>
    <p:cSldViewPr snapToGrid="0" showGuides="1">
      <p:cViewPr varScale="1">
        <p:scale>
          <a:sx n="99" d="100"/>
          <a:sy n="99" d="100"/>
        </p:scale>
        <p:origin x="1888" y="176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hyperlink" Target="http://www.theguardian.com/world/video/2010/mar/25/iceland-volcano-eruption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hyperlink" Target="https://www.youtube.com/watch?v=iRL0vtyABI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7.jpeg"/><Relationship Id="rId5" Type="http://schemas.openxmlformats.org/officeDocument/2006/relationships/image" Target="../media/image8.png"/><Relationship Id="rId10" Type="http://schemas.openxmlformats.org/officeDocument/2006/relationships/hyperlink" Target="https://vimeo.com/13842607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5E29A-9D21-1D4C-98D7-44AC6806E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10" y="5565913"/>
            <a:ext cx="1054100" cy="620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A12D4-2F87-B442-8CDF-0DE867335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199256"/>
            <a:ext cx="1054100" cy="6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869608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How a Volcano Is Made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025508" y="1479550"/>
            <a:ext cx="7092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Now complete the worksheet on the website!</a:t>
            </a:r>
          </a:p>
          <a:p>
            <a:pPr algn="ctr"/>
            <a:r>
              <a:rPr lang="en-GB" dirty="0"/>
              <a:t>Don’t forget to colour in your volcano!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2209771"/>
            <a:ext cx="7632700" cy="3883054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1911242" y="2473323"/>
            <a:ext cx="5321515" cy="33608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BD4CE-CEDD-A742-96EB-4BA7503770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F8C3D1-54FC-F243-BAC1-70E6572D308C}"/>
              </a:ext>
            </a:extLst>
          </p:cNvPr>
          <p:cNvSpPr/>
          <p:nvPr/>
        </p:nvSpPr>
        <p:spPr>
          <a:xfrm>
            <a:off x="1957589" y="2575775"/>
            <a:ext cx="257577" cy="344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are formed.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show you how tectonic plates move.</a:t>
            </a:r>
          </a:p>
          <a:p>
            <a:r>
              <a:rPr lang="en-GB" dirty="0">
                <a:latin typeface="Twinkl" pitchFamily="50" charset="0"/>
              </a:rPr>
              <a:t>I can tell you how a volcano is formed.</a:t>
            </a:r>
          </a:p>
          <a:p>
            <a:r>
              <a:rPr lang="en-GB" dirty="0">
                <a:latin typeface="Twinkl" pitchFamily="50" charset="0"/>
              </a:rPr>
              <a:t>I can name some of the parts of a volcano.</a:t>
            </a:r>
          </a:p>
          <a:p>
            <a:r>
              <a:rPr lang="en-GB" dirty="0">
                <a:latin typeface="Twinkl" pitchFamily="50" charset="0"/>
              </a:rPr>
              <a:t>I can tell you what happens when a volcano erupts.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AE78C-F06F-654F-91C1-886B4FD9F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0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are formed.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show you how tectonic plates move.</a:t>
            </a:r>
          </a:p>
          <a:p>
            <a:r>
              <a:rPr lang="en-GB" dirty="0">
                <a:latin typeface="Twinkl" pitchFamily="50" charset="0"/>
              </a:rPr>
              <a:t>I can tell you how a volcano is formed.</a:t>
            </a:r>
          </a:p>
          <a:p>
            <a:r>
              <a:rPr lang="en-GB" dirty="0">
                <a:latin typeface="Twinkl" pitchFamily="50" charset="0"/>
              </a:rPr>
              <a:t>I can name some of the parts of a volcano.</a:t>
            </a:r>
          </a:p>
          <a:p>
            <a:r>
              <a:rPr lang="en-GB" dirty="0">
                <a:latin typeface="Twinkl" pitchFamily="50" charset="0"/>
              </a:rPr>
              <a:t>I can tell you what happens when a volcano erupts.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B6AD4-89D8-D743-B84E-17138E271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Can You Remember What’s</a:t>
            </a:r>
          </a:p>
          <a:p>
            <a:pPr algn="ctr"/>
            <a:r>
              <a:rPr lang="en-GB" sz="3200" b="1" dirty="0">
                <a:latin typeface="+mj-lt"/>
              </a:rPr>
              <a:t>Under Your Feet?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38" y="2578117"/>
            <a:ext cx="3617990" cy="36133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901349" y="1859955"/>
            <a:ext cx="897341" cy="882669"/>
            <a:chOff x="2171161" y="1761343"/>
            <a:chExt cx="897341" cy="882669"/>
          </a:xfrm>
        </p:grpSpPr>
        <p:grpSp>
          <p:nvGrpSpPr>
            <p:cNvPr id="32" name="Group 31"/>
            <p:cNvGrpSpPr/>
            <p:nvPr/>
          </p:nvGrpSpPr>
          <p:grpSpPr>
            <a:xfrm>
              <a:off x="2759695" y="2192331"/>
              <a:ext cx="198727" cy="451681"/>
              <a:chOff x="2675805" y="2248270"/>
              <a:chExt cx="198727" cy="451681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675805" y="250122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675805" y="2248270"/>
                <a:ext cx="117729" cy="3594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/>
            <p:cNvSpPr/>
            <p:nvPr/>
          </p:nvSpPr>
          <p:spPr>
            <a:xfrm>
              <a:off x="2171161" y="1761343"/>
              <a:ext cx="897341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57336" y="1856197"/>
              <a:ext cx="7249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crust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56093" y="2477558"/>
            <a:ext cx="1636562" cy="979938"/>
            <a:chOff x="958811" y="-501079"/>
            <a:chExt cx="1636562" cy="979938"/>
          </a:xfrm>
        </p:grpSpPr>
        <p:grpSp>
          <p:nvGrpSpPr>
            <p:cNvPr id="38" name="Group 37"/>
            <p:cNvGrpSpPr/>
            <p:nvPr/>
          </p:nvGrpSpPr>
          <p:grpSpPr>
            <a:xfrm>
              <a:off x="958811" y="-33265"/>
              <a:ext cx="664364" cy="512124"/>
              <a:chOff x="874921" y="22674"/>
              <a:chExt cx="664364" cy="51212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874921" y="336071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>
                <a:off x="964496" y="22674"/>
                <a:ext cx="574789" cy="40207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23174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mantle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27916" y="3541012"/>
            <a:ext cx="2109378" cy="557745"/>
            <a:chOff x="859447" y="-343684"/>
            <a:chExt cx="2109378" cy="557745"/>
          </a:xfrm>
        </p:grpSpPr>
        <p:grpSp>
          <p:nvGrpSpPr>
            <p:cNvPr id="44" name="Group 43"/>
            <p:cNvGrpSpPr/>
            <p:nvPr/>
          </p:nvGrpSpPr>
          <p:grpSpPr>
            <a:xfrm>
              <a:off x="859447" y="-42699"/>
              <a:ext cx="763729" cy="198727"/>
              <a:chOff x="775557" y="13240"/>
              <a:chExt cx="763729" cy="198727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775557" y="1324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flipH="1">
                <a:off x="874921" y="22674"/>
                <a:ext cx="664365" cy="899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1542176" y="-343684"/>
              <a:ext cx="1426649" cy="5577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23173" y="-257619"/>
              <a:ext cx="12560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outer core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350020" y="4186050"/>
            <a:ext cx="1611510" cy="1445279"/>
            <a:chOff x="1379111" y="-1535276"/>
            <a:chExt cx="1611510" cy="1445279"/>
          </a:xfrm>
        </p:grpSpPr>
        <p:grpSp>
          <p:nvGrpSpPr>
            <p:cNvPr id="50" name="Group 49"/>
            <p:cNvGrpSpPr/>
            <p:nvPr/>
          </p:nvGrpSpPr>
          <p:grpSpPr>
            <a:xfrm>
              <a:off x="1379111" y="-1535276"/>
              <a:ext cx="744083" cy="1301821"/>
              <a:chOff x="1295221" y="-1479337"/>
              <a:chExt cx="744083" cy="1301821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295221" y="-1479337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1362045" y="-1451000"/>
                <a:ext cx="677259" cy="12734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/>
            <p:cNvSpPr/>
            <p:nvPr/>
          </p:nvSpPr>
          <p:spPr>
            <a:xfrm>
              <a:off x="1542177" y="-618599"/>
              <a:ext cx="1448444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623174" y="-532705"/>
              <a:ext cx="13674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inner core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" y="2805953"/>
            <a:ext cx="3102294" cy="40520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9D050B-9A54-714B-90F2-C37575664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Eyjafjallajökull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94" y="2003879"/>
            <a:ext cx="6900209" cy="34958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71365" y="2232212"/>
            <a:ext cx="376518" cy="26894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755651" y="5597717"/>
            <a:ext cx="7632700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Watch this </a:t>
            </a:r>
            <a:r>
              <a:rPr lang="en-GB" dirty="0">
                <a:solidFill>
                  <a:schemeClr val="tx1"/>
                </a:solidFill>
                <a:hlinkClick r:id="rId10"/>
              </a:rPr>
              <a:t>video</a:t>
            </a:r>
            <a:r>
              <a:rPr lang="en-GB" dirty="0">
                <a:solidFill>
                  <a:schemeClr val="tx1"/>
                </a:solidFill>
              </a:rPr>
              <a:t> of it erupting in 2010.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55651" y="1411243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Eyjafjallajökull is a volcano in Iceland.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FF09A0-85F9-0C48-B6E9-2E86BD430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Tectonic Plates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" b="3108"/>
          <a:stretch/>
        </p:blipFill>
        <p:spPr>
          <a:xfrm>
            <a:off x="1328083" y="2109724"/>
            <a:ext cx="6487832" cy="3976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55651" y="1272744"/>
            <a:ext cx="7632700" cy="772107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Earth’s crust isn’t one solid layer. It is broken up into huge areas called tectonic plates that float on top of the mantle.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33B76C-9F77-9844-9B79-210CB660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42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846231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How Can You Move Your Plates?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55651" y="231760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How many different ways can you move the plates around?</a:t>
            </a:r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957263" y="5072856"/>
            <a:ext cx="17002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Rubbing together</a:t>
            </a: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589338" y="5072856"/>
            <a:ext cx="19653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n-lt"/>
              </a:rPr>
              <a:t>Towards </a:t>
            </a:r>
            <a:br>
              <a:rPr lang="en-GB" altLang="en-US">
                <a:solidFill>
                  <a:schemeClr val="tx1"/>
                </a:solidFill>
                <a:latin typeface="+mn-lt"/>
              </a:rPr>
            </a:br>
            <a:r>
              <a:rPr lang="en-GB" altLang="en-US">
                <a:solidFill>
                  <a:schemeClr val="tx1"/>
                </a:solidFill>
                <a:latin typeface="+mn-lt"/>
              </a:rPr>
              <a:t>each other</a:t>
            </a:r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291263" y="5072856"/>
            <a:ext cx="21161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Away from </a:t>
            </a:r>
            <a:br>
              <a:rPr lang="en-GB" altLang="en-US" dirty="0">
                <a:solidFill>
                  <a:schemeClr val="tx1"/>
                </a:solidFill>
                <a:latin typeface="+mn-lt"/>
              </a:rPr>
            </a:br>
            <a:r>
              <a:rPr lang="en-GB" altLang="en-US" dirty="0">
                <a:solidFill>
                  <a:schemeClr val="tx1"/>
                </a:solidFill>
                <a:latin typeface="+mn-lt"/>
              </a:rPr>
              <a:t>each other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820863" y="3338980"/>
            <a:ext cx="836612" cy="1023938"/>
            <a:chOff x="1820145" y="3747391"/>
            <a:chExt cx="837127" cy="1024079"/>
          </a:xfrm>
        </p:grpSpPr>
        <p:sp>
          <p:nvSpPr>
            <p:cNvPr id="28" name="Rectangle 27"/>
            <p:cNvSpPr/>
            <p:nvPr/>
          </p:nvSpPr>
          <p:spPr>
            <a:xfrm>
              <a:off x="1820145" y="3747391"/>
              <a:ext cx="837127" cy="1024079"/>
            </a:xfrm>
            <a:prstGeom prst="rect">
              <a:avLst/>
            </a:prstGeom>
            <a:solidFill>
              <a:srgbClr val="E84C1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Up Arrow 28"/>
            <p:cNvSpPr/>
            <p:nvPr/>
          </p:nvSpPr>
          <p:spPr>
            <a:xfrm>
              <a:off x="2114013" y="4076049"/>
              <a:ext cx="244625" cy="366762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957263" y="3338980"/>
            <a:ext cx="863600" cy="1023938"/>
            <a:chOff x="957261" y="3747391"/>
            <a:chExt cx="862884" cy="1024079"/>
          </a:xfrm>
        </p:grpSpPr>
        <p:sp>
          <p:nvSpPr>
            <p:cNvPr id="31" name="Rectangle 30"/>
            <p:cNvSpPr/>
            <p:nvPr/>
          </p:nvSpPr>
          <p:spPr>
            <a:xfrm>
              <a:off x="957261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2" name="Up Arrow 31"/>
            <p:cNvSpPr/>
            <p:nvPr/>
          </p:nvSpPr>
          <p:spPr>
            <a:xfrm flipV="1">
              <a:off x="1264981" y="4077636"/>
              <a:ext cx="244272" cy="366763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648200" y="3338980"/>
            <a:ext cx="836613" cy="1023938"/>
            <a:chOff x="4572000" y="3747391"/>
            <a:chExt cx="837127" cy="1024079"/>
          </a:xfrm>
        </p:grpSpPr>
        <p:sp>
          <p:nvSpPr>
            <p:cNvPr id="34" name="Rectangle 33"/>
            <p:cNvSpPr/>
            <p:nvPr/>
          </p:nvSpPr>
          <p:spPr>
            <a:xfrm>
              <a:off x="4572000" y="3747391"/>
              <a:ext cx="837127" cy="1024079"/>
            </a:xfrm>
            <a:prstGeom prst="rect">
              <a:avLst/>
            </a:prstGeom>
            <a:solidFill>
              <a:srgbClr val="E84C1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Up Arrow 34"/>
            <p:cNvSpPr/>
            <p:nvPr/>
          </p:nvSpPr>
          <p:spPr>
            <a:xfrm rot="16200000" flipH="1">
              <a:off x="4867516" y="4075961"/>
              <a:ext cx="246096" cy="366938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622675" y="3338980"/>
            <a:ext cx="863600" cy="1023938"/>
            <a:chOff x="3709116" y="3747391"/>
            <a:chExt cx="862884" cy="1024079"/>
          </a:xfrm>
        </p:grpSpPr>
        <p:sp>
          <p:nvSpPr>
            <p:cNvPr id="37" name="Rectangle 36"/>
            <p:cNvSpPr/>
            <p:nvPr/>
          </p:nvSpPr>
          <p:spPr>
            <a:xfrm>
              <a:off x="3709116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Up Arrow 37"/>
            <p:cNvSpPr/>
            <p:nvPr/>
          </p:nvSpPr>
          <p:spPr>
            <a:xfrm rot="5400000">
              <a:off x="4017510" y="4075433"/>
              <a:ext cx="246096" cy="36799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6486525" y="3338980"/>
            <a:ext cx="863600" cy="1023938"/>
            <a:chOff x="6486522" y="3747391"/>
            <a:chExt cx="862884" cy="1024079"/>
          </a:xfrm>
        </p:grpSpPr>
        <p:sp>
          <p:nvSpPr>
            <p:cNvPr id="40" name="Rectangle 39"/>
            <p:cNvSpPr/>
            <p:nvPr/>
          </p:nvSpPr>
          <p:spPr>
            <a:xfrm>
              <a:off x="6486522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Up Arrow 40"/>
            <p:cNvSpPr/>
            <p:nvPr/>
          </p:nvSpPr>
          <p:spPr>
            <a:xfrm rot="16200000" flipH="1">
              <a:off x="6794916" y="4081784"/>
              <a:ext cx="246096" cy="36799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7350125" y="3338980"/>
            <a:ext cx="836613" cy="1023938"/>
            <a:chOff x="7349406" y="3747391"/>
            <a:chExt cx="837127" cy="1024079"/>
          </a:xfrm>
        </p:grpSpPr>
        <p:sp>
          <p:nvSpPr>
            <p:cNvPr id="43" name="Rectangle 42"/>
            <p:cNvSpPr/>
            <p:nvPr/>
          </p:nvSpPr>
          <p:spPr>
            <a:xfrm>
              <a:off x="7349406" y="3747391"/>
              <a:ext cx="837127" cy="1024079"/>
            </a:xfrm>
            <a:prstGeom prst="rect">
              <a:avLst/>
            </a:prstGeom>
            <a:solidFill>
              <a:srgbClr val="E84C1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Up Arrow 43"/>
            <p:cNvSpPr/>
            <p:nvPr/>
          </p:nvSpPr>
          <p:spPr>
            <a:xfrm rot="5400000">
              <a:off x="7641745" y="4075961"/>
              <a:ext cx="246096" cy="366938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72419" y="1476375"/>
            <a:ext cx="6776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You will need two pieces of paper. These will be your plates.</a:t>
            </a:r>
          </a:p>
          <a:p>
            <a:pPr algn="ctr"/>
            <a:r>
              <a:rPr lang="en-GB" dirty="0"/>
              <a:t>Lay your “plates” flat onto the table.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2982D8-EE72-354F-81B0-7071BBCAC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2.77778E-7 0.0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-0.05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02743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2743 -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03993 -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3941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4572000" y="4991628"/>
            <a:ext cx="3816349" cy="1010797"/>
            <a:chOff x="5494789" y="2543705"/>
            <a:chExt cx="3816349" cy="1486159"/>
          </a:xfrm>
        </p:grpSpPr>
        <p:sp>
          <p:nvSpPr>
            <p:cNvPr id="57" name="Rectangle 56"/>
            <p:cNvSpPr/>
            <p:nvPr/>
          </p:nvSpPr>
          <p:spPr>
            <a:xfrm>
              <a:off x="5494789" y="2543705"/>
              <a:ext cx="3816349" cy="1486159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802239" y="2653391"/>
              <a:ext cx="3287396" cy="1357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This valley is surrounded by volcanoes that have formed as the plates move apart.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72000" y="4114614"/>
            <a:ext cx="3816350" cy="805953"/>
            <a:chOff x="5494789" y="2543705"/>
            <a:chExt cx="3816350" cy="1184980"/>
          </a:xfrm>
        </p:grpSpPr>
        <p:sp>
          <p:nvSpPr>
            <p:cNvPr id="54" name="Rectangle 53"/>
            <p:cNvSpPr/>
            <p:nvPr/>
          </p:nvSpPr>
          <p:spPr>
            <a:xfrm>
              <a:off x="5494789" y="2543705"/>
              <a:ext cx="3816350" cy="118498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02239" y="2653391"/>
              <a:ext cx="3394974" cy="950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rocky valley floor was caused by cooled lava.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72000" y="2855032"/>
            <a:ext cx="3816349" cy="1184980"/>
            <a:chOff x="5494789" y="2543705"/>
            <a:chExt cx="3816349" cy="1184980"/>
          </a:xfrm>
        </p:grpSpPr>
        <p:sp>
          <p:nvSpPr>
            <p:cNvPr id="51" name="Rectangle 50"/>
            <p:cNvSpPr/>
            <p:nvPr/>
          </p:nvSpPr>
          <p:spPr>
            <a:xfrm>
              <a:off x="5494789" y="2543705"/>
              <a:ext cx="3816349" cy="118498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802239" y="2679753"/>
              <a:ext cx="33949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It is getting 7mm wider every year as the plates are still moving apart.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72000" y="1998051"/>
            <a:ext cx="3816349" cy="782379"/>
            <a:chOff x="5494789" y="2459518"/>
            <a:chExt cx="3816349" cy="782379"/>
          </a:xfrm>
        </p:grpSpPr>
        <p:sp>
          <p:nvSpPr>
            <p:cNvPr id="48" name="Rectangle 47"/>
            <p:cNvSpPr/>
            <p:nvPr/>
          </p:nvSpPr>
          <p:spPr>
            <a:xfrm>
              <a:off x="5494789" y="2459518"/>
              <a:ext cx="3816349" cy="782379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02238" y="2516648"/>
              <a:ext cx="31170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This valley is over 9000 years old.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846231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Tectonic Plates Got to</a:t>
            </a:r>
          </a:p>
          <a:p>
            <a:pPr algn="ctr"/>
            <a:r>
              <a:rPr lang="en-GB" sz="3200" b="1" dirty="0">
                <a:latin typeface="+mj-lt"/>
              </a:rPr>
              <a:t>do with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5" name="Rounded Rectangle 44">
            <a:hlinkClick r:id="rId10"/>
          </p:cNvPr>
          <p:cNvSpPr/>
          <p:nvPr/>
        </p:nvSpPr>
        <p:spPr>
          <a:xfrm>
            <a:off x="755650" y="1923449"/>
            <a:ext cx="3986679" cy="4169376"/>
          </a:xfrm>
          <a:prstGeom prst="roundRect">
            <a:avLst>
              <a:gd name="adj" fmla="val 0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369" r="-23262"/>
            </a:stretch>
          </a:blipFill>
          <a:ln w="28575">
            <a:solidFill>
              <a:srgbClr val="87BD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Rob Young (@flickr.com) - granted under creative commons licence – attribution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5432612"/>
            <a:ext cx="2086162" cy="660213"/>
          </a:xfrm>
          <a:prstGeom prst="rect">
            <a:avLst/>
          </a:prstGeom>
          <a:solidFill>
            <a:schemeClr val="bg1"/>
          </a:solidFill>
          <a:ln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Watch footage of the valley </a:t>
            </a:r>
            <a:r>
              <a:rPr lang="en-GB" dirty="0">
                <a:solidFill>
                  <a:schemeClr val="tx1"/>
                </a:solidFill>
                <a:hlinkClick r:id="rId12"/>
              </a:rPr>
              <a:t>here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2AAEE90-685D-F64A-9A5C-953C87F00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26500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How Are Volcanoes Made?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0" y="5088778"/>
            <a:ext cx="2148915" cy="1004047"/>
          </a:xfrm>
          <a:prstGeom prst="rect">
            <a:avLst/>
          </a:prstGeom>
          <a:solidFill>
            <a:srgbClr val="E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1. Pressure builds up inside the Earth.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55650" y="1433952"/>
            <a:ext cx="2148915" cy="1877466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2. This then affects the Earth’s crust, so that magma can sometimes erupt through it.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811744" y="1433952"/>
            <a:ext cx="2424206" cy="1877466"/>
          </a:xfrm>
          <a:prstGeom prst="rect">
            <a:avLst/>
          </a:prstGeom>
          <a:solidFill>
            <a:srgbClr val="E84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3. The lava and ash that has erupted through the crust build up to form the classic volcano cone shape over time.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11744" y="5088777"/>
            <a:ext cx="2576605" cy="10040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process is happening all the time!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58471" y="3558988"/>
            <a:ext cx="0" cy="1434353"/>
          </a:xfrm>
          <a:prstGeom prst="straightConnector1">
            <a:avLst/>
          </a:prstGeom>
          <a:ln w="38100">
            <a:solidFill>
              <a:srgbClr val="E5C8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206190" y="1860252"/>
            <a:ext cx="2351928" cy="25350"/>
          </a:xfrm>
          <a:prstGeom prst="straightConnector1">
            <a:avLst/>
          </a:prstGeom>
          <a:ln w="38100">
            <a:solidFill>
              <a:srgbClr val="E84C1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880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26500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It All Called?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78999" y="1536621"/>
            <a:ext cx="2666929" cy="1010722"/>
            <a:chOff x="291493" y="1633290"/>
            <a:chExt cx="2666929" cy="1010722"/>
          </a:xfrm>
        </p:grpSpPr>
        <p:grpSp>
          <p:nvGrpSpPr>
            <p:cNvPr id="23" name="Group 22"/>
            <p:cNvGrpSpPr/>
            <p:nvPr/>
          </p:nvGrpSpPr>
          <p:grpSpPr>
            <a:xfrm>
              <a:off x="2151529" y="1868218"/>
              <a:ext cx="806893" cy="775794"/>
              <a:chOff x="2067639" y="1924157"/>
              <a:chExt cx="806893" cy="77579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675805" y="250122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067639" y="1924157"/>
                <a:ext cx="725896" cy="6835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291493" y="1633290"/>
              <a:ext cx="1965843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54038" y="1728144"/>
              <a:ext cx="20544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eruption cloud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0020" y="2477558"/>
            <a:ext cx="2394669" cy="757451"/>
            <a:chOff x="252738" y="-501079"/>
            <a:chExt cx="2394669" cy="757451"/>
          </a:xfrm>
        </p:grpSpPr>
        <p:grpSp>
          <p:nvGrpSpPr>
            <p:cNvPr id="30" name="Group 29"/>
            <p:cNvGrpSpPr/>
            <p:nvPr/>
          </p:nvGrpSpPr>
          <p:grpSpPr>
            <a:xfrm>
              <a:off x="252738" y="-255622"/>
              <a:ext cx="1351415" cy="511994"/>
              <a:chOff x="168848" y="-199683"/>
              <a:chExt cx="1351415" cy="511994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68848" y="11358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302722" y="-199683"/>
                <a:ext cx="1217541" cy="3806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75208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crater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32684" y="3541013"/>
            <a:ext cx="3612505" cy="574200"/>
            <a:chOff x="164215" y="-343683"/>
            <a:chExt cx="3612505" cy="574200"/>
          </a:xfrm>
        </p:grpSpPr>
        <p:grpSp>
          <p:nvGrpSpPr>
            <p:cNvPr id="36" name="Group 35"/>
            <p:cNvGrpSpPr/>
            <p:nvPr/>
          </p:nvGrpSpPr>
          <p:grpSpPr>
            <a:xfrm>
              <a:off x="164215" y="-93754"/>
              <a:ext cx="1484414" cy="198727"/>
              <a:chOff x="80325" y="-37815"/>
              <a:chExt cx="1484414" cy="19872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80325" y="-37815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0" name="Straight Connector 39"/>
              <p:cNvCxnSpPr>
                <a:endCxn id="39" idx="6"/>
              </p:cNvCxnSpPr>
              <p:nvPr/>
            </p:nvCxnSpPr>
            <p:spPr>
              <a:xfrm flipH="1">
                <a:off x="279052" y="-21453"/>
                <a:ext cx="1285687" cy="8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/>
            <p:cNvSpPr/>
            <p:nvPr/>
          </p:nvSpPr>
          <p:spPr>
            <a:xfrm>
              <a:off x="1542176" y="-343683"/>
              <a:ext cx="2234544" cy="574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87313" y="-221759"/>
              <a:ext cx="21535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conduit/main vent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7885" y="5165480"/>
            <a:ext cx="3120309" cy="529207"/>
            <a:chOff x="1542176" y="-618599"/>
            <a:chExt cx="3120309" cy="529207"/>
          </a:xfrm>
        </p:grpSpPr>
        <p:grpSp>
          <p:nvGrpSpPr>
            <p:cNvPr id="42" name="Group 41"/>
            <p:cNvGrpSpPr/>
            <p:nvPr/>
          </p:nvGrpSpPr>
          <p:grpSpPr>
            <a:xfrm>
              <a:off x="3426251" y="-362104"/>
              <a:ext cx="1236234" cy="272712"/>
              <a:chOff x="3342361" y="-306165"/>
              <a:chExt cx="1236234" cy="272712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379868" y="-23218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3342361" y="-306165"/>
                <a:ext cx="1143644" cy="16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1542176" y="-618599"/>
              <a:ext cx="2031149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23174" y="-532705"/>
              <a:ext cx="2139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magma chamber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2E6B769-A4FB-244B-95CB-7C4D1FC89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714250"/>
            <a:ext cx="1054100" cy="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94</TotalTime>
  <Words>401</Words>
  <Application>Microsoft Macintosh PowerPoint</Application>
  <PresentationFormat>On-screen Show (4:3)</PresentationFormat>
  <Paragraphs>58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Tuffy</vt:lpstr>
      <vt:lpstr>Roboto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Miss Hilditch</cp:lastModifiedBy>
  <cp:revision>10</cp:revision>
  <dcterms:created xsi:type="dcterms:W3CDTF">2020-01-26T13:43:20Z</dcterms:created>
  <dcterms:modified xsi:type="dcterms:W3CDTF">2021-01-10T11:26:34Z</dcterms:modified>
</cp:coreProperties>
</file>