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83AD-FA9F-4378-A297-D11C0D519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09E785-D1E6-41DF-AC7B-BB0EA0D846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7EF4F7-1248-4265-A8D5-07BCF96C6696}"/>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5" name="Footer Placeholder 4">
            <a:extLst>
              <a:ext uri="{FF2B5EF4-FFF2-40B4-BE49-F238E27FC236}">
                <a16:creationId xmlns:a16="http://schemas.microsoft.com/office/drawing/2014/main" id="{FC2BDBC2-1487-4F7B-977B-B27ED49F96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C0D4F1-7B1A-4BC9-B475-2B5A94F5450D}"/>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377974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8370-04A3-4ACC-976C-6334506510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E429D1-18E3-47AB-86DC-C00F568C7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45C170-24A6-4E15-B4CA-D7CFB13A8F35}"/>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5" name="Footer Placeholder 4">
            <a:extLst>
              <a:ext uri="{FF2B5EF4-FFF2-40B4-BE49-F238E27FC236}">
                <a16:creationId xmlns:a16="http://schemas.microsoft.com/office/drawing/2014/main" id="{243C7866-5123-4958-B3C8-E653C2B20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78F8AB-2A4E-4D93-833C-5CF61FA23E42}"/>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35178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CD0999-948B-4608-9F08-CB292DE68A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4A741E-1D7E-4AAB-B771-70EA7685B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42391-94C7-484F-982D-93138296B9AD}"/>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5" name="Footer Placeholder 4">
            <a:extLst>
              <a:ext uri="{FF2B5EF4-FFF2-40B4-BE49-F238E27FC236}">
                <a16:creationId xmlns:a16="http://schemas.microsoft.com/office/drawing/2014/main" id="{52BCC8E6-9ABE-414F-80A4-AA2313BD5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3F5151-BB29-4A61-8A57-D798860018E7}"/>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130380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6425-C348-4EC8-96B4-ADE5A71658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8BF5F0-A4B5-4170-A815-DBBCD8EC6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B759B-8DF2-4A36-BA57-A5F7EC6B7C2B}"/>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5" name="Footer Placeholder 4">
            <a:extLst>
              <a:ext uri="{FF2B5EF4-FFF2-40B4-BE49-F238E27FC236}">
                <a16:creationId xmlns:a16="http://schemas.microsoft.com/office/drawing/2014/main" id="{77E5866B-38BB-4959-B5FD-4B7EFA3B97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B89A47-3F3E-47A4-B559-5D3E9EA2C0CC}"/>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134594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D575-272E-4D7C-90D0-5D37E53AE4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5652DD-0A9F-4303-AE17-314038B05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0427A-25CF-4A1D-81F0-213B43F434A3}"/>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5" name="Footer Placeholder 4">
            <a:extLst>
              <a:ext uri="{FF2B5EF4-FFF2-40B4-BE49-F238E27FC236}">
                <a16:creationId xmlns:a16="http://schemas.microsoft.com/office/drawing/2014/main" id="{B73ACA2F-117C-42A4-B75B-0EA55BC9A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612A0-2535-44A8-BCAC-A783AB3A1013}"/>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357732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BE5B-34B0-4B49-8269-8E5FACC5A5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C12646-CF8A-489B-AF11-4D4617A631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8B17B9-A80D-4D33-9802-63B2987689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D67AB8-6B52-4883-905E-121D1662089C}"/>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6" name="Footer Placeholder 5">
            <a:extLst>
              <a:ext uri="{FF2B5EF4-FFF2-40B4-BE49-F238E27FC236}">
                <a16:creationId xmlns:a16="http://schemas.microsoft.com/office/drawing/2014/main" id="{F2D54D80-BA41-46F8-BAA7-9845EC7E9D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6C0001-A64E-4BD3-97F7-61714A4AF127}"/>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246347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BE8B-CF5C-4275-B498-1552B01914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B6A739-C477-470B-98F1-2F7A03C0A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AB19CA-E152-4A81-9B05-1681C13AC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988FF3-5C75-4200-BDBB-5FFEB606C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CE78B-4106-4313-92AB-D271245B8F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2E7629-8D9F-4BA7-857B-521AF6A4A97A}"/>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8" name="Footer Placeholder 7">
            <a:extLst>
              <a:ext uri="{FF2B5EF4-FFF2-40B4-BE49-F238E27FC236}">
                <a16:creationId xmlns:a16="http://schemas.microsoft.com/office/drawing/2014/main" id="{FBC4307F-98DF-43C0-BD80-FBA6E7EF90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F5CA95-0202-4DE4-980B-A92911BC0F89}"/>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219211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ACA8-FC83-4027-8E23-934655FC0C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8D84A5-B9F6-4ECD-BF51-E93F0D69710E}"/>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4" name="Footer Placeholder 3">
            <a:extLst>
              <a:ext uri="{FF2B5EF4-FFF2-40B4-BE49-F238E27FC236}">
                <a16:creationId xmlns:a16="http://schemas.microsoft.com/office/drawing/2014/main" id="{64D67E58-E428-4CB0-B1A4-1C46C30B88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13D782-76FB-495C-8BD7-F56A6DC7F124}"/>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252295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7FADF9-CA61-4104-B9FB-86D0804948FC}"/>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3" name="Footer Placeholder 2">
            <a:extLst>
              <a:ext uri="{FF2B5EF4-FFF2-40B4-BE49-F238E27FC236}">
                <a16:creationId xmlns:a16="http://schemas.microsoft.com/office/drawing/2014/main" id="{C61D4341-86D7-4A13-A5EA-0847DAC809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F5B86C-CED5-4DCA-A015-AF2845C05868}"/>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61630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85F1-67C7-4434-BE32-9D1B6E706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356FE7-33D4-4488-826D-2393A6763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0B7791-75F2-4493-97BB-EEE63095E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DA6C7-6119-4D4A-9552-1F4B72C2E59C}"/>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6" name="Footer Placeholder 5">
            <a:extLst>
              <a:ext uri="{FF2B5EF4-FFF2-40B4-BE49-F238E27FC236}">
                <a16:creationId xmlns:a16="http://schemas.microsoft.com/office/drawing/2014/main" id="{B6BB8EA9-7F64-44D7-BF33-F919FC5882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5D37CC-BB5E-44FD-9911-69D3FA1A8DE9}"/>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111721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A65B-26BB-4EEF-A33C-C624CA069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A11CC1-A2C0-4892-904F-F8ABD240EA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855EFD-3F98-40A3-81DE-95EB8FEA9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4601B-54A7-4C2D-9AB8-DEE8584106D9}"/>
              </a:ext>
            </a:extLst>
          </p:cNvPr>
          <p:cNvSpPr>
            <a:spLocks noGrp="1"/>
          </p:cNvSpPr>
          <p:nvPr>
            <p:ph type="dt" sz="half" idx="10"/>
          </p:nvPr>
        </p:nvSpPr>
        <p:spPr/>
        <p:txBody>
          <a:bodyPr/>
          <a:lstStyle/>
          <a:p>
            <a:fld id="{7AA5EEB0-9E96-4530-B255-1785ED0D9954}" type="datetimeFigureOut">
              <a:rPr lang="en-GB" smtClean="0"/>
              <a:t>07/01/2021</a:t>
            </a:fld>
            <a:endParaRPr lang="en-GB"/>
          </a:p>
        </p:txBody>
      </p:sp>
      <p:sp>
        <p:nvSpPr>
          <p:cNvPr id="6" name="Footer Placeholder 5">
            <a:extLst>
              <a:ext uri="{FF2B5EF4-FFF2-40B4-BE49-F238E27FC236}">
                <a16:creationId xmlns:a16="http://schemas.microsoft.com/office/drawing/2014/main" id="{A037A5B8-F822-43E4-8933-A00E2543E0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41D5B4-7A0D-4915-9FAC-C13E12B9E23B}"/>
              </a:ext>
            </a:extLst>
          </p:cNvPr>
          <p:cNvSpPr>
            <a:spLocks noGrp="1"/>
          </p:cNvSpPr>
          <p:nvPr>
            <p:ph type="sldNum" sz="quarter" idx="12"/>
          </p:nvPr>
        </p:nvSpPr>
        <p:spPr/>
        <p:txBody>
          <a:bodyPr/>
          <a:lstStyle/>
          <a:p>
            <a:fld id="{37BA6837-595F-4E12-87B3-DF4B26CE6370}" type="slidenum">
              <a:rPr lang="en-GB" smtClean="0"/>
              <a:t>‹#›</a:t>
            </a:fld>
            <a:endParaRPr lang="en-GB"/>
          </a:p>
        </p:txBody>
      </p:sp>
    </p:spTree>
    <p:extLst>
      <p:ext uri="{BB962C8B-B14F-4D97-AF65-F5344CB8AC3E}">
        <p14:creationId xmlns:p14="http://schemas.microsoft.com/office/powerpoint/2010/main" val="289454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AF8D5-043F-4BA7-833F-910F9E359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4050EA-18F5-410D-827F-E7D04DEA2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312343-EC0E-449D-B841-E6BC05141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5EEB0-9E96-4530-B255-1785ED0D9954}" type="datetimeFigureOut">
              <a:rPr lang="en-GB" smtClean="0"/>
              <a:t>07/01/2021</a:t>
            </a:fld>
            <a:endParaRPr lang="en-GB"/>
          </a:p>
        </p:txBody>
      </p:sp>
      <p:sp>
        <p:nvSpPr>
          <p:cNvPr id="5" name="Footer Placeholder 4">
            <a:extLst>
              <a:ext uri="{FF2B5EF4-FFF2-40B4-BE49-F238E27FC236}">
                <a16:creationId xmlns:a16="http://schemas.microsoft.com/office/drawing/2014/main" id="{CEC85195-61EE-4BE4-BB4C-E910B7C3A4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1D5D70-3AED-44E5-9072-C9BC115F9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A6837-595F-4E12-87B3-DF4B26CE6370}" type="slidenum">
              <a:rPr lang="en-GB" smtClean="0"/>
              <a:t>‹#›</a:t>
            </a:fld>
            <a:endParaRPr lang="en-GB"/>
          </a:p>
        </p:txBody>
      </p:sp>
    </p:spTree>
    <p:extLst>
      <p:ext uri="{BB962C8B-B14F-4D97-AF65-F5344CB8AC3E}">
        <p14:creationId xmlns:p14="http://schemas.microsoft.com/office/powerpoint/2010/main" val="330053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6Q8MQPVq_vg&amp;t=33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xcaliburprimaryschool-my.sharepoint.com/:v:/g/personal/jweatherby_excalibur_cheshire_sch_uk/EUEammCpKC1Bhj7TvRqxRzUBf94LRHEZNPvW6-f2ndnfbA?e=Aoqp2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63A193-B1AD-469C-9D7F-EB2479462285}"/>
              </a:ext>
            </a:extLst>
          </p:cNvPr>
          <p:cNvSpPr txBox="1"/>
          <p:nvPr/>
        </p:nvSpPr>
        <p:spPr>
          <a:xfrm>
            <a:off x="452437" y="285750"/>
            <a:ext cx="11287125" cy="6247864"/>
          </a:xfrm>
          <a:prstGeom prst="rect">
            <a:avLst/>
          </a:prstGeom>
          <a:noFill/>
        </p:spPr>
        <p:txBody>
          <a:bodyPr wrap="square" rtlCol="0">
            <a:spAutoFit/>
          </a:bodyPr>
          <a:lstStyle/>
          <a:p>
            <a:r>
              <a:rPr lang="en-GB" sz="2000" b="1" u="sng" dirty="0">
                <a:solidFill>
                  <a:schemeClr val="accent1">
                    <a:lumMod val="50000"/>
                  </a:schemeClr>
                </a:solidFill>
              </a:rPr>
              <a:t>English </a:t>
            </a:r>
          </a:p>
          <a:p>
            <a:r>
              <a:rPr lang="en-GB" sz="2000" b="1" u="sng" dirty="0">
                <a:solidFill>
                  <a:schemeClr val="accent1">
                    <a:lumMod val="50000"/>
                  </a:schemeClr>
                </a:solidFill>
              </a:rPr>
              <a:t>Friday 8 January</a:t>
            </a:r>
          </a:p>
          <a:p>
            <a:r>
              <a:rPr lang="en-GB" sz="2000" b="1" u="sng" dirty="0">
                <a:solidFill>
                  <a:schemeClr val="accent1">
                    <a:lumMod val="50000"/>
                  </a:schemeClr>
                </a:solidFill>
              </a:rPr>
              <a:t>The Queen’s Hat Paragraph</a:t>
            </a:r>
          </a:p>
          <a:p>
            <a:endParaRPr lang="en-GB" sz="2000" b="1" u="sng" dirty="0">
              <a:solidFill>
                <a:schemeClr val="accent1">
                  <a:lumMod val="50000"/>
                </a:schemeClr>
              </a:solidFill>
            </a:endParaRPr>
          </a:p>
          <a:p>
            <a:r>
              <a:rPr lang="en-GB" sz="2000" dirty="0">
                <a:solidFill>
                  <a:schemeClr val="accent1">
                    <a:lumMod val="50000"/>
                  </a:schemeClr>
                </a:solidFill>
              </a:rPr>
              <a:t>Use this link to watch and listen to the story read by the author and illustrator Steve Antony. </a:t>
            </a:r>
          </a:p>
          <a:p>
            <a:r>
              <a:rPr lang="en-GB" sz="2000" dirty="0">
                <a:solidFill>
                  <a:schemeClr val="accent1">
                    <a:lumMod val="50000"/>
                  </a:schemeClr>
                </a:solidFill>
              </a:rPr>
              <a:t>I hope you enjoy it.</a:t>
            </a:r>
          </a:p>
          <a:p>
            <a:endParaRPr lang="en-GB" sz="2000" dirty="0">
              <a:solidFill>
                <a:schemeClr val="accent1">
                  <a:lumMod val="50000"/>
                </a:schemeClr>
              </a:solidFill>
            </a:endParaRPr>
          </a:p>
          <a:p>
            <a:r>
              <a:rPr lang="en-GB" sz="2000" dirty="0">
                <a:solidFill>
                  <a:schemeClr val="accent1">
                    <a:lumMod val="50000"/>
                  </a:schemeClr>
                </a:solidFill>
                <a:hlinkClick r:id="rId2"/>
              </a:rPr>
              <a:t>https://www.youtube.com/watch?v=6Q8MQPVq_vg&amp;t=33s</a:t>
            </a:r>
            <a:r>
              <a:rPr lang="en-GB" sz="2000" dirty="0">
                <a:solidFill>
                  <a:schemeClr val="accent1">
                    <a:lumMod val="50000"/>
                  </a:schemeClr>
                </a:solidFill>
              </a:rPr>
              <a:t>  (press control and click on the link)</a:t>
            </a:r>
          </a:p>
          <a:p>
            <a:endParaRPr lang="en-GB" sz="2000" dirty="0">
              <a:solidFill>
                <a:schemeClr val="accent1">
                  <a:lumMod val="50000"/>
                </a:schemeClr>
              </a:solidFill>
            </a:endParaRPr>
          </a:p>
          <a:p>
            <a:endParaRPr lang="en-GB" sz="2000" dirty="0">
              <a:solidFill>
                <a:schemeClr val="accent1">
                  <a:lumMod val="50000"/>
                </a:schemeClr>
              </a:solidFill>
            </a:endParaRPr>
          </a:p>
          <a:p>
            <a:r>
              <a:rPr lang="en-GB" sz="2000" dirty="0">
                <a:solidFill>
                  <a:schemeClr val="accent1">
                    <a:lumMod val="50000"/>
                  </a:schemeClr>
                </a:solidFill>
              </a:rPr>
              <a:t>Today, we are going to put our learning together to retell the story.</a:t>
            </a:r>
          </a:p>
          <a:p>
            <a:endParaRPr lang="en-GB" sz="2000" dirty="0">
              <a:solidFill>
                <a:schemeClr val="accent1">
                  <a:lumMod val="50000"/>
                </a:schemeClr>
              </a:solidFill>
            </a:endParaRPr>
          </a:p>
          <a:p>
            <a:r>
              <a:rPr lang="en-GB" sz="2000" dirty="0">
                <a:solidFill>
                  <a:schemeClr val="accent1">
                    <a:lumMod val="50000"/>
                  </a:schemeClr>
                </a:solidFill>
              </a:rPr>
              <a:t>You will need:</a:t>
            </a:r>
          </a:p>
          <a:p>
            <a:pPr marL="342900" indent="-342900">
              <a:buFont typeface="Arial" panose="020B0604020202020204" pitchFamily="34" charset="0"/>
              <a:buChar char="•"/>
            </a:pPr>
            <a:r>
              <a:rPr lang="en-GB" sz="2000" dirty="0">
                <a:solidFill>
                  <a:schemeClr val="accent1">
                    <a:lumMod val="50000"/>
                  </a:schemeClr>
                </a:solidFill>
              </a:rPr>
              <a:t>A description of the hat – use your colour, size, shape ideas from Wednesday</a:t>
            </a:r>
          </a:p>
          <a:p>
            <a:pPr marL="342900" indent="-342900">
              <a:buFont typeface="Arial" panose="020B0604020202020204" pitchFamily="34" charset="0"/>
              <a:buChar char="•"/>
            </a:pPr>
            <a:r>
              <a:rPr lang="en-GB" sz="2000" dirty="0">
                <a:solidFill>
                  <a:schemeClr val="accent1">
                    <a:lumMod val="50000"/>
                  </a:schemeClr>
                </a:solidFill>
              </a:rPr>
              <a:t>What happened to the hat sentence – can you use a SWOOSH! Or SWISH! To start your sentence?</a:t>
            </a:r>
          </a:p>
          <a:p>
            <a:pPr marL="342900" indent="-342900">
              <a:buFont typeface="Arial" panose="020B0604020202020204" pitchFamily="34" charset="0"/>
              <a:buChar char="•"/>
            </a:pPr>
            <a:r>
              <a:rPr lang="en-GB" sz="2000" dirty="0">
                <a:solidFill>
                  <a:schemeClr val="accent1">
                    <a:lumMod val="50000"/>
                  </a:schemeClr>
                </a:solidFill>
              </a:rPr>
              <a:t>Where did it travel sentences – 3 sentences with 2 places in each using ‘and’ to join ideas.</a:t>
            </a:r>
          </a:p>
          <a:p>
            <a:pPr marL="342900" indent="-342900">
              <a:buFont typeface="Arial" panose="020B0604020202020204" pitchFamily="34" charset="0"/>
              <a:buChar char="•"/>
            </a:pPr>
            <a:r>
              <a:rPr lang="en-GB" sz="2000" dirty="0">
                <a:solidFill>
                  <a:schemeClr val="accent1">
                    <a:lumMod val="50000"/>
                  </a:schemeClr>
                </a:solidFill>
              </a:rPr>
              <a:t>Where did it land? You decide!</a:t>
            </a:r>
          </a:p>
          <a:p>
            <a:pPr marL="342900" indent="-342900">
              <a:buFont typeface="Arial" panose="020B0604020202020204" pitchFamily="34" charset="0"/>
              <a:buChar char="•"/>
            </a:pPr>
            <a:endParaRPr lang="en-GB" sz="2000" dirty="0">
              <a:solidFill>
                <a:schemeClr val="accent1">
                  <a:lumMod val="50000"/>
                </a:schemeClr>
              </a:solidFill>
            </a:endParaRPr>
          </a:p>
          <a:p>
            <a:r>
              <a:rPr lang="en-GB" sz="2000" dirty="0">
                <a:solidFill>
                  <a:schemeClr val="accent1">
                    <a:lumMod val="50000"/>
                  </a:schemeClr>
                </a:solidFill>
              </a:rPr>
              <a:t>So that’s a paragraph with at least 6 sentences.</a:t>
            </a:r>
          </a:p>
          <a:p>
            <a:endParaRPr lang="en-GB" sz="2000" dirty="0">
              <a:solidFill>
                <a:schemeClr val="accent1">
                  <a:lumMod val="50000"/>
                </a:schemeClr>
              </a:solidFill>
            </a:endParaRPr>
          </a:p>
        </p:txBody>
      </p:sp>
    </p:spTree>
    <p:extLst>
      <p:ext uri="{BB962C8B-B14F-4D97-AF65-F5344CB8AC3E}">
        <p14:creationId xmlns:p14="http://schemas.microsoft.com/office/powerpoint/2010/main" val="417700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1D90D4B-592D-4F82-A904-44188EDF3972}"/>
              </a:ext>
            </a:extLst>
          </p:cNvPr>
          <p:cNvSpPr txBox="1"/>
          <p:nvPr/>
        </p:nvSpPr>
        <p:spPr>
          <a:xfrm>
            <a:off x="331262" y="258901"/>
            <a:ext cx="5898088" cy="5970865"/>
          </a:xfrm>
          <a:prstGeom prst="rect">
            <a:avLst/>
          </a:prstGeom>
          <a:noFill/>
        </p:spPr>
        <p:txBody>
          <a:bodyPr wrap="square" rtlCol="0">
            <a:spAutoFit/>
          </a:bodyPr>
          <a:lstStyle/>
          <a:p>
            <a:r>
              <a:rPr lang="en-GB" sz="2000" dirty="0">
                <a:solidFill>
                  <a:schemeClr val="accent1">
                    <a:lumMod val="50000"/>
                  </a:schemeClr>
                </a:solidFill>
                <a:latin typeface="Comic Sans MS" panose="030F0702030302020204" pitchFamily="66" charset="0"/>
              </a:rPr>
              <a:t>                          </a:t>
            </a:r>
          </a:p>
          <a:p>
            <a:r>
              <a:rPr lang="en-GB" sz="2000" dirty="0">
                <a:solidFill>
                  <a:schemeClr val="accent1">
                    <a:lumMod val="50000"/>
                  </a:schemeClr>
                </a:solidFill>
                <a:latin typeface="Comic Sans MS" panose="030F0702030302020204" pitchFamily="66" charset="0"/>
              </a:rPr>
              <a:t>Click this link to watch me write my paragraph.</a:t>
            </a:r>
          </a:p>
          <a:p>
            <a:r>
              <a:rPr lang="en-GB" sz="1200" dirty="0">
                <a:solidFill>
                  <a:schemeClr val="accent1">
                    <a:lumMod val="50000"/>
                  </a:schemeClr>
                </a:solidFill>
                <a:latin typeface="Comic Sans MS" panose="030F0702030302020204" pitchFamily="66" charset="0"/>
                <a:hlinkClick r:id="rId2"/>
              </a:rPr>
              <a:t>https://excaliburprimaryschool-my.sharepoint.com/:v:/g/personal/jweatherby_excalibur_cheshire_sch_uk/EUEammCpKC1Bhj7TvRqxRzUBf94LRHEZNPvW6-f2ndnfbA?e=Aoqp2g</a:t>
            </a:r>
            <a:endParaRPr lang="en-GB" sz="1200" dirty="0">
              <a:solidFill>
                <a:schemeClr val="accent1">
                  <a:lumMod val="50000"/>
                </a:schemeClr>
              </a:solidFill>
              <a:latin typeface="Comic Sans MS" panose="030F0702030302020204" pitchFamily="66" charset="0"/>
            </a:endParaRPr>
          </a:p>
          <a:p>
            <a:endParaRPr lang="en-GB" sz="2000" dirty="0">
              <a:solidFill>
                <a:srgbClr val="7030A0"/>
              </a:solidFill>
              <a:latin typeface="Comic Sans MS" panose="030F0702030302020204" pitchFamily="66" charset="0"/>
            </a:endParaRPr>
          </a:p>
          <a:p>
            <a:r>
              <a:rPr lang="en-GB" sz="2200" dirty="0">
                <a:solidFill>
                  <a:srgbClr val="7030A0"/>
                </a:solidFill>
                <a:latin typeface="Comic Sans MS" panose="030F0702030302020204" pitchFamily="66" charset="0"/>
              </a:rPr>
              <a:t>The Queen’s favourite hat was deep ocean blue with a narrow band of crimson ribbon wrapped around and tied in a neat bow. One day, as the Queen was walking in her garden, the wind took the hat right off her head. SWISH! High in the sky, it soared above Buckingham Palace and across the River Thames. It drifted over Trafalgar Square and beneath Tower Bridge. The hat blew between the towers at Canary Wharf and all around the London Eye. Finally, it floated gently down to the top of Big Ben just as it chimed the hour.</a:t>
            </a:r>
          </a:p>
        </p:txBody>
      </p:sp>
      <p:sp>
        <p:nvSpPr>
          <p:cNvPr id="13" name="TextBox 12">
            <a:extLst>
              <a:ext uri="{FF2B5EF4-FFF2-40B4-BE49-F238E27FC236}">
                <a16:creationId xmlns:a16="http://schemas.microsoft.com/office/drawing/2014/main" id="{A26ECD36-5EFB-4312-9462-F600A0A45918}"/>
              </a:ext>
            </a:extLst>
          </p:cNvPr>
          <p:cNvSpPr txBox="1"/>
          <p:nvPr/>
        </p:nvSpPr>
        <p:spPr>
          <a:xfrm>
            <a:off x="6512560" y="482729"/>
            <a:ext cx="5537199" cy="6186309"/>
          </a:xfrm>
          <a:prstGeom prst="rect">
            <a:avLst/>
          </a:prstGeom>
          <a:noFill/>
        </p:spPr>
        <p:txBody>
          <a:bodyPr wrap="square" rtlCol="0">
            <a:spAutoFit/>
          </a:bodyPr>
          <a:lstStyle/>
          <a:p>
            <a:r>
              <a:rPr lang="en-GB" dirty="0">
                <a:solidFill>
                  <a:schemeClr val="accent1">
                    <a:lumMod val="50000"/>
                  </a:schemeClr>
                </a:solidFill>
              </a:rPr>
              <a:t>Good sentences will:</a:t>
            </a:r>
          </a:p>
          <a:p>
            <a:pPr marL="285750" indent="-285750">
              <a:buFont typeface="Arial" panose="020B0604020202020204" pitchFamily="34" charset="0"/>
              <a:buChar char="•"/>
            </a:pPr>
            <a:r>
              <a:rPr lang="en-GB" dirty="0">
                <a:solidFill>
                  <a:schemeClr val="accent1">
                    <a:lumMod val="50000"/>
                  </a:schemeClr>
                </a:solidFill>
              </a:rPr>
              <a:t>Include capital letters</a:t>
            </a:r>
          </a:p>
          <a:p>
            <a:pPr marL="285750" indent="-285750">
              <a:buFont typeface="Arial" panose="020B0604020202020204" pitchFamily="34" charset="0"/>
              <a:buChar char="•"/>
            </a:pPr>
            <a:r>
              <a:rPr lang="en-GB" dirty="0">
                <a:solidFill>
                  <a:schemeClr val="accent1">
                    <a:lumMod val="50000"/>
                  </a:schemeClr>
                </a:solidFill>
              </a:rPr>
              <a:t>Include full stops</a:t>
            </a:r>
          </a:p>
          <a:p>
            <a:pPr marL="285750" indent="-285750">
              <a:buFont typeface="Arial" panose="020B0604020202020204" pitchFamily="34" charset="0"/>
              <a:buChar char="•"/>
            </a:pPr>
            <a:r>
              <a:rPr lang="en-GB" dirty="0">
                <a:solidFill>
                  <a:schemeClr val="accent1">
                    <a:lumMod val="50000"/>
                  </a:schemeClr>
                </a:solidFill>
              </a:rPr>
              <a:t>Make perfect sense</a:t>
            </a:r>
          </a:p>
          <a:p>
            <a:pPr marL="285750" indent="-285750">
              <a:buFont typeface="Arial" panose="020B0604020202020204" pitchFamily="34" charset="0"/>
              <a:buChar char="•"/>
            </a:pPr>
            <a:r>
              <a:rPr lang="en-GB" dirty="0">
                <a:solidFill>
                  <a:schemeClr val="accent1">
                    <a:lumMod val="50000"/>
                  </a:schemeClr>
                </a:solidFill>
              </a:rPr>
              <a:t>Use adjectives</a:t>
            </a:r>
          </a:p>
          <a:p>
            <a:pPr marL="285750" indent="-285750">
              <a:buFont typeface="Arial" panose="020B0604020202020204" pitchFamily="34" charset="0"/>
              <a:buChar char="•"/>
            </a:pPr>
            <a:r>
              <a:rPr lang="en-GB" dirty="0">
                <a:solidFill>
                  <a:schemeClr val="accent1">
                    <a:lumMod val="50000"/>
                  </a:schemeClr>
                </a:solidFill>
              </a:rPr>
              <a:t>Prepositions</a:t>
            </a:r>
          </a:p>
          <a:p>
            <a:pPr marL="285750" indent="-285750">
              <a:buFont typeface="Arial" panose="020B0604020202020204" pitchFamily="34" charset="0"/>
              <a:buChar char="•"/>
            </a:pPr>
            <a:r>
              <a:rPr lang="en-GB" dirty="0">
                <a:solidFill>
                  <a:schemeClr val="accent1">
                    <a:lumMod val="50000"/>
                  </a:schemeClr>
                </a:solidFill>
              </a:rPr>
              <a:t>Look neat</a:t>
            </a:r>
          </a:p>
          <a:p>
            <a:pPr marL="285750" indent="-285750">
              <a:buFont typeface="Arial" panose="020B0604020202020204" pitchFamily="34" charset="0"/>
              <a:buChar char="•"/>
            </a:pPr>
            <a:endParaRPr lang="en-GB" dirty="0">
              <a:solidFill>
                <a:schemeClr val="accent1">
                  <a:lumMod val="50000"/>
                </a:schemeClr>
              </a:solidFill>
            </a:endParaRPr>
          </a:p>
          <a:p>
            <a:r>
              <a:rPr lang="en-GB" dirty="0">
                <a:solidFill>
                  <a:schemeClr val="accent1">
                    <a:lumMod val="50000"/>
                  </a:schemeClr>
                </a:solidFill>
              </a:rPr>
              <a:t>Fabulous sentences will:</a:t>
            </a:r>
          </a:p>
          <a:p>
            <a:pPr marL="285750" indent="-285750">
              <a:buFont typeface="Arial" panose="020B0604020202020204" pitchFamily="34" charset="0"/>
              <a:buChar char="•"/>
            </a:pPr>
            <a:r>
              <a:rPr lang="en-GB" dirty="0">
                <a:solidFill>
                  <a:schemeClr val="accent1">
                    <a:lumMod val="50000"/>
                  </a:schemeClr>
                </a:solidFill>
              </a:rPr>
              <a:t>Include capital letters for sentences and proper nouns</a:t>
            </a:r>
          </a:p>
          <a:p>
            <a:pPr marL="285750" indent="-285750">
              <a:buFont typeface="Arial" panose="020B0604020202020204" pitchFamily="34" charset="0"/>
              <a:buChar char="•"/>
            </a:pPr>
            <a:r>
              <a:rPr lang="en-GB" dirty="0">
                <a:solidFill>
                  <a:schemeClr val="accent1">
                    <a:lumMod val="50000"/>
                  </a:schemeClr>
                </a:solidFill>
              </a:rPr>
              <a:t>Include full stops</a:t>
            </a:r>
          </a:p>
          <a:p>
            <a:pPr marL="285750" indent="-285750">
              <a:buFont typeface="Arial" panose="020B0604020202020204" pitchFamily="34" charset="0"/>
              <a:buChar char="•"/>
            </a:pPr>
            <a:r>
              <a:rPr lang="en-GB" dirty="0">
                <a:solidFill>
                  <a:schemeClr val="accent1">
                    <a:lumMod val="50000"/>
                  </a:schemeClr>
                </a:solidFill>
              </a:rPr>
              <a:t>Make perfect sense</a:t>
            </a:r>
          </a:p>
          <a:p>
            <a:pPr marL="285750" indent="-285750">
              <a:buFont typeface="Arial" panose="020B0604020202020204" pitchFamily="34" charset="0"/>
              <a:buChar char="•"/>
            </a:pPr>
            <a:r>
              <a:rPr lang="en-GB" dirty="0">
                <a:solidFill>
                  <a:schemeClr val="accent1">
                    <a:lumMod val="50000"/>
                  </a:schemeClr>
                </a:solidFill>
              </a:rPr>
              <a:t>Use exciting adjectives</a:t>
            </a:r>
          </a:p>
          <a:p>
            <a:pPr marL="285750" indent="-285750">
              <a:buFont typeface="Arial" panose="020B0604020202020204" pitchFamily="34" charset="0"/>
              <a:buChar char="•"/>
            </a:pPr>
            <a:r>
              <a:rPr lang="en-GB" dirty="0">
                <a:solidFill>
                  <a:schemeClr val="accent1">
                    <a:lumMod val="50000"/>
                  </a:schemeClr>
                </a:solidFill>
              </a:rPr>
              <a:t>Use a variety of prepositions</a:t>
            </a:r>
          </a:p>
          <a:p>
            <a:pPr marL="285750" indent="-285750">
              <a:buFont typeface="Arial" panose="020B0604020202020204" pitchFamily="34" charset="0"/>
              <a:buChar char="•"/>
            </a:pPr>
            <a:r>
              <a:rPr lang="en-GB" dirty="0">
                <a:solidFill>
                  <a:schemeClr val="accent1">
                    <a:lumMod val="50000"/>
                  </a:schemeClr>
                </a:solidFill>
              </a:rPr>
              <a:t>Try different sentence beginnings</a:t>
            </a:r>
          </a:p>
          <a:p>
            <a:pPr marL="285750" indent="-285750">
              <a:buFont typeface="Arial" panose="020B0604020202020204" pitchFamily="34" charset="0"/>
              <a:buChar char="•"/>
            </a:pPr>
            <a:r>
              <a:rPr lang="en-GB" dirty="0">
                <a:solidFill>
                  <a:schemeClr val="accent1">
                    <a:lumMod val="50000"/>
                  </a:schemeClr>
                </a:solidFill>
              </a:rPr>
              <a:t>Show all letters formed correctly</a:t>
            </a:r>
          </a:p>
          <a:p>
            <a:pPr marL="285750" indent="-285750">
              <a:buFont typeface="Arial" panose="020B0604020202020204" pitchFamily="34" charset="0"/>
              <a:buChar char="•"/>
            </a:pPr>
            <a:endParaRPr lang="en-GB" dirty="0">
              <a:solidFill>
                <a:schemeClr val="accent1">
                  <a:lumMod val="50000"/>
                </a:schemeClr>
              </a:solidFill>
            </a:endParaRPr>
          </a:p>
          <a:p>
            <a:r>
              <a:rPr lang="en-GB" dirty="0">
                <a:solidFill>
                  <a:schemeClr val="accent1">
                    <a:lumMod val="50000"/>
                  </a:schemeClr>
                </a:solidFill>
              </a:rPr>
              <a:t>You decide. How did you do? Good or fabulous?</a:t>
            </a:r>
          </a:p>
          <a:p>
            <a:endParaRPr lang="en-GB" dirty="0">
              <a:solidFill>
                <a:schemeClr val="accent1">
                  <a:lumMod val="50000"/>
                </a:schemeClr>
              </a:solidFill>
            </a:endParaRPr>
          </a:p>
          <a:p>
            <a:r>
              <a:rPr lang="en-GB" dirty="0">
                <a:solidFill>
                  <a:schemeClr val="accent1">
                    <a:lumMod val="50000"/>
                  </a:schemeClr>
                </a:solidFill>
              </a:rPr>
              <a:t>I can’t wait to read your paragraphs!!!</a:t>
            </a:r>
            <a:r>
              <a:rPr lang="en-GB" dirty="0">
                <a:solidFill>
                  <a:srgbClr val="FF0000"/>
                </a:solidFill>
              </a:rPr>
              <a:t> </a:t>
            </a:r>
          </a:p>
          <a:p>
            <a:r>
              <a:rPr lang="en-GB" dirty="0">
                <a:solidFill>
                  <a:srgbClr val="FF0000"/>
                </a:solidFill>
              </a:rPr>
              <a:t>Send them to me via the English link on Seesaw please.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6745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22049-5D98-437E-8D19-0E2BA27474E3}"/>
              </a:ext>
            </a:extLst>
          </p:cNvPr>
          <p:cNvSpPr txBox="1"/>
          <p:nvPr/>
        </p:nvSpPr>
        <p:spPr>
          <a:xfrm>
            <a:off x="692658" y="781431"/>
            <a:ext cx="11039475" cy="2862322"/>
          </a:xfrm>
          <a:prstGeom prst="rect">
            <a:avLst/>
          </a:prstGeom>
          <a:noFill/>
        </p:spPr>
        <p:txBody>
          <a:bodyPr wrap="square" rtlCol="0">
            <a:spAutoFit/>
          </a:bodyPr>
          <a:lstStyle/>
          <a:p>
            <a:r>
              <a:rPr lang="en-GB" sz="2000" dirty="0">
                <a:solidFill>
                  <a:schemeClr val="accent1">
                    <a:lumMod val="50000"/>
                  </a:schemeClr>
                </a:solidFill>
                <a:latin typeface="Comic Sans MS" panose="030F0702030302020204" pitchFamily="66" charset="0"/>
              </a:rPr>
              <a:t>The next 4 pages will support your writing.</a:t>
            </a:r>
          </a:p>
          <a:p>
            <a:endParaRPr lang="en-GB" sz="2000" dirty="0">
              <a:solidFill>
                <a:schemeClr val="accent1">
                  <a:lumMod val="50000"/>
                </a:schemeClr>
              </a:solidFill>
              <a:latin typeface="Comic Sans MS" panose="030F0702030302020204" pitchFamily="66" charset="0"/>
            </a:endParaRPr>
          </a:p>
          <a:p>
            <a:r>
              <a:rPr lang="en-GB" sz="2000" dirty="0">
                <a:solidFill>
                  <a:schemeClr val="accent1">
                    <a:lumMod val="50000"/>
                  </a:schemeClr>
                </a:solidFill>
                <a:latin typeface="Comic Sans MS" panose="030F0702030302020204" pitchFamily="66" charset="0"/>
              </a:rPr>
              <a:t>You have already practised using adjectives and prepositions with locations in London. </a:t>
            </a:r>
          </a:p>
          <a:p>
            <a:endParaRPr lang="en-GB" sz="2000" dirty="0">
              <a:solidFill>
                <a:schemeClr val="accent1">
                  <a:lumMod val="50000"/>
                </a:schemeClr>
              </a:solidFill>
              <a:latin typeface="Comic Sans MS" panose="030F0702030302020204" pitchFamily="66" charset="0"/>
            </a:endParaRPr>
          </a:p>
          <a:p>
            <a:r>
              <a:rPr lang="en-GB" sz="2000" dirty="0">
                <a:solidFill>
                  <a:schemeClr val="accent1">
                    <a:lumMod val="50000"/>
                  </a:schemeClr>
                </a:solidFill>
                <a:latin typeface="Comic Sans MS" panose="030F0702030302020204" pitchFamily="66" charset="0"/>
              </a:rPr>
              <a:t>Just like in school, try saying your sentence and if you like it, write it. If you think it could be improved try different ideas.</a:t>
            </a:r>
          </a:p>
          <a:p>
            <a:endParaRPr lang="en-GB" sz="2000" dirty="0">
              <a:solidFill>
                <a:schemeClr val="accent1">
                  <a:lumMod val="50000"/>
                </a:schemeClr>
              </a:solidFill>
              <a:latin typeface="Comic Sans MS" panose="030F0702030302020204" pitchFamily="66" charset="0"/>
            </a:endParaRPr>
          </a:p>
          <a:p>
            <a:endParaRPr lang="en-GB" sz="2000" dirty="0">
              <a:solidFill>
                <a:schemeClr val="accent1">
                  <a:lumMod val="50000"/>
                </a:schemeClr>
              </a:solidFill>
              <a:latin typeface="Comic Sans MS" panose="030F0702030302020204" pitchFamily="66" charset="0"/>
            </a:endParaRPr>
          </a:p>
          <a:p>
            <a:endParaRPr lang="en-GB" sz="20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240906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able&#10;&#10;Description automatically generated">
            <a:extLst>
              <a:ext uri="{FF2B5EF4-FFF2-40B4-BE49-F238E27FC236}">
                <a16:creationId xmlns:a16="http://schemas.microsoft.com/office/drawing/2014/main" id="{2E6B47AD-6D6B-4834-BCD5-87A217A43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771" y="410259"/>
            <a:ext cx="8054458" cy="6037482"/>
          </a:xfrm>
          <a:prstGeom prst="rect">
            <a:avLst/>
          </a:prstGeom>
        </p:spPr>
      </p:pic>
    </p:spTree>
    <p:extLst>
      <p:ext uri="{BB962C8B-B14F-4D97-AF65-F5344CB8AC3E}">
        <p14:creationId xmlns:p14="http://schemas.microsoft.com/office/powerpoint/2010/main" val="147904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hart, treemap chart&#10;&#10;Description automatically generated">
            <a:extLst>
              <a:ext uri="{FF2B5EF4-FFF2-40B4-BE49-F238E27FC236}">
                <a16:creationId xmlns:a16="http://schemas.microsoft.com/office/drawing/2014/main" id="{29EB8952-7B02-49D0-A474-13D1EC3D7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222" y="311796"/>
            <a:ext cx="8289556" cy="6234408"/>
          </a:xfrm>
          <a:prstGeom prst="rect">
            <a:avLst/>
          </a:prstGeom>
        </p:spPr>
      </p:pic>
    </p:spTree>
    <p:extLst>
      <p:ext uri="{BB962C8B-B14F-4D97-AF65-F5344CB8AC3E}">
        <p14:creationId xmlns:p14="http://schemas.microsoft.com/office/powerpoint/2010/main" val="357196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D572B0-016F-427C-84D7-DFDFF9B9FE45}"/>
              </a:ext>
            </a:extLst>
          </p:cNvPr>
          <p:cNvSpPr txBox="1"/>
          <p:nvPr/>
        </p:nvSpPr>
        <p:spPr>
          <a:xfrm>
            <a:off x="2064931" y="1905506"/>
            <a:ext cx="8062137" cy="3293209"/>
          </a:xfrm>
          <a:prstGeom prst="rect">
            <a:avLst/>
          </a:prstGeom>
          <a:noFill/>
        </p:spPr>
        <p:txBody>
          <a:bodyPr wrap="square">
            <a:spAutoFit/>
          </a:bodyPr>
          <a:lstStyle/>
          <a:p>
            <a:endParaRPr lang="en-GB" sz="2400" dirty="0">
              <a:solidFill>
                <a:schemeClr val="accent1">
                  <a:lumMod val="50000"/>
                </a:schemeClr>
              </a:solidFill>
              <a:latin typeface="Comic Sans MS" panose="030F0702030302020204" pitchFamily="66" charset="0"/>
            </a:endParaRPr>
          </a:p>
          <a:p>
            <a:pPr algn="ctr"/>
            <a:r>
              <a:rPr lang="en-GB" sz="2400" dirty="0">
                <a:solidFill>
                  <a:schemeClr val="accent1">
                    <a:lumMod val="50000"/>
                  </a:schemeClr>
                </a:solidFill>
                <a:latin typeface="Comic Sans MS" panose="030F0702030302020204" pitchFamily="66" charset="0"/>
              </a:rPr>
              <a:t>Prepositions which may help.</a:t>
            </a:r>
          </a:p>
          <a:p>
            <a:endParaRPr lang="en-GB" sz="2400" dirty="0">
              <a:solidFill>
                <a:schemeClr val="accent1">
                  <a:lumMod val="50000"/>
                </a:schemeClr>
              </a:solidFill>
              <a:latin typeface="Comic Sans MS" panose="030F0702030302020204" pitchFamily="66" charset="0"/>
            </a:endParaRPr>
          </a:p>
          <a:p>
            <a:pPr algn="ctr"/>
            <a:r>
              <a:rPr lang="en-GB" sz="3400" dirty="0">
                <a:solidFill>
                  <a:srgbClr val="00B0F0"/>
                </a:solidFill>
                <a:latin typeface="Comic Sans MS" panose="030F0702030302020204" pitchFamily="66" charset="0"/>
              </a:rPr>
              <a:t>across    around    through     behind      between      under     over      near       toward       beneath      above      among    along</a:t>
            </a:r>
          </a:p>
        </p:txBody>
      </p:sp>
    </p:spTree>
    <p:extLst>
      <p:ext uri="{BB962C8B-B14F-4D97-AF65-F5344CB8AC3E}">
        <p14:creationId xmlns:p14="http://schemas.microsoft.com/office/powerpoint/2010/main" val="158297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3D9682-3CAB-461A-B957-453F18D5DDA9}"/>
              </a:ext>
            </a:extLst>
          </p:cNvPr>
          <p:cNvPicPr>
            <a:picLocks noChangeAspect="1"/>
          </p:cNvPicPr>
          <p:nvPr/>
        </p:nvPicPr>
        <p:blipFill>
          <a:blip r:embed="rId2"/>
          <a:stretch>
            <a:fillRect/>
          </a:stretch>
        </p:blipFill>
        <p:spPr>
          <a:xfrm>
            <a:off x="358381" y="662864"/>
            <a:ext cx="8272442" cy="5206310"/>
          </a:xfrm>
          <a:prstGeom prst="rect">
            <a:avLst/>
          </a:prstGeom>
        </p:spPr>
      </p:pic>
      <p:sp>
        <p:nvSpPr>
          <p:cNvPr id="3" name="TextBox 2">
            <a:extLst>
              <a:ext uri="{FF2B5EF4-FFF2-40B4-BE49-F238E27FC236}">
                <a16:creationId xmlns:a16="http://schemas.microsoft.com/office/drawing/2014/main" id="{C35EA208-5383-4C9D-86F1-2C18F7934ABD}"/>
              </a:ext>
            </a:extLst>
          </p:cNvPr>
          <p:cNvSpPr txBox="1"/>
          <p:nvPr/>
        </p:nvSpPr>
        <p:spPr>
          <a:xfrm>
            <a:off x="8805672" y="1447489"/>
            <a:ext cx="3255264" cy="4370427"/>
          </a:xfrm>
          <a:prstGeom prst="rect">
            <a:avLst/>
          </a:prstGeom>
          <a:noFill/>
        </p:spPr>
        <p:txBody>
          <a:bodyPr wrap="square" rtlCol="0">
            <a:spAutoFit/>
          </a:bodyPr>
          <a:lstStyle/>
          <a:p>
            <a:endParaRPr lang="en-GB" sz="2000" dirty="0">
              <a:solidFill>
                <a:schemeClr val="accent1">
                  <a:lumMod val="50000"/>
                </a:schemeClr>
              </a:solidFill>
              <a:latin typeface="Comic Sans MS" panose="030F0702030302020204" pitchFamily="66" charset="0"/>
            </a:endParaRPr>
          </a:p>
          <a:p>
            <a:r>
              <a:rPr lang="en-GB" sz="2000" dirty="0">
                <a:solidFill>
                  <a:schemeClr val="accent1">
                    <a:lumMod val="50000"/>
                  </a:schemeClr>
                </a:solidFill>
                <a:latin typeface="Comic Sans MS" panose="030F0702030302020204" pitchFamily="66" charset="0"/>
              </a:rPr>
              <a:t>the River Thames</a:t>
            </a:r>
          </a:p>
          <a:p>
            <a:r>
              <a:rPr lang="en-GB" sz="2000" dirty="0">
                <a:solidFill>
                  <a:schemeClr val="accent1">
                    <a:lumMod val="50000"/>
                  </a:schemeClr>
                </a:solidFill>
                <a:latin typeface="Comic Sans MS" panose="030F0702030302020204" pitchFamily="66" charset="0"/>
              </a:rPr>
              <a:t>Buckingham Palace</a:t>
            </a:r>
          </a:p>
          <a:p>
            <a:r>
              <a:rPr lang="en-GB" sz="2000" dirty="0">
                <a:solidFill>
                  <a:schemeClr val="accent1">
                    <a:lumMod val="50000"/>
                  </a:schemeClr>
                </a:solidFill>
                <a:latin typeface="Comic Sans MS" panose="030F0702030302020204" pitchFamily="66" charset="0"/>
              </a:rPr>
              <a:t>the London Eye</a:t>
            </a:r>
          </a:p>
          <a:p>
            <a:r>
              <a:rPr lang="en-GB" sz="2000" dirty="0" err="1">
                <a:solidFill>
                  <a:schemeClr val="accent1">
                    <a:lumMod val="50000"/>
                  </a:schemeClr>
                </a:solidFill>
                <a:latin typeface="Comic Sans MS" panose="030F0702030302020204" pitchFamily="66" charset="0"/>
              </a:rPr>
              <a:t>theTower</a:t>
            </a:r>
            <a:r>
              <a:rPr lang="en-GB" sz="2000" dirty="0">
                <a:solidFill>
                  <a:schemeClr val="accent1">
                    <a:lumMod val="50000"/>
                  </a:schemeClr>
                </a:solidFill>
                <a:latin typeface="Comic Sans MS" panose="030F0702030302020204" pitchFamily="66" charset="0"/>
              </a:rPr>
              <a:t> of London</a:t>
            </a:r>
          </a:p>
          <a:p>
            <a:r>
              <a:rPr lang="en-GB" sz="2000" dirty="0">
                <a:solidFill>
                  <a:schemeClr val="accent1">
                    <a:lumMod val="50000"/>
                  </a:schemeClr>
                </a:solidFill>
                <a:latin typeface="Comic Sans MS" panose="030F0702030302020204" pitchFamily="66" charset="0"/>
              </a:rPr>
              <a:t>the Shard</a:t>
            </a:r>
          </a:p>
          <a:p>
            <a:r>
              <a:rPr lang="en-GB" sz="2000" dirty="0">
                <a:solidFill>
                  <a:schemeClr val="accent1">
                    <a:lumMod val="50000"/>
                  </a:schemeClr>
                </a:solidFill>
                <a:latin typeface="Comic Sans MS" panose="030F0702030302020204" pitchFamily="66" charset="0"/>
              </a:rPr>
              <a:t>the </a:t>
            </a:r>
            <a:r>
              <a:rPr lang="en-GB" sz="2000" dirty="0" err="1">
                <a:solidFill>
                  <a:schemeClr val="accent1">
                    <a:lumMod val="50000"/>
                  </a:schemeClr>
                </a:solidFill>
                <a:latin typeface="Comic Sans MS" panose="030F0702030302020204" pitchFamily="66" charset="0"/>
              </a:rPr>
              <a:t>Gerkin</a:t>
            </a:r>
            <a:endParaRPr lang="en-GB" sz="2000" dirty="0">
              <a:solidFill>
                <a:schemeClr val="accent1">
                  <a:lumMod val="50000"/>
                </a:schemeClr>
              </a:solidFill>
              <a:latin typeface="Comic Sans MS" panose="030F0702030302020204" pitchFamily="66" charset="0"/>
            </a:endParaRPr>
          </a:p>
          <a:p>
            <a:r>
              <a:rPr lang="en-GB" sz="2000" dirty="0">
                <a:solidFill>
                  <a:schemeClr val="accent1">
                    <a:lumMod val="50000"/>
                  </a:schemeClr>
                </a:solidFill>
                <a:latin typeface="Comic Sans MS" panose="030F0702030302020204" pitchFamily="66" charset="0"/>
              </a:rPr>
              <a:t>Canary Wharf</a:t>
            </a:r>
          </a:p>
          <a:p>
            <a:r>
              <a:rPr lang="en-GB" sz="2000" dirty="0">
                <a:solidFill>
                  <a:schemeClr val="accent1">
                    <a:lumMod val="50000"/>
                  </a:schemeClr>
                </a:solidFill>
                <a:latin typeface="Comic Sans MS" panose="030F0702030302020204" pitchFamily="66" charset="0"/>
              </a:rPr>
              <a:t>a double decker bus</a:t>
            </a:r>
          </a:p>
          <a:p>
            <a:r>
              <a:rPr lang="en-GB" sz="2000" dirty="0">
                <a:solidFill>
                  <a:schemeClr val="accent1">
                    <a:lumMod val="50000"/>
                  </a:schemeClr>
                </a:solidFill>
                <a:latin typeface="Comic Sans MS" panose="030F0702030302020204" pitchFamily="66" charset="0"/>
              </a:rPr>
              <a:t>London cab</a:t>
            </a:r>
          </a:p>
          <a:p>
            <a:r>
              <a:rPr lang="en-GB" sz="2000" dirty="0">
                <a:solidFill>
                  <a:schemeClr val="accent1">
                    <a:lumMod val="50000"/>
                  </a:schemeClr>
                </a:solidFill>
                <a:latin typeface="Comic Sans MS" panose="030F0702030302020204" pitchFamily="66" charset="0"/>
              </a:rPr>
              <a:t>the London Underground</a:t>
            </a:r>
          </a:p>
          <a:p>
            <a:r>
              <a:rPr lang="en-GB" sz="2000" dirty="0">
                <a:solidFill>
                  <a:schemeClr val="accent1">
                    <a:lumMod val="50000"/>
                  </a:schemeClr>
                </a:solidFill>
                <a:latin typeface="Comic Sans MS" panose="030F0702030302020204" pitchFamily="66" charset="0"/>
              </a:rPr>
              <a:t>Tower Bridge</a:t>
            </a:r>
          </a:p>
          <a:p>
            <a:r>
              <a:rPr lang="en-GB" sz="2000" dirty="0">
                <a:solidFill>
                  <a:schemeClr val="accent1">
                    <a:lumMod val="50000"/>
                  </a:schemeClr>
                </a:solidFill>
                <a:latin typeface="Comic Sans MS" panose="030F0702030302020204" pitchFamily="66" charset="0"/>
              </a:rPr>
              <a:t>Trafalgar Square</a:t>
            </a:r>
          </a:p>
          <a:p>
            <a:endParaRPr lang="en-GB"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2989127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489</Words>
  <Application>Microsoft Office PowerPoint</Application>
  <PresentationFormat>Widescreen</PresentationFormat>
  <Paragraphs>68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David Weatherby</cp:lastModifiedBy>
  <cp:revision>20</cp:revision>
  <cp:lastPrinted>2021-01-07T11:55:19Z</cp:lastPrinted>
  <dcterms:created xsi:type="dcterms:W3CDTF">2021-01-05T20:42:03Z</dcterms:created>
  <dcterms:modified xsi:type="dcterms:W3CDTF">2021-01-07T21:18:57Z</dcterms:modified>
</cp:coreProperties>
</file>