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sldIdLst>
    <p:sldId id="431" r:id="rId3"/>
    <p:sldId id="269" r:id="rId4"/>
    <p:sldId id="268" r:id="rId5"/>
    <p:sldId id="271" r:id="rId6"/>
    <p:sldId id="270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88"/>
  </p:normalViewPr>
  <p:slideViewPr>
    <p:cSldViewPr snapToGrid="0" snapToObjects="1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8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3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1122363"/>
            <a:ext cx="10934700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1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258" y="6701546"/>
            <a:ext cx="779743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765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85774"/>
            <a:ext cx="10960100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2153355"/>
            <a:ext cx="10960100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258" y="6701546"/>
            <a:ext cx="779743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5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0" y="6700731"/>
            <a:ext cx="779743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78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59034"/>
            <a:ext cx="10752667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6626" y="3199951"/>
            <a:ext cx="7778749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642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2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0" y="6700731"/>
            <a:ext cx="779743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0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6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5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09233D-B80A-AC43-90D5-3661C8EDCDB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272633-3A00-314A-A309-E8B17FA2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9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p3"/><Relationship Id="rId13" Type="http://schemas.openxmlformats.org/officeDocument/2006/relationships/image" Target="../media/image6.png"/><Relationship Id="rId3" Type="http://schemas.microsoft.com/office/2007/relationships/media" Target="../media/media26.mp3"/><Relationship Id="rId7" Type="http://schemas.microsoft.com/office/2007/relationships/media" Target="../media/media28.mp3"/><Relationship Id="rId12" Type="http://schemas.openxmlformats.org/officeDocument/2006/relationships/image" Target="../media/image5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27.mp3"/><Relationship Id="rId11" Type="http://schemas.openxmlformats.org/officeDocument/2006/relationships/image" Target="../media/image11.png"/><Relationship Id="rId5" Type="http://schemas.microsoft.com/office/2007/relationships/media" Target="../media/media27.mp3"/><Relationship Id="rId10" Type="http://schemas.openxmlformats.org/officeDocument/2006/relationships/image" Target="../media/image10.jpeg"/><Relationship Id="rId4" Type="http://schemas.openxmlformats.org/officeDocument/2006/relationships/audio" Target="../media/media26.mp3"/><Relationship Id="rId9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p3"/><Relationship Id="rId13" Type="http://schemas.openxmlformats.org/officeDocument/2006/relationships/image" Target="../media/image6.png"/><Relationship Id="rId3" Type="http://schemas.microsoft.com/office/2007/relationships/media" Target="../media/media30.mp3"/><Relationship Id="rId7" Type="http://schemas.microsoft.com/office/2007/relationships/media" Target="../media/media32.mp3"/><Relationship Id="rId12" Type="http://schemas.openxmlformats.org/officeDocument/2006/relationships/image" Target="../media/image5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audio" Target="../media/media31.mp3"/><Relationship Id="rId11" Type="http://schemas.openxmlformats.org/officeDocument/2006/relationships/image" Target="../media/image11.png"/><Relationship Id="rId5" Type="http://schemas.microsoft.com/office/2007/relationships/media" Target="../media/media31.mp3"/><Relationship Id="rId10" Type="http://schemas.openxmlformats.org/officeDocument/2006/relationships/image" Target="../media/image8.jpeg"/><Relationship Id="rId4" Type="http://schemas.openxmlformats.org/officeDocument/2006/relationships/audio" Target="../media/media30.mp3"/><Relationship Id="rId9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.jpe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.jpe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microsoft.com/office/2007/relationships/media" Target="../media/media11.mp3"/><Relationship Id="rId18" Type="http://schemas.openxmlformats.org/officeDocument/2006/relationships/audio" Target="../media/media13.mp3"/><Relationship Id="rId26" Type="http://schemas.openxmlformats.org/officeDocument/2006/relationships/image" Target="../media/image11.png"/><Relationship Id="rId3" Type="http://schemas.microsoft.com/office/2007/relationships/media" Target="../media/media6.mp3"/><Relationship Id="rId21" Type="http://schemas.microsoft.com/office/2007/relationships/media" Target="../media/media15.mp3"/><Relationship Id="rId7" Type="http://schemas.microsoft.com/office/2007/relationships/media" Target="../media/media8.mp3"/><Relationship Id="rId12" Type="http://schemas.openxmlformats.org/officeDocument/2006/relationships/audio" Target="../media/media10.mp3"/><Relationship Id="rId17" Type="http://schemas.microsoft.com/office/2007/relationships/media" Target="../media/media13.mp3"/><Relationship Id="rId25" Type="http://schemas.openxmlformats.org/officeDocument/2006/relationships/slideLayout" Target="../slideLayouts/slideLayout19.xml"/><Relationship Id="rId2" Type="http://schemas.openxmlformats.org/officeDocument/2006/relationships/audio" Target="../media/media5.mp3"/><Relationship Id="rId16" Type="http://schemas.openxmlformats.org/officeDocument/2006/relationships/audio" Target="../media/media12.mp3"/><Relationship Id="rId20" Type="http://schemas.openxmlformats.org/officeDocument/2006/relationships/audio" Target="../media/media14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microsoft.com/office/2007/relationships/media" Target="../media/media10.mp3"/><Relationship Id="rId24" Type="http://schemas.openxmlformats.org/officeDocument/2006/relationships/audio" Target="../media/media16.mp3"/><Relationship Id="rId5" Type="http://schemas.microsoft.com/office/2007/relationships/media" Target="../media/media7.mp3"/><Relationship Id="rId15" Type="http://schemas.microsoft.com/office/2007/relationships/media" Target="../media/media12.mp3"/><Relationship Id="rId23" Type="http://schemas.microsoft.com/office/2007/relationships/media" Target="../media/media16.mp3"/><Relationship Id="rId28" Type="http://schemas.openxmlformats.org/officeDocument/2006/relationships/image" Target="../media/image6.png"/><Relationship Id="rId10" Type="http://schemas.openxmlformats.org/officeDocument/2006/relationships/audio" Target="../media/media9.mp3"/><Relationship Id="rId19" Type="http://schemas.microsoft.com/office/2007/relationships/media" Target="../media/media14.mp3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audio" Target="../media/media11.mp3"/><Relationship Id="rId22" Type="http://schemas.openxmlformats.org/officeDocument/2006/relationships/audio" Target="../media/media15.mp3"/><Relationship Id="rId27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13" Type="http://schemas.openxmlformats.org/officeDocument/2006/relationships/image" Target="../media/image6.png"/><Relationship Id="rId3" Type="http://schemas.microsoft.com/office/2007/relationships/media" Target="../media/media18.mp3"/><Relationship Id="rId7" Type="http://schemas.microsoft.com/office/2007/relationships/media" Target="../media/media20.mp3"/><Relationship Id="rId12" Type="http://schemas.openxmlformats.org/officeDocument/2006/relationships/image" Target="../media/image5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openxmlformats.org/officeDocument/2006/relationships/image" Target="../media/image11.png"/><Relationship Id="rId5" Type="http://schemas.microsoft.com/office/2007/relationships/media" Target="../media/media19.mp3"/><Relationship Id="rId10" Type="http://schemas.openxmlformats.org/officeDocument/2006/relationships/image" Target="../media/image9.jpeg"/><Relationship Id="rId4" Type="http://schemas.openxmlformats.org/officeDocument/2006/relationships/audio" Target="../media/media18.mp3"/><Relationship Id="rId9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image" Target="../media/image6.png"/><Relationship Id="rId3" Type="http://schemas.microsoft.com/office/2007/relationships/media" Target="../media/media22.mp3"/><Relationship Id="rId7" Type="http://schemas.microsoft.com/office/2007/relationships/media" Target="../media/media24.mp3"/><Relationship Id="rId12" Type="http://schemas.openxmlformats.org/officeDocument/2006/relationships/image" Target="../media/image5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image" Target="../media/image11.png"/><Relationship Id="rId5" Type="http://schemas.microsoft.com/office/2007/relationships/media" Target="../media/media23.mp3"/><Relationship Id="rId10" Type="http://schemas.openxmlformats.org/officeDocument/2006/relationships/image" Target="../media/image7.jpeg"/><Relationship Id="rId4" Type="http://schemas.openxmlformats.org/officeDocument/2006/relationships/audio" Target="../media/media22.mp3"/><Relationship Id="rId9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BA0F-EDA3-6E4A-84D0-3D4352E6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38" y="850101"/>
            <a:ext cx="8761413" cy="706964"/>
          </a:xfrm>
        </p:spPr>
        <p:txBody>
          <a:bodyPr/>
          <a:lstStyle/>
          <a:p>
            <a:r>
              <a:rPr lang="en-US" sz="4400" dirty="0">
                <a:latin typeface="Twinkl" pitchFamily="2" charset="77"/>
              </a:rPr>
              <a:t>French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7C668-9820-354D-81B3-CE241DF4E469}"/>
              </a:ext>
            </a:extLst>
          </p:cNvPr>
          <p:cNvSpPr txBox="1"/>
          <p:nvPr/>
        </p:nvSpPr>
        <p:spPr>
          <a:xfrm>
            <a:off x="492211" y="2228671"/>
            <a:ext cx="112075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Vendredi 8 Janvier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Seasons</a:t>
            </a:r>
          </a:p>
        </p:txBody>
      </p:sp>
    </p:spTree>
    <p:extLst>
      <p:ext uri="{BB962C8B-B14F-4D97-AF65-F5344CB8AC3E}">
        <p14:creationId xmlns:p14="http://schemas.microsoft.com/office/powerpoint/2010/main" val="168810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402" r="7505" b="15788"/>
          <a:stretch/>
        </p:blipFill>
        <p:spPr>
          <a:xfrm>
            <a:off x="2279651" y="2227275"/>
            <a:ext cx="2944485" cy="38621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6433817" y="2423637"/>
            <a:ext cx="322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Septembre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automne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348" y="1827165"/>
            <a:ext cx="183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l’automne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84394" y="2139941"/>
            <a:ext cx="1500972" cy="1023255"/>
          </a:xfrm>
          <a:prstGeom prst="ellipse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84394" y="3316106"/>
            <a:ext cx="1500972" cy="1023255"/>
          </a:xfrm>
          <a:prstGeom prst="ellipse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84394" y="4492270"/>
            <a:ext cx="1500972" cy="1023255"/>
          </a:xfrm>
          <a:prstGeom prst="ellipse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844" y="2451512"/>
            <a:ext cx="140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septembre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1360" y="3627677"/>
            <a:ext cx="128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octobre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844" y="4803841"/>
            <a:ext cx="140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novembre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6757" y="3656086"/>
            <a:ext cx="296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Octobre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automne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6965" y="4880287"/>
            <a:ext cx="318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Novembre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automne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7051" y="5448550"/>
            <a:ext cx="3731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Septembre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octobre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novembre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sont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automne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4" name="Whole Clas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0" y="612000"/>
            <a:ext cx="1238498" cy="864000"/>
          </a:xfrm>
          <a:prstGeom prst="rect">
            <a:avLst/>
          </a:prstGeom>
        </p:spPr>
      </p:pic>
      <p:pic>
        <p:nvPicPr>
          <p:cNvPr id="25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septembr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33" y="250243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ctobr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33" y="3761356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novembr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33" y="5007426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en automn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74" y="583565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eptembre est en autom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03453" y="869294"/>
            <a:ext cx="609600" cy="609600"/>
          </a:xfrm>
          <a:prstGeom prst="rect">
            <a:avLst/>
          </a:prstGeom>
        </p:spPr>
      </p:pic>
      <p:pic>
        <p:nvPicPr>
          <p:cNvPr id="4" name="Octobre est en autom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79668" y="1617675"/>
            <a:ext cx="609600" cy="609600"/>
          </a:xfrm>
          <a:prstGeom prst="rect">
            <a:avLst/>
          </a:prstGeom>
        </p:spPr>
      </p:pic>
      <p:pic>
        <p:nvPicPr>
          <p:cNvPr id="7" name="Novembre est en automn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79668" y="2346767"/>
            <a:ext cx="609600" cy="609600"/>
          </a:xfrm>
          <a:prstGeom prst="rect">
            <a:avLst/>
          </a:prstGeom>
        </p:spPr>
      </p:pic>
      <p:pic>
        <p:nvPicPr>
          <p:cNvPr id="8" name="Septembre octobre et novembre sont en automn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03453" y="3322877"/>
            <a:ext cx="609600" cy="6096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918A875-7067-4946-9FFD-E2F76EAF9B20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5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5231" r="8459" b="16713"/>
          <a:stretch/>
        </p:blipFill>
        <p:spPr>
          <a:xfrm>
            <a:off x="2271739" y="2221429"/>
            <a:ext cx="2952397" cy="38680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6373788" y="2451512"/>
            <a:ext cx="322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Décembre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hiver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348" y="1827165"/>
            <a:ext cx="183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l’hiver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72819" y="2139941"/>
            <a:ext cx="1500972" cy="1023255"/>
          </a:xfrm>
          <a:prstGeom prst="ellipse">
            <a:avLst/>
          </a:prstGeom>
          <a:solidFill>
            <a:srgbClr val="C4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2819" y="3316106"/>
            <a:ext cx="1500972" cy="1023255"/>
          </a:xfrm>
          <a:prstGeom prst="ellipse">
            <a:avLst/>
          </a:prstGeom>
          <a:solidFill>
            <a:srgbClr val="C4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72819" y="4492270"/>
            <a:ext cx="1500972" cy="1023255"/>
          </a:xfrm>
          <a:prstGeom prst="ellipse">
            <a:avLst/>
          </a:prstGeom>
          <a:solidFill>
            <a:srgbClr val="C4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1269" y="2451512"/>
            <a:ext cx="140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décembre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9785" y="3627677"/>
            <a:ext cx="128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janvier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1269" y="4803841"/>
            <a:ext cx="140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février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6728" y="3661012"/>
            <a:ext cx="296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Janvier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hiver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6936" y="4864550"/>
            <a:ext cx="318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F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évrier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hiver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1236" y="5473153"/>
            <a:ext cx="369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Décembre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janvier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f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évrier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sont en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hiver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4" name="Whole Clas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0" y="612000"/>
            <a:ext cx="1238498" cy="864000"/>
          </a:xfrm>
          <a:prstGeom prst="rect">
            <a:avLst/>
          </a:prstGeom>
        </p:spPr>
      </p:pic>
      <p:pic>
        <p:nvPicPr>
          <p:cNvPr id="25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decembr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12" y="253031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janivi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12" y="3766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fervi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12" y="49943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en hiv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12" y="558800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cembre est en hi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9752" y="1139825"/>
            <a:ext cx="609600" cy="609600"/>
          </a:xfrm>
          <a:prstGeom prst="rect">
            <a:avLst/>
          </a:prstGeom>
        </p:spPr>
      </p:pic>
      <p:pic>
        <p:nvPicPr>
          <p:cNvPr id="5" name="Janvier est en hiv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9752" y="1841912"/>
            <a:ext cx="609600" cy="609600"/>
          </a:xfrm>
          <a:prstGeom prst="rect">
            <a:avLst/>
          </a:prstGeom>
        </p:spPr>
      </p:pic>
      <p:pic>
        <p:nvPicPr>
          <p:cNvPr id="7" name="Fevrier est en hiv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63115" y="2546822"/>
            <a:ext cx="609600" cy="609600"/>
          </a:xfrm>
          <a:prstGeom prst="rect">
            <a:avLst/>
          </a:prstGeom>
        </p:spPr>
      </p:pic>
      <p:pic>
        <p:nvPicPr>
          <p:cNvPr id="8" name="Decembre janvier et fevrier sont en hiv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63115" y="3465513"/>
            <a:ext cx="609600" cy="6096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F08686-7968-1645-BBB2-DF4897FCB598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7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7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5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79652" y="4882994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9652" y="4154399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9652" y="3489786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79652" y="2775644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9651" y="5553981"/>
            <a:ext cx="7669213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C4D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9650" y="2164466"/>
            <a:ext cx="4429808" cy="505976"/>
          </a:xfrm>
          <a:prstGeom prst="rect">
            <a:avLst/>
          </a:prstGeom>
          <a:solidFill>
            <a:srgbClr val="7CCCBF"/>
          </a:solidFill>
          <a:ln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14801" r="8459" b="22499"/>
          <a:stretch/>
        </p:blipFill>
        <p:spPr>
          <a:xfrm>
            <a:off x="6823697" y="2161338"/>
            <a:ext cx="3125166" cy="32888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9" name="TextBox 18"/>
          <p:cNvSpPr txBox="1"/>
          <p:nvPr/>
        </p:nvSpPr>
        <p:spPr>
          <a:xfrm>
            <a:off x="2601954" y="2223777"/>
            <a:ext cx="345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Arial" panose="020B0604020202020204" pitchFamily="34" charset="0"/>
              </a:rPr>
              <a:t>En quelle saison est janvier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1953" y="2834320"/>
            <a:ext cx="201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 printemps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1954" y="4258680"/>
            <a:ext cx="175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automne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1953" y="3584866"/>
            <a:ext cx="167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été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1953" y="4964892"/>
            <a:ext cx="149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hiver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1137" y="5621528"/>
            <a:ext cx="272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Janvier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hiver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34" name="Whole Clas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00" y="612000"/>
            <a:ext cx="1238498" cy="864000"/>
          </a:xfrm>
          <a:prstGeom prst="rect">
            <a:avLst/>
          </a:prstGeom>
        </p:spPr>
      </p:pic>
      <p:pic>
        <p:nvPicPr>
          <p:cNvPr id="3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Janvi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24" y="570151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anvier est en hi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57155" y="1540005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9327FC1-D657-D242-A8C1-D5D6F0B7F1A4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79652" y="4882994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9652" y="4168852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9652" y="3504239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79652" y="2790097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9651" y="5553981"/>
            <a:ext cx="7669213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AED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9650" y="2164466"/>
            <a:ext cx="4429808" cy="505976"/>
          </a:xfrm>
          <a:prstGeom prst="rect">
            <a:avLst/>
          </a:prstGeom>
          <a:solidFill>
            <a:srgbClr val="7CCCBF"/>
          </a:solidFill>
          <a:ln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9" name="TextBox 18"/>
          <p:cNvSpPr txBox="1"/>
          <p:nvPr/>
        </p:nvSpPr>
        <p:spPr>
          <a:xfrm>
            <a:off x="2601954" y="2223777"/>
            <a:ext cx="345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Arial" panose="020B0604020202020204" pitchFamily="34" charset="0"/>
              </a:rPr>
              <a:t>En quelle saison est mai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1953" y="2834320"/>
            <a:ext cx="201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 printemps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1954" y="4258680"/>
            <a:ext cx="175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automne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1953" y="3584866"/>
            <a:ext cx="167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été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1953" y="4964892"/>
            <a:ext cx="149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hiver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8462" y="5621528"/>
            <a:ext cx="380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Mai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8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0" y="612000"/>
            <a:ext cx="1238498" cy="864000"/>
          </a:xfrm>
          <a:prstGeom prst="rect">
            <a:avLst/>
          </a:prstGeom>
        </p:spPr>
      </p:pic>
      <p:pic>
        <p:nvPicPr>
          <p:cNvPr id="20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Ma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46" y="573930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i est au printemp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03453" y="1171200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9339" r="7505" b="26567"/>
          <a:stretch/>
        </p:blipFill>
        <p:spPr>
          <a:xfrm>
            <a:off x="6874686" y="2171700"/>
            <a:ext cx="3074179" cy="32670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334646-70F5-BD4D-B0E7-6CA896A5DFCF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20135" r="7505" b="15789"/>
          <a:stretch/>
        </p:blipFill>
        <p:spPr>
          <a:xfrm>
            <a:off x="6874685" y="2170254"/>
            <a:ext cx="3074178" cy="327845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279652" y="4882994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9652" y="4168852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9652" y="3504239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79652" y="2790097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9651" y="5553981"/>
            <a:ext cx="7669213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9650" y="2164466"/>
            <a:ext cx="4429808" cy="505976"/>
          </a:xfrm>
          <a:prstGeom prst="rect">
            <a:avLst/>
          </a:prstGeom>
          <a:solidFill>
            <a:srgbClr val="7CCCBF"/>
          </a:solidFill>
          <a:ln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9" name="TextBox 18"/>
          <p:cNvSpPr txBox="1"/>
          <p:nvPr/>
        </p:nvSpPr>
        <p:spPr>
          <a:xfrm>
            <a:off x="2601954" y="2223777"/>
            <a:ext cx="392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Arial" panose="020B0604020202020204" pitchFamily="34" charset="0"/>
              </a:rPr>
              <a:t>En quelle saison est septembre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1953" y="2834320"/>
            <a:ext cx="201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 printemps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1954" y="4258680"/>
            <a:ext cx="175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automne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1953" y="3584866"/>
            <a:ext cx="167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été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1953" y="4964892"/>
            <a:ext cx="149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hiver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8462" y="5621399"/>
            <a:ext cx="380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Septembre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automne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0" name="Whole Clas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00" y="612000"/>
            <a:ext cx="1238498" cy="864000"/>
          </a:xfrm>
          <a:prstGeom prst="rect">
            <a:avLst/>
          </a:prstGeom>
        </p:spPr>
      </p:pic>
      <p:pic>
        <p:nvPicPr>
          <p:cNvPr id="21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utomn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46" y="569286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ptembre est en autom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6051" y="1288246"/>
            <a:ext cx="609600" cy="609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215FB7E-9BCB-1147-A51B-4E4E0A661DF4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6207" r="7806" b="20092"/>
          <a:stretch/>
        </p:blipFill>
        <p:spPr>
          <a:xfrm>
            <a:off x="6846564" y="2165201"/>
            <a:ext cx="3090442" cy="328716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279652" y="4882994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9652" y="4168852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9652" y="3504239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79652" y="2790097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9651" y="5553981"/>
            <a:ext cx="7669213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FEE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9650" y="2164466"/>
            <a:ext cx="4429808" cy="505976"/>
          </a:xfrm>
          <a:prstGeom prst="rect">
            <a:avLst/>
          </a:prstGeom>
          <a:solidFill>
            <a:srgbClr val="7CCCBF"/>
          </a:solidFill>
          <a:ln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9" name="TextBox 18"/>
          <p:cNvSpPr txBox="1"/>
          <p:nvPr/>
        </p:nvSpPr>
        <p:spPr>
          <a:xfrm>
            <a:off x="2601954" y="2223777"/>
            <a:ext cx="392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Arial" panose="020B0604020202020204" pitchFamily="34" charset="0"/>
              </a:rPr>
              <a:t>En quelle saison est juillet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1953" y="2834320"/>
            <a:ext cx="201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 printemps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1954" y="4258680"/>
            <a:ext cx="175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automne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1953" y="3584866"/>
            <a:ext cx="167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été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1953" y="4964892"/>
            <a:ext cx="149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hiver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8462" y="5621399"/>
            <a:ext cx="380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Juillet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été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0" name="Whole Clas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0" y="612000"/>
            <a:ext cx="1238498" cy="864000"/>
          </a:xfrm>
          <a:prstGeom prst="rect">
            <a:avLst/>
          </a:prstGeom>
        </p:spPr>
      </p:pic>
      <p:pic>
        <p:nvPicPr>
          <p:cNvPr id="21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et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64" y="569286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uillet est en e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49752" y="1171200"/>
            <a:ext cx="609600" cy="609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48BB3B4-675A-4640-B064-20D8E75E00D9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79652" y="4882994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9652" y="4168852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9652" y="3504239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79652" y="2790097"/>
            <a:ext cx="4429807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9651" y="5553981"/>
            <a:ext cx="7669213" cy="536613"/>
          </a:xfrm>
          <a:prstGeom prst="rect">
            <a:avLst/>
          </a:prstGeom>
          <a:solidFill>
            <a:schemeClr val="bg1"/>
          </a:solidFill>
          <a:ln w="57150">
            <a:solidFill>
              <a:srgbClr val="AED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9650" y="2164466"/>
            <a:ext cx="4429808" cy="505976"/>
          </a:xfrm>
          <a:prstGeom prst="rect">
            <a:avLst/>
          </a:prstGeom>
          <a:solidFill>
            <a:srgbClr val="7CCCBF"/>
          </a:solidFill>
          <a:ln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9" name="TextBox 18"/>
          <p:cNvSpPr txBox="1"/>
          <p:nvPr/>
        </p:nvSpPr>
        <p:spPr>
          <a:xfrm>
            <a:off x="2359025" y="2223777"/>
            <a:ext cx="427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Arial" panose="020B0604020202020204" pitchFamily="34" charset="0"/>
              </a:rPr>
              <a:t>En quelle saison sont avril et mai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1953" y="2834320"/>
            <a:ext cx="201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 printemps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1954" y="4258680"/>
            <a:ext cx="175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automne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1953" y="3584866"/>
            <a:ext cx="167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été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1953" y="4964892"/>
            <a:ext cx="149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 hiver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8462" y="5621528"/>
            <a:ext cx="380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Avril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mai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sont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au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8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0" y="612000"/>
            <a:ext cx="1238498" cy="864000"/>
          </a:xfrm>
          <a:prstGeom prst="rect">
            <a:avLst/>
          </a:prstGeom>
        </p:spPr>
      </p:pic>
      <p:pic>
        <p:nvPicPr>
          <p:cNvPr id="20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rintem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59" y="569286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vril et mai sont au printemp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5970" y="1044000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9339" r="7505" b="26567"/>
          <a:stretch/>
        </p:blipFill>
        <p:spPr>
          <a:xfrm>
            <a:off x="6874686" y="2171700"/>
            <a:ext cx="3074179" cy="326707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CFB874D-8212-7A4B-B003-57ACFC95B900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279651" y="2081355"/>
            <a:ext cx="7669213" cy="4009239"/>
          </a:xfrm>
          <a:prstGeom prst="rect">
            <a:avLst/>
          </a:prstGeom>
          <a:solidFill>
            <a:srgbClr val="7CCCB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Allez-y !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Off You Go!)</a:t>
            </a:r>
            <a:br>
              <a:rPr lang="fr-FR" sz="3100" b="0" dirty="0">
                <a:latin typeface="Twinkl" pitchFamily="2" charset="0"/>
                <a:cs typeface="Arial" panose="020B0604020202020204" pitchFamily="34" charset="0"/>
              </a:rPr>
            </a:b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(The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Worksheet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is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on the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school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Website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!)</a:t>
            </a:r>
            <a:endParaRPr lang="en-GB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2" b="11426"/>
          <a:stretch/>
        </p:blipFill>
        <p:spPr>
          <a:xfrm>
            <a:off x="4150033" y="2188546"/>
            <a:ext cx="3891933" cy="3794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ndividual 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800" y="612000"/>
            <a:ext cx="864000" cy="86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8DD31B-C342-AD4F-9DD0-F56A6DEADC9E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2"/>
          <a:stretch/>
        </p:blipFill>
        <p:spPr>
          <a:xfrm>
            <a:off x="3076176" y="2010826"/>
            <a:ext cx="1405387" cy="3313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50051"/>
          <a:stretch/>
        </p:blipFill>
        <p:spPr>
          <a:xfrm>
            <a:off x="4592413" y="2010826"/>
            <a:ext cx="1455370" cy="331353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Quels sont les noms</a:t>
            </a:r>
            <a:b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des saisons ?</a:t>
            </a:r>
            <a:b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24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What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are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Names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of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?)</a:t>
            </a:r>
            <a:endParaRPr lang="en-GB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3" r="24659"/>
          <a:stretch/>
        </p:blipFill>
        <p:spPr>
          <a:xfrm>
            <a:off x="6162627" y="2010826"/>
            <a:ext cx="1455370" cy="3313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6"/>
          <a:stretch/>
        </p:blipFill>
        <p:spPr>
          <a:xfrm>
            <a:off x="7732842" y="2010826"/>
            <a:ext cx="1420086" cy="3313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6051" y="5446495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spring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printemps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1509" y="5446495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summer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l'été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1575" y="5446495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autumn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l’automne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9442" y="5446495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winter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l’hiver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1288" y="728663"/>
            <a:ext cx="1519301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914071" y="779818"/>
            <a:ext cx="1286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</a:rPr>
              <a:t>Click play buttons throughout to hear phrases and words.</a:t>
            </a:r>
          </a:p>
        </p:txBody>
      </p:sp>
      <p:pic>
        <p:nvPicPr>
          <p:cNvPr id="18" name="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rintem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75" y="214876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'et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12" y="2148766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'automn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75" y="214876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l'hiver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64" y="214876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printemp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647464" y="884217"/>
            <a:ext cx="609600" cy="609600"/>
          </a:xfrm>
          <a:prstGeom prst="rect">
            <a:avLst/>
          </a:prstGeom>
        </p:spPr>
      </p:pic>
      <p:pic>
        <p:nvPicPr>
          <p:cNvPr id="3" name="le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647464" y="1667750"/>
            <a:ext cx="609600" cy="609600"/>
          </a:xfrm>
          <a:prstGeom prst="rect">
            <a:avLst/>
          </a:prstGeom>
        </p:spPr>
      </p:pic>
      <p:pic>
        <p:nvPicPr>
          <p:cNvPr id="4" name="lautomn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647464" y="2457956"/>
            <a:ext cx="609600" cy="609600"/>
          </a:xfrm>
          <a:prstGeom prst="rect">
            <a:avLst/>
          </a:prstGeom>
        </p:spPr>
      </p:pic>
      <p:pic>
        <p:nvPicPr>
          <p:cNvPr id="5" name="lhiv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647464" y="3248162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EDF777-AF44-6945-AE0E-AF31C745A9A9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9650" y="2081354"/>
            <a:ext cx="4590215" cy="406704"/>
          </a:xfrm>
          <a:prstGeom prst="rect">
            <a:avLst/>
          </a:prstGeom>
          <a:solidFill>
            <a:srgbClr val="FEE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6620" y="3667134"/>
            <a:ext cx="1843089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6620" y="4441295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6620" y="5209035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Quels sont les noms</a:t>
            </a:r>
            <a:b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des saisons ?</a:t>
            </a:r>
            <a:br>
              <a:rPr lang="fr-FR" sz="48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24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What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are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Names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of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?)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386620" y="2892973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113" y="2893212"/>
            <a:ext cx="15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5701" y="3668187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l'été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6178" y="4450667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l’automne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429" y="5222874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l’hiver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6620" y="3678459"/>
            <a:ext cx="1843089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20" y="3678459"/>
            <a:ext cx="177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summer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-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l'été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2244" y="2094115"/>
            <a:ext cx="399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Can you correctly name the season?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5394" r="7809" b="15112"/>
          <a:stretch/>
        </p:blipFill>
        <p:spPr>
          <a:xfrm>
            <a:off x="6869866" y="2081354"/>
            <a:ext cx="2913525" cy="3865550"/>
          </a:xfrm>
          <a:prstGeom prst="rect">
            <a:avLst/>
          </a:prstGeom>
        </p:spPr>
      </p:pic>
      <p:pic>
        <p:nvPicPr>
          <p:cNvPr id="19" name="l'et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50" y="37345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4557" y="1028700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1258A1-D8EB-504A-B022-CE27356045F1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5231" r="8459" b="16713"/>
          <a:stretch/>
        </p:blipFill>
        <p:spPr>
          <a:xfrm>
            <a:off x="6854429" y="2081355"/>
            <a:ext cx="2952397" cy="38680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47841" y="3667134"/>
            <a:ext cx="1843089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6620" y="5208760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Quels sont les noms</a:t>
            </a:r>
            <a:b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des saisons ?</a:t>
            </a:r>
            <a:br>
              <a:rPr lang="fr-FR" sz="48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24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What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are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Names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of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?)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17601" y="3685911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l'été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429" y="5222599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l’hiver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6620" y="5213228"/>
            <a:ext cx="1885981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41" y="5213228"/>
            <a:ext cx="1833567" cy="369332"/>
          </a:xfrm>
          <a:prstGeom prst="rect">
            <a:avLst/>
          </a:prstGeom>
          <a:solidFill>
            <a:srgbClr val="F0C75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–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l’hiver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pic>
        <p:nvPicPr>
          <p:cNvPr id="19" name="l'hiv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47" y="52546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hi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8177" y="978763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79650" y="2081354"/>
            <a:ext cx="4590215" cy="406704"/>
          </a:xfrm>
          <a:prstGeom prst="rect">
            <a:avLst/>
          </a:prstGeom>
          <a:solidFill>
            <a:srgbClr val="FEE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2244" y="2094115"/>
            <a:ext cx="399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Can you correctly name the season?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47841" y="2892973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9013" y="2893212"/>
            <a:ext cx="15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47841" y="4441295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08078" y="4450667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l’automne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387F7B-0EF6-0949-A1B1-C09EC3DE8F6B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401" r="7505" b="15274"/>
          <a:stretch/>
        </p:blipFill>
        <p:spPr>
          <a:xfrm>
            <a:off x="6859929" y="2081354"/>
            <a:ext cx="2938897" cy="38655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47841" y="5215456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Quels sont les noms</a:t>
            </a:r>
            <a:b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des saisons ?</a:t>
            </a:r>
            <a:br>
              <a:rPr lang="fr-FR" sz="48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24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What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are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Names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of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?)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347841" y="2878884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8478" y="2879123"/>
            <a:ext cx="15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793" y="5229295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l’hiver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40" y="2878884"/>
            <a:ext cx="2510508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6878" y="2876698"/>
            <a:ext cx="236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spring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printemps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pic>
        <p:nvPicPr>
          <p:cNvPr id="19" name="printem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9" y="292610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 printemp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8177" y="1139825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47841" y="3667134"/>
            <a:ext cx="1843089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7066" y="3685911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l'été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7841" y="4441295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97543" y="4450667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l’automne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79650" y="2081354"/>
            <a:ext cx="4590215" cy="406704"/>
          </a:xfrm>
          <a:prstGeom prst="rect">
            <a:avLst/>
          </a:prstGeom>
          <a:solidFill>
            <a:srgbClr val="FEE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2244" y="2094115"/>
            <a:ext cx="399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Can you correctly name the season?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CBFDA5-F894-C64E-B95C-C217D8D241E7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402" r="7505" b="15788"/>
          <a:stretch/>
        </p:blipFill>
        <p:spPr>
          <a:xfrm>
            <a:off x="6863950" y="2098777"/>
            <a:ext cx="2944485" cy="38621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76867" y="4437015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Quels sont les noms</a:t>
            </a:r>
            <a:b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600" b="0" dirty="0">
                <a:solidFill>
                  <a:schemeClr val="tx1"/>
                </a:solidFill>
                <a:cs typeface="Arial" panose="020B0604020202020204" pitchFamily="34" charset="0"/>
              </a:rPr>
              <a:t>des saisons ?</a:t>
            </a:r>
            <a:br>
              <a:rPr lang="fr-FR" sz="48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24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What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are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Names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 of the </a:t>
            </a:r>
            <a:r>
              <a:rPr lang="fr-FR" sz="24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2400" b="0" dirty="0">
                <a:latin typeface="Twinkl" pitchFamily="2" charset="0"/>
                <a:cs typeface="Arial" panose="020B0604020202020204" pitchFamily="34" charset="0"/>
              </a:rPr>
              <a:t>?)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46178" y="4440029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l’automne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6620" y="4435125"/>
            <a:ext cx="239928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5206" y="4428825"/>
            <a:ext cx="236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autumn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–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l’automne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pic>
        <p:nvPicPr>
          <p:cNvPr id="19" name="l'autom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77" y="446648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autom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7155" y="978763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86620" y="5209035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429" y="5222874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l’hiver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67115" y="2892973"/>
            <a:ext cx="1833567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7113" y="2893212"/>
            <a:ext cx="15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47841" y="3664994"/>
            <a:ext cx="1843089" cy="374236"/>
          </a:xfrm>
          <a:prstGeom prst="rect">
            <a:avLst/>
          </a:prstGeom>
          <a:solidFill>
            <a:srgbClr val="F0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5701" y="3685911"/>
            <a:ext cx="128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l'été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9650" y="2081354"/>
            <a:ext cx="4590215" cy="406704"/>
          </a:xfrm>
          <a:prstGeom prst="rect">
            <a:avLst/>
          </a:prstGeom>
          <a:solidFill>
            <a:srgbClr val="FEE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2244" y="2094115"/>
            <a:ext cx="399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Can you correctly name the season?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673966-ED3A-FC4B-B148-868F0184F23C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279649" y="2081354"/>
            <a:ext cx="7669214" cy="406704"/>
          </a:xfrm>
          <a:prstGeom prst="rect">
            <a:avLst/>
          </a:prstGeom>
          <a:solidFill>
            <a:srgbClr val="FEE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925" y="2813170"/>
            <a:ext cx="1131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janvier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février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mars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avril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mai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juin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9" name="TextBox 18"/>
          <p:cNvSpPr txBox="1"/>
          <p:nvPr/>
        </p:nvSpPr>
        <p:spPr>
          <a:xfrm>
            <a:off x="3754264" y="2105024"/>
            <a:ext cx="466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Do you know the names of the months?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3106" y="2801072"/>
            <a:ext cx="1131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January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February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March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April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May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June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7024" y="2813172"/>
            <a:ext cx="12732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July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August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September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October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November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December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1787" y="2813171"/>
            <a:ext cx="1253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juillet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août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septembre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octobre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novembre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décembre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pic>
        <p:nvPicPr>
          <p:cNvPr id="16" name="Whole Class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janvier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30" y="289493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fevrier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30" y="344381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mars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30" y="399269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vril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30" y="454157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mai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30" y="509045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juin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30" y="563933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juillet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01" y="289493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out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01" y="344381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septembre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01" y="399269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ctobre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01" y="454157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novembre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01" y="509045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decembre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01" y="563933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janvi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1131643"/>
            <a:ext cx="322551" cy="322551"/>
          </a:xfrm>
          <a:prstGeom prst="rect">
            <a:avLst/>
          </a:prstGeom>
        </p:spPr>
      </p:pic>
      <p:pic>
        <p:nvPicPr>
          <p:cNvPr id="3" name="fevri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1532146"/>
            <a:ext cx="322551" cy="322551"/>
          </a:xfrm>
          <a:prstGeom prst="rect">
            <a:avLst/>
          </a:prstGeom>
        </p:spPr>
      </p:pic>
      <p:pic>
        <p:nvPicPr>
          <p:cNvPr id="4" name="mar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1932649"/>
            <a:ext cx="322551" cy="322551"/>
          </a:xfrm>
          <a:prstGeom prst="rect">
            <a:avLst/>
          </a:prstGeom>
        </p:spPr>
      </p:pic>
      <p:pic>
        <p:nvPicPr>
          <p:cNvPr id="5" name="avri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2333152"/>
            <a:ext cx="322551" cy="322551"/>
          </a:xfrm>
          <a:prstGeom prst="rect">
            <a:avLst/>
          </a:prstGeom>
        </p:spPr>
      </p:pic>
      <p:pic>
        <p:nvPicPr>
          <p:cNvPr id="7" name="ma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2733655"/>
            <a:ext cx="322551" cy="322551"/>
          </a:xfrm>
          <a:prstGeom prst="rect">
            <a:avLst/>
          </a:prstGeom>
        </p:spPr>
      </p:pic>
      <p:pic>
        <p:nvPicPr>
          <p:cNvPr id="8" name="juin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3134158"/>
            <a:ext cx="322551" cy="322551"/>
          </a:xfrm>
          <a:prstGeom prst="rect">
            <a:avLst/>
          </a:prstGeom>
        </p:spPr>
      </p:pic>
      <p:pic>
        <p:nvPicPr>
          <p:cNvPr id="11" name="juillet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3534661"/>
            <a:ext cx="322551" cy="322551"/>
          </a:xfrm>
          <a:prstGeom prst="rect">
            <a:avLst/>
          </a:prstGeom>
        </p:spPr>
      </p:pic>
      <p:pic>
        <p:nvPicPr>
          <p:cNvPr id="14" name="aout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3935164"/>
            <a:ext cx="322551" cy="322551"/>
          </a:xfrm>
          <a:prstGeom prst="rect">
            <a:avLst/>
          </a:prstGeom>
        </p:spPr>
      </p:pic>
      <p:pic>
        <p:nvPicPr>
          <p:cNvPr id="15" name="septembr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4335667"/>
            <a:ext cx="322551" cy="322551"/>
          </a:xfrm>
          <a:prstGeom prst="rect">
            <a:avLst/>
          </a:prstGeom>
        </p:spPr>
      </p:pic>
      <p:pic>
        <p:nvPicPr>
          <p:cNvPr id="20" name="octobr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4736170"/>
            <a:ext cx="322551" cy="322551"/>
          </a:xfrm>
          <a:prstGeom prst="rect">
            <a:avLst/>
          </a:prstGeom>
        </p:spPr>
      </p:pic>
      <p:pic>
        <p:nvPicPr>
          <p:cNvPr id="32" name="novembr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5136673"/>
            <a:ext cx="322551" cy="322551"/>
          </a:xfrm>
          <a:prstGeom prst="rect">
            <a:avLst/>
          </a:prstGeom>
        </p:spPr>
      </p:pic>
      <p:pic>
        <p:nvPicPr>
          <p:cNvPr id="33" name="decembr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895152" y="5537175"/>
            <a:ext cx="322551" cy="32255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9A6BE15-521A-3148-A91A-015911D53DAC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9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1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16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42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2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19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21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216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242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6393684" y="2417751"/>
            <a:ext cx="296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Mars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5401" r="7506" b="15274"/>
          <a:stretch/>
        </p:blipFill>
        <p:spPr>
          <a:xfrm>
            <a:off x="2287929" y="2227275"/>
            <a:ext cx="2936119" cy="38655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33348" y="1827165"/>
            <a:ext cx="183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printemps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30695" y="2139941"/>
            <a:ext cx="1023255" cy="1023255"/>
          </a:xfrm>
          <a:prstGeom prst="ellipse">
            <a:avLst/>
          </a:prstGeom>
          <a:solidFill>
            <a:srgbClr val="AE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30695" y="3316106"/>
            <a:ext cx="1023255" cy="1023255"/>
          </a:xfrm>
          <a:prstGeom prst="ellipse">
            <a:avLst/>
          </a:prstGeom>
          <a:solidFill>
            <a:srgbClr val="AE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30695" y="4492270"/>
            <a:ext cx="1023255" cy="1023255"/>
          </a:xfrm>
          <a:prstGeom prst="ellipse">
            <a:avLst/>
          </a:prstGeom>
          <a:solidFill>
            <a:srgbClr val="AE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7599" y="2451512"/>
            <a:ext cx="82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mars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7599" y="3627677"/>
            <a:ext cx="82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avril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7599" y="4803841"/>
            <a:ext cx="82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mai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3684" y="3639252"/>
            <a:ext cx="296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Avril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au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3684" y="4853779"/>
            <a:ext cx="296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Mai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au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2440" y="5708169"/>
            <a:ext cx="4441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Mars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avril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mai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sont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printemps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2" name="Whole Clas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0" y="612000"/>
            <a:ext cx="1238498" cy="864000"/>
          </a:xfrm>
          <a:prstGeom prst="rect">
            <a:avLst/>
          </a:prstGeom>
        </p:spPr>
      </p:pic>
      <p:pic>
        <p:nvPicPr>
          <p:cNvPr id="23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Mar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79" y="249558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vri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79" y="374355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Ma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79" y="4979954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u printem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050" y="583565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ars est au printemp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38177" y="667071"/>
            <a:ext cx="609600" cy="609600"/>
          </a:xfrm>
          <a:prstGeom prst="rect">
            <a:avLst/>
          </a:prstGeom>
        </p:spPr>
      </p:pic>
      <p:pic>
        <p:nvPicPr>
          <p:cNvPr id="4" name="Avril est au printemp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38177" y="1408407"/>
            <a:ext cx="609600" cy="609600"/>
          </a:xfrm>
          <a:prstGeom prst="rect">
            <a:avLst/>
          </a:prstGeom>
        </p:spPr>
      </p:pic>
      <p:pic>
        <p:nvPicPr>
          <p:cNvPr id="5" name="Mai est au printemp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38177" y="2081354"/>
            <a:ext cx="609600" cy="609600"/>
          </a:xfrm>
          <a:prstGeom prst="rect">
            <a:avLst/>
          </a:prstGeom>
        </p:spPr>
      </p:pic>
      <p:pic>
        <p:nvPicPr>
          <p:cNvPr id="7" name="Mars avril et mai sont au printemp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38177" y="2860596"/>
            <a:ext cx="609600" cy="609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93D6303-E0EA-C44B-97F7-AD4233695449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5" grpId="0"/>
      <p:bldP spid="1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5394" r="7809" b="15112"/>
          <a:stretch/>
        </p:blipFill>
        <p:spPr>
          <a:xfrm>
            <a:off x="2279651" y="2227275"/>
            <a:ext cx="2913525" cy="38655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Les mois et les saisons</a:t>
            </a:r>
            <a:br>
              <a:rPr lang="fr-FR" sz="5400" b="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fr-FR" sz="3100" b="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(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Months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 and </a:t>
            </a:r>
            <a:r>
              <a:rPr lang="fr-FR" sz="3100" b="0" dirty="0" err="1">
                <a:latin typeface="Twinkl" pitchFamily="2" charset="0"/>
                <a:cs typeface="Arial" panose="020B0604020202020204" pitchFamily="34" charset="0"/>
              </a:rPr>
              <a:t>Seasons</a:t>
            </a:r>
            <a:r>
              <a:rPr lang="fr-FR" sz="3100" b="0" dirty="0">
                <a:latin typeface="Twinkl" pitchFamily="2" charset="0"/>
                <a:cs typeface="Arial" panose="020B0604020202020204" pitchFamily="34" charset="0"/>
              </a:rPr>
              <a:t>)</a:t>
            </a:r>
            <a:endParaRPr lang="en-GB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6362811" y="2419317"/>
            <a:ext cx="296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Juin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été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348" y="1865265"/>
            <a:ext cx="183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l’été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30695" y="2139941"/>
            <a:ext cx="1023255" cy="1023255"/>
          </a:xfrm>
          <a:prstGeom prst="ellipse">
            <a:avLst/>
          </a:prstGeom>
          <a:solidFill>
            <a:srgbClr val="FEE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30695" y="3316106"/>
            <a:ext cx="1023255" cy="1023255"/>
          </a:xfrm>
          <a:prstGeom prst="ellipse">
            <a:avLst/>
          </a:prstGeom>
          <a:solidFill>
            <a:srgbClr val="FEE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30695" y="4492270"/>
            <a:ext cx="1023255" cy="1023255"/>
          </a:xfrm>
          <a:prstGeom prst="ellipse">
            <a:avLst/>
          </a:prstGeom>
          <a:solidFill>
            <a:srgbClr val="FEE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ssoon Infant Rg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7599" y="2451512"/>
            <a:ext cx="82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juin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9145" y="3627677"/>
            <a:ext cx="92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juillet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7599" y="4803841"/>
            <a:ext cx="82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ao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û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n-ea"/>
                <a:cs typeface="+mn-cs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2811" y="3627677"/>
            <a:ext cx="296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Juillet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été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2811" y="4894242"/>
            <a:ext cx="296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Août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été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0215" y="5735214"/>
            <a:ext cx="455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Juin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juillet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et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août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sont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été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0" y="612000"/>
            <a:ext cx="1238498" cy="864000"/>
          </a:xfrm>
          <a:prstGeom prst="rect">
            <a:avLst/>
          </a:prstGeom>
        </p:spPr>
      </p:pic>
      <p:pic>
        <p:nvPicPr>
          <p:cNvPr id="24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Jui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79" y="249715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Juill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79" y="373198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ou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79" y="502041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en et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050" y="583565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Juin est en e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84476" y="1139825"/>
            <a:ext cx="609600" cy="609600"/>
          </a:xfrm>
          <a:prstGeom prst="rect">
            <a:avLst/>
          </a:prstGeom>
        </p:spPr>
      </p:pic>
      <p:pic>
        <p:nvPicPr>
          <p:cNvPr id="4" name="Juillet est en e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84476" y="1844806"/>
            <a:ext cx="609600" cy="609600"/>
          </a:xfrm>
          <a:prstGeom prst="rect">
            <a:avLst/>
          </a:prstGeom>
        </p:spPr>
      </p:pic>
      <p:pic>
        <p:nvPicPr>
          <p:cNvPr id="5" name="Aout est en e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77666" y="2545967"/>
            <a:ext cx="609600" cy="609600"/>
          </a:xfrm>
          <a:prstGeom prst="rect">
            <a:avLst/>
          </a:prstGeom>
        </p:spPr>
      </p:pic>
      <p:pic>
        <p:nvPicPr>
          <p:cNvPr id="7" name="Juin  juillet et aout sont en e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77666" y="3379557"/>
            <a:ext cx="609600" cy="6096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BA1FDF-EB8E-994D-9852-A47E1C0C9CB5}"/>
              </a:ext>
            </a:extLst>
          </p:cNvPr>
          <p:cNvSpPr/>
          <p:nvPr/>
        </p:nvSpPr>
        <p:spPr>
          <a:xfrm>
            <a:off x="11285621" y="6653463"/>
            <a:ext cx="906379" cy="204537"/>
          </a:xfrm>
          <a:prstGeom prst="rect">
            <a:avLst/>
          </a:prstGeom>
          <a:solidFill>
            <a:srgbClr val="7C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7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5" grpId="0"/>
      <p:bldP spid="16" grpId="0"/>
      <p:bldP spid="17" grpId="0"/>
      <p:bldP spid="18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572</Words>
  <Application>Microsoft Macintosh PowerPoint</Application>
  <PresentationFormat>Widescreen</PresentationFormat>
  <Paragraphs>160</Paragraphs>
  <Slides>17</Slides>
  <Notes>0</Notes>
  <HiddenSlides>0</HiddenSlides>
  <MMClips>41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Century Gothic</vt:lpstr>
      <vt:lpstr>Sassoon Infant Rg</vt:lpstr>
      <vt:lpstr>Tuffy</vt:lpstr>
      <vt:lpstr>Twinkl</vt:lpstr>
      <vt:lpstr>Twinkl SemiBold</vt:lpstr>
      <vt:lpstr>Wingdings 3</vt:lpstr>
      <vt:lpstr>4_Ion Boardroom</vt:lpstr>
      <vt:lpstr>1_Office Theme</vt:lpstr>
      <vt:lpstr>French</vt:lpstr>
      <vt:lpstr>Quels sont les noms des saisons ? (What are the Names of the Seasons?)</vt:lpstr>
      <vt:lpstr>Quels sont les noms des saisons ? (What are the Names of the Seasons?)</vt:lpstr>
      <vt:lpstr>Quels sont les noms des saisons ? (What are the Names of the Seasons?)</vt:lpstr>
      <vt:lpstr>Quels sont les noms des saisons ? (What are the Names of the Seasons?)</vt:lpstr>
      <vt:lpstr>Quels sont les noms des saisons ? (What are the Names of the Seasons?)</vt:lpstr>
      <vt:lpstr>Les mois et les saisons (Months and Seasons)</vt:lpstr>
      <vt:lpstr>Les mois et les saisons (Months and Seasons)</vt:lpstr>
      <vt:lpstr>Les mois et les saisons (Months and Seasons)</vt:lpstr>
      <vt:lpstr>Les mois et les saisons (Months and Seasons)</vt:lpstr>
      <vt:lpstr>Les mois et les saisons (Months and Seasons)</vt:lpstr>
      <vt:lpstr>Les mois et les saisons (Months and Seasons)</vt:lpstr>
      <vt:lpstr>Les mois et les saisons (Months and Seasons)</vt:lpstr>
      <vt:lpstr>Les mois et les saisons (Months and Seasons)</vt:lpstr>
      <vt:lpstr>Les mois et les saisons (Months and Seasons)</vt:lpstr>
      <vt:lpstr>Les mois et les saisons (Months and Seasons)</vt:lpstr>
      <vt:lpstr>Allez-y ! (Off You Go!) (The Worksheet is on the school Website!)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</dc:title>
  <dc:creator>Miss Hilditch</dc:creator>
  <cp:lastModifiedBy>Miss Hilditch</cp:lastModifiedBy>
  <cp:revision>2</cp:revision>
  <dcterms:created xsi:type="dcterms:W3CDTF">2021-01-06T21:57:44Z</dcterms:created>
  <dcterms:modified xsi:type="dcterms:W3CDTF">2021-01-06T22:15:08Z</dcterms:modified>
</cp:coreProperties>
</file>