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74" r:id="rId4"/>
    <p:sldId id="278" r:id="rId5"/>
    <p:sldId id="279" r:id="rId6"/>
    <p:sldId id="275" r:id="rId7"/>
    <p:sldId id="28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775"/>
  </p:normalViewPr>
  <p:slideViewPr>
    <p:cSldViewPr snapToGrid="0" snapToObjects="1">
      <p:cViewPr varScale="1">
        <p:scale>
          <a:sx n="88" d="100"/>
          <a:sy n="88" d="100"/>
        </p:scale>
        <p:origin x="184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B3C9A-1940-8F4B-AC94-4D756D11E7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3AEA71-431A-9C44-A17C-EB6E76255B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498B5-6007-3948-BBDE-4A78F0074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D20C-0744-E14A-916B-BEC12B48A8DF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BA064-AA16-9041-88BB-6B8182C5C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B638F-A138-F145-8A92-A6828FF4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F069-EDBF-EA4C-9525-EA29B2034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95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14BC7-6B53-E941-83A8-D24903357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7A9541-346E-AC4F-A45A-B7A8A4067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DC8B8F-56DE-C141-B0CE-37720C6C5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D20C-0744-E14A-916B-BEC12B48A8DF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FC350-BF57-284A-8C96-7DD1228B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6FE22-5E09-3F4F-A5E8-4A0D929A6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F069-EDBF-EA4C-9525-EA29B2034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359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FF0A25-F399-7A4C-9F18-8EE0B055C5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96C76C-94E6-1B45-B3CF-D522CCEC2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3664D-E442-C548-A44B-92D521D9D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D20C-0744-E14A-916B-BEC12B48A8DF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AF080-8A83-7249-9C61-C0D3E0557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F2DA3-7931-9E46-8D1D-9F8EC9BA8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F069-EDBF-EA4C-9525-EA29B2034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27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63849-6FB6-4648-AFC7-3C920FBAE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24A06-5CFF-4A43-AB36-80F490D5B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D98F9-804E-4B43-A3B2-5C002C017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D20C-0744-E14A-916B-BEC12B48A8DF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F8DCB-3E4B-8B41-8502-300D6F3A7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76A73-7CEE-144A-9694-46A21F2E9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F069-EDBF-EA4C-9525-EA29B2034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595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672E6-C6DF-A54F-AE0A-C57D6CA0D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4B53A-3E65-F54E-AEC6-CB64B7C61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F34B5A-21C5-1247-B171-13DD14E63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D20C-0744-E14A-916B-BEC12B48A8DF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E2C5E-0845-F042-A952-E04F4C5C4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F9C5C-A65F-DC46-AB86-00EFA2326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F069-EDBF-EA4C-9525-EA29B2034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009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DE4F0-8FE7-194C-8D99-E195F4843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2D1C6-859D-514D-B062-B63EB1792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CB42D6-8A1A-F34A-ACE8-5804C00BEA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CB9072-A8EE-544B-AC43-B98070163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D20C-0744-E14A-916B-BEC12B48A8DF}" type="datetimeFigureOut">
              <a:rPr lang="en-US" smtClean="0"/>
              <a:t>1/6/21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7C1B7E-64D2-E140-A3A8-B52BC8AF7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9090E-1DF3-4949-9E4F-0BC18C25D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F069-EDBF-EA4C-9525-EA29B2034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80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5B3BB-FB70-D345-BC58-0D716CB44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1CB5D-C373-734C-A933-8D260D3D1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01BC9-0370-4847-B37F-FCF317AA88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770CDA-66AE-504A-A8C5-91C129C015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D67C1D-7A10-0048-AD92-637CCEB44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677888-DD8C-1347-B548-92BB3DE57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D20C-0744-E14A-916B-BEC12B48A8DF}" type="datetimeFigureOut">
              <a:rPr lang="en-US" smtClean="0"/>
              <a:t>1/6/21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3AAFE4-7C0A-4048-B074-1F78898C3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FAD107-D9BD-B343-B249-250C2579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F069-EDBF-EA4C-9525-EA29B2034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04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3E987-0726-8B4E-86D2-A974EB436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634516-922B-3A42-A81D-3CD50A09C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D20C-0744-E14A-916B-BEC12B48A8DF}" type="datetimeFigureOut">
              <a:rPr lang="en-US" smtClean="0"/>
              <a:t>1/6/21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7F0215-9931-0E4B-8BE2-01C089C35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4AD4EC-9D96-6D4D-AED3-0060C99EC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F069-EDBF-EA4C-9525-EA29B2034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967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14BA6C-0210-7B40-802B-FE243576F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D20C-0744-E14A-916B-BEC12B48A8DF}" type="datetimeFigureOut">
              <a:rPr lang="en-US" smtClean="0"/>
              <a:t>1/6/21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2A0280-6F38-5A4F-88AA-80D43A1D2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A2D8A7-0460-F741-9D29-822EBD8D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F069-EDBF-EA4C-9525-EA29B2034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08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E9D4A-B0F6-2A42-B851-593BBB26A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E4ADF-15FE-7343-9610-54D48A41C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F21F67-1F04-D74A-98AB-A500E1F86C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818366-E828-5C4C-A7AB-4BAC4F883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D20C-0744-E14A-916B-BEC12B48A8DF}" type="datetimeFigureOut">
              <a:rPr lang="en-US" smtClean="0"/>
              <a:t>1/6/21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488CB6-D031-EC4E-815D-BAD0F058E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90136-7628-D54D-9390-5A28E757B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F069-EDBF-EA4C-9525-EA29B2034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148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797D0-EBCD-A441-B95B-8EFB56E25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69C9E4-3520-634B-B75E-A722D06591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F050D-6870-4243-81E9-3419E353D4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F015A4-2175-904E-998D-D6EEA61C9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D20C-0744-E14A-916B-BEC12B48A8DF}" type="datetimeFigureOut">
              <a:rPr lang="en-US" smtClean="0"/>
              <a:t>1/6/21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EC6A6D-5B07-0D46-B977-E92527A0E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80F061-0F92-7342-B5EC-EB8D6DD96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6F069-EDBF-EA4C-9525-EA29B2034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3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A67B9F-10F0-FE49-925C-82B013649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0CB480-BEB0-E646-BCD8-A174DC90A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F285F-A4CE-764A-884A-07D1F519C9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4D20C-0744-E14A-916B-BEC12B48A8DF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D6FDB-A9B7-1E40-BF18-8F13F9732C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C454A-EC87-EA42-937D-28880A246B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6F069-EDBF-EA4C-9525-EA29B20341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03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Learning 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GB" sz="6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6000" dirty="0">
                <a:solidFill>
                  <a:srgbClr val="7030A0"/>
                </a:solidFill>
                <a:latin typeface="Comic Sans MS" panose="030F0702030302020204" pitchFamily="66" charset="0"/>
              </a:rPr>
              <a:t>To use the grid method to multiply larger numbers.</a:t>
            </a:r>
          </a:p>
        </p:txBody>
      </p:sp>
    </p:spTree>
    <p:extLst>
      <p:ext uri="{BB962C8B-B14F-4D97-AF65-F5344CB8AC3E}">
        <p14:creationId xmlns:p14="http://schemas.microsoft.com/office/powerpoint/2010/main" val="292796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689"/>
            <a:ext cx="10515600" cy="1015936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The grid method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62966" y="3057993"/>
          <a:ext cx="4743552" cy="2068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1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1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4322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4322"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469089" y="3058132"/>
          <a:ext cx="3259530" cy="20381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59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595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09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2966" y="1701382"/>
            <a:ext cx="10515600" cy="5556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12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x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= </a:t>
            </a:r>
          </a:p>
          <a:p>
            <a:pPr marL="0" indent="0">
              <a:buNone/>
            </a:pPr>
            <a:endParaRPr lang="en-GB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		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10		2</a:t>
            </a:r>
          </a:p>
          <a:p>
            <a:pPr marL="0" indent="0">
              <a:buNone/>
            </a:pPr>
            <a:r>
              <a:rPr lang="en-GB" sz="800" dirty="0">
                <a:solidFill>
                  <a:schemeClr val="bg1"/>
                </a:solidFill>
                <a:latin typeface="Comic Sans MS" panose="030F0702030302020204" pitchFamily="66" charset="0"/>
              </a:rPr>
              <a:t>l</a:t>
            </a:r>
            <a:endParaRPr lang="en-GB" sz="7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n-GB" sz="54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n-GB" sz="5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5400" dirty="0">
                <a:latin typeface="Comic Sans MS" panose="030F0702030302020204" pitchFamily="66" charset="0"/>
              </a:rPr>
              <a:t>40+8=48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751934" y="3043001"/>
          <a:ext cx="681220" cy="20532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0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331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3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3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31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9743607" y="2548328"/>
            <a:ext cx="14990" cy="2818151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073515" y="3050499"/>
            <a:ext cx="461447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460761" y="2423409"/>
            <a:ext cx="14990" cy="30679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019074" y="2453389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014945" y="2453389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956375" y="248087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17621" y="3957402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19D5A-4D2C-DC40-9964-BBB4D285E14F}"/>
              </a:ext>
            </a:extLst>
          </p:cNvPr>
          <p:cNvSpPr txBox="1"/>
          <p:nvPr/>
        </p:nvSpPr>
        <p:spPr>
          <a:xfrm>
            <a:off x="2344776" y="4172914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40	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0292B5-71C7-E14A-BF86-D7A12A649E00}"/>
              </a:ext>
            </a:extLst>
          </p:cNvPr>
          <p:cNvSpPr txBox="1"/>
          <p:nvPr/>
        </p:nvSpPr>
        <p:spPr>
          <a:xfrm>
            <a:off x="4209783" y="4172914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8	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A69731-A8E9-764C-B559-50FB632E517C}"/>
              </a:ext>
            </a:extLst>
          </p:cNvPr>
          <p:cNvSpPr txBox="1"/>
          <p:nvPr/>
        </p:nvSpPr>
        <p:spPr>
          <a:xfrm>
            <a:off x="2875563" y="1577203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48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47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689"/>
            <a:ext cx="10515600" cy="1015936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The grid method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99509"/>
              </p:ext>
            </p:extLst>
          </p:nvPr>
        </p:nvGraphicFramePr>
        <p:xfrm>
          <a:off x="2818413" y="2253574"/>
          <a:ext cx="6223592" cy="2742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5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5898">
                  <a:extLst>
                    <a:ext uri="{9D8B030D-6E8A-4147-A177-3AD203B41FA5}">
                      <a16:colId xmlns:a16="http://schemas.microsoft.com/office/drawing/2014/main" val="2992582504"/>
                    </a:ext>
                  </a:extLst>
                </a:gridCol>
              </a:tblGrid>
              <a:tr h="1371366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366"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061387"/>
            <a:ext cx="11199896" cy="5953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212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x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= </a:t>
            </a:r>
          </a:p>
          <a:p>
            <a:pPr marL="0" indent="0">
              <a:buNone/>
            </a:pPr>
            <a:endParaRPr lang="en-GB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				   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200	  10	  2</a:t>
            </a:r>
          </a:p>
          <a:p>
            <a:pPr marL="0" indent="0">
              <a:buNone/>
            </a:pPr>
            <a:r>
              <a:rPr lang="en-GB" sz="800" dirty="0">
                <a:solidFill>
                  <a:schemeClr val="bg1"/>
                </a:solidFill>
                <a:latin typeface="Comic Sans MS" panose="030F0702030302020204" pitchFamily="66" charset="0"/>
              </a:rPr>
              <a:t>l</a:t>
            </a:r>
            <a:endParaRPr lang="en-GB" sz="7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				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		 </a:t>
            </a:r>
            <a:r>
              <a:rPr lang="en-GB" sz="54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600+30+6=636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19D5A-4D2C-DC40-9964-BBB4D285E14F}"/>
              </a:ext>
            </a:extLst>
          </p:cNvPr>
          <p:cNvSpPr txBox="1"/>
          <p:nvPr/>
        </p:nvSpPr>
        <p:spPr>
          <a:xfrm>
            <a:off x="4427621" y="3861342"/>
            <a:ext cx="14927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600	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0292B5-71C7-E14A-BF86-D7A12A649E00}"/>
              </a:ext>
            </a:extLst>
          </p:cNvPr>
          <p:cNvSpPr txBox="1"/>
          <p:nvPr/>
        </p:nvSpPr>
        <p:spPr>
          <a:xfrm>
            <a:off x="7959311" y="3861342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6	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A69731-A8E9-764C-B559-50FB632E517C}"/>
              </a:ext>
            </a:extLst>
          </p:cNvPr>
          <p:cNvSpPr txBox="1"/>
          <p:nvPr/>
        </p:nvSpPr>
        <p:spPr>
          <a:xfrm>
            <a:off x="2818413" y="938365"/>
            <a:ext cx="1896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636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24F128-2286-6142-8BFE-2392F489D76F}"/>
              </a:ext>
            </a:extLst>
          </p:cNvPr>
          <p:cNvSpPr txBox="1"/>
          <p:nvPr/>
        </p:nvSpPr>
        <p:spPr>
          <a:xfrm>
            <a:off x="5960891" y="3861342"/>
            <a:ext cx="14927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30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46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689"/>
            <a:ext cx="10515600" cy="1015936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The grid method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818413" y="2253574"/>
          <a:ext cx="6223592" cy="2742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5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5898">
                  <a:extLst>
                    <a:ext uri="{9D8B030D-6E8A-4147-A177-3AD203B41FA5}">
                      <a16:colId xmlns:a16="http://schemas.microsoft.com/office/drawing/2014/main" val="2992582504"/>
                    </a:ext>
                  </a:extLst>
                </a:gridCol>
              </a:tblGrid>
              <a:tr h="1371366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366"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061387"/>
            <a:ext cx="11199896" cy="5953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523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x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solidFill>
                  <a:srgbClr val="0070C0"/>
                </a:solidFill>
                <a:latin typeface="Comic Sans MS" panose="030F0702030302020204" pitchFamily="66" charset="0"/>
              </a:rPr>
              <a:t>8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= </a:t>
            </a:r>
          </a:p>
          <a:p>
            <a:pPr marL="0" indent="0">
              <a:buNone/>
            </a:pPr>
            <a:endParaRPr lang="en-GB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				   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500	  20	  3</a:t>
            </a:r>
          </a:p>
          <a:p>
            <a:pPr marL="0" indent="0">
              <a:buNone/>
            </a:pPr>
            <a:r>
              <a:rPr lang="en-GB" sz="800" dirty="0">
                <a:solidFill>
                  <a:schemeClr val="bg1"/>
                </a:solidFill>
                <a:latin typeface="Comic Sans MS" panose="030F0702030302020204" pitchFamily="66" charset="0"/>
              </a:rPr>
              <a:t>l</a:t>
            </a:r>
            <a:endParaRPr lang="en-GB" sz="7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				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		 </a:t>
            </a:r>
            <a:r>
              <a:rPr lang="en-GB" sz="5400" dirty="0">
                <a:solidFill>
                  <a:srgbClr val="0070C0"/>
                </a:solidFill>
                <a:latin typeface="Comic Sans MS" panose="030F0702030302020204" pitchFamily="66" charset="0"/>
              </a:rPr>
              <a:t>8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19D5A-4D2C-DC40-9964-BBB4D285E14F}"/>
              </a:ext>
            </a:extLst>
          </p:cNvPr>
          <p:cNvSpPr txBox="1"/>
          <p:nvPr/>
        </p:nvSpPr>
        <p:spPr>
          <a:xfrm>
            <a:off x="4427621" y="3861342"/>
            <a:ext cx="19611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prstClr val="black"/>
                </a:solidFill>
                <a:latin typeface="Comic Sans MS" panose="030F0702030302020204" pitchFamily="66" charset="0"/>
              </a:rPr>
              <a:t>4000	</a:t>
            </a:r>
            <a:endParaRPr lang="en-US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0292B5-71C7-E14A-BF86-D7A12A649E00}"/>
              </a:ext>
            </a:extLst>
          </p:cNvPr>
          <p:cNvSpPr txBox="1"/>
          <p:nvPr/>
        </p:nvSpPr>
        <p:spPr>
          <a:xfrm>
            <a:off x="7712924" y="3861342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24	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A69731-A8E9-764C-B559-50FB632E517C}"/>
              </a:ext>
            </a:extLst>
          </p:cNvPr>
          <p:cNvSpPr txBox="1"/>
          <p:nvPr/>
        </p:nvSpPr>
        <p:spPr>
          <a:xfrm>
            <a:off x="2818413" y="938365"/>
            <a:ext cx="1896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4284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24F128-2286-6142-8BFE-2392F489D76F}"/>
              </a:ext>
            </a:extLst>
          </p:cNvPr>
          <p:cNvSpPr txBox="1"/>
          <p:nvPr/>
        </p:nvSpPr>
        <p:spPr>
          <a:xfrm>
            <a:off x="5960891" y="3861342"/>
            <a:ext cx="14927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160	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9D037F-B90D-3D44-9D1A-6E1D801F4F45}"/>
              </a:ext>
            </a:extLst>
          </p:cNvPr>
          <p:cNvSpPr txBox="1"/>
          <p:nvPr/>
        </p:nvSpPr>
        <p:spPr>
          <a:xfrm>
            <a:off x="9901989" y="3861342"/>
            <a:ext cx="175661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>
                <a:latin typeface="Comic Sans MS" panose="030F0902030302020204" pitchFamily="66" charset="0"/>
              </a:rPr>
              <a:t>4000</a:t>
            </a:r>
          </a:p>
          <a:p>
            <a:pPr algn="r"/>
            <a:r>
              <a:rPr lang="en-US" sz="4000" dirty="0">
                <a:latin typeface="Comic Sans MS" panose="030F0902030302020204" pitchFamily="66" charset="0"/>
              </a:rPr>
              <a:t>160</a:t>
            </a:r>
          </a:p>
          <a:p>
            <a:pPr algn="r"/>
            <a:r>
              <a:rPr lang="en-US" sz="4000" u="sng" dirty="0">
                <a:latin typeface="Comic Sans MS" panose="030F0902030302020204" pitchFamily="66" charset="0"/>
              </a:rPr>
              <a:t>     24</a:t>
            </a:r>
          </a:p>
          <a:p>
            <a:pPr algn="r"/>
            <a:r>
              <a:rPr lang="en-US" sz="4000" dirty="0">
                <a:latin typeface="Comic Sans MS" panose="030F0902030302020204" pitchFamily="66" charset="0"/>
              </a:rPr>
              <a:t>4284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49833F-8F57-074F-A063-59596F3F1BFD}"/>
              </a:ext>
            </a:extLst>
          </p:cNvPr>
          <p:cNvSpPr txBox="1"/>
          <p:nvPr/>
        </p:nvSpPr>
        <p:spPr>
          <a:xfrm>
            <a:off x="10226843" y="5074269"/>
            <a:ext cx="5775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741067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689"/>
            <a:ext cx="10515600" cy="1015936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The grid method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818413" y="2253574"/>
          <a:ext cx="6223592" cy="2742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5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5898">
                  <a:extLst>
                    <a:ext uri="{9D8B030D-6E8A-4147-A177-3AD203B41FA5}">
                      <a16:colId xmlns:a16="http://schemas.microsoft.com/office/drawing/2014/main" val="2992582504"/>
                    </a:ext>
                  </a:extLst>
                </a:gridCol>
              </a:tblGrid>
              <a:tr h="1371366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366"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061387"/>
            <a:ext cx="11199896" cy="59537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971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x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= </a:t>
            </a:r>
          </a:p>
          <a:p>
            <a:pPr marL="0" indent="0">
              <a:buNone/>
            </a:pPr>
            <a:endParaRPr lang="en-GB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				   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900	  70	  1</a:t>
            </a:r>
          </a:p>
          <a:p>
            <a:pPr marL="0" indent="0">
              <a:buNone/>
            </a:pPr>
            <a:r>
              <a:rPr lang="en-GB" sz="800" dirty="0">
                <a:solidFill>
                  <a:schemeClr val="bg1"/>
                </a:solidFill>
                <a:latin typeface="Comic Sans MS" panose="030F0702030302020204" pitchFamily="66" charset="0"/>
              </a:rPr>
              <a:t>l</a:t>
            </a:r>
            <a:endParaRPr lang="en-GB" sz="7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				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		 </a:t>
            </a:r>
            <a:r>
              <a:rPr lang="en-GB" sz="54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19D5A-4D2C-DC40-9964-BBB4D285E14F}"/>
              </a:ext>
            </a:extLst>
          </p:cNvPr>
          <p:cNvSpPr txBox="1"/>
          <p:nvPr/>
        </p:nvSpPr>
        <p:spPr>
          <a:xfrm>
            <a:off x="4427621" y="3861342"/>
            <a:ext cx="19611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prstClr val="black"/>
                </a:solidFill>
                <a:latin typeface="Comic Sans MS" panose="030F0702030302020204" pitchFamily="66" charset="0"/>
              </a:rPr>
              <a:t>4500	</a:t>
            </a:r>
            <a:endParaRPr lang="en-US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0292B5-71C7-E14A-BF86-D7A12A649E00}"/>
              </a:ext>
            </a:extLst>
          </p:cNvPr>
          <p:cNvSpPr txBox="1"/>
          <p:nvPr/>
        </p:nvSpPr>
        <p:spPr>
          <a:xfrm>
            <a:off x="7997976" y="3861342"/>
            <a:ext cx="1179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5	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A69731-A8E9-764C-B559-50FB632E517C}"/>
              </a:ext>
            </a:extLst>
          </p:cNvPr>
          <p:cNvSpPr txBox="1"/>
          <p:nvPr/>
        </p:nvSpPr>
        <p:spPr>
          <a:xfrm>
            <a:off x="2818413" y="938365"/>
            <a:ext cx="1896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4855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24F128-2286-6142-8BFE-2392F489D76F}"/>
              </a:ext>
            </a:extLst>
          </p:cNvPr>
          <p:cNvSpPr txBox="1"/>
          <p:nvPr/>
        </p:nvSpPr>
        <p:spPr>
          <a:xfrm>
            <a:off x="5960891" y="3861342"/>
            <a:ext cx="14927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350	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9D037F-B90D-3D44-9D1A-6E1D801F4F45}"/>
              </a:ext>
            </a:extLst>
          </p:cNvPr>
          <p:cNvSpPr txBox="1"/>
          <p:nvPr/>
        </p:nvSpPr>
        <p:spPr>
          <a:xfrm>
            <a:off x="9901989" y="3861342"/>
            <a:ext cx="175661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>
                <a:latin typeface="Comic Sans MS" panose="030F0902030302020204" pitchFamily="66" charset="0"/>
              </a:rPr>
              <a:t>4500</a:t>
            </a:r>
          </a:p>
          <a:p>
            <a:pPr algn="r"/>
            <a:r>
              <a:rPr lang="en-US" sz="4000" dirty="0">
                <a:latin typeface="Comic Sans MS" panose="030F0902030302020204" pitchFamily="66" charset="0"/>
              </a:rPr>
              <a:t>350</a:t>
            </a:r>
          </a:p>
          <a:p>
            <a:pPr algn="r"/>
            <a:r>
              <a:rPr lang="en-US" sz="4000" u="sng" dirty="0">
                <a:latin typeface="Comic Sans MS" panose="030F0902030302020204" pitchFamily="66" charset="0"/>
              </a:rPr>
              <a:t>        5     </a:t>
            </a:r>
          </a:p>
          <a:p>
            <a:pPr algn="r"/>
            <a:r>
              <a:rPr lang="en-US" sz="4000" dirty="0">
                <a:latin typeface="Comic Sans MS" panose="030F0902030302020204" pitchFamily="66" charset="0"/>
              </a:rPr>
              <a:t>4855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49833F-8F57-074F-A063-59596F3F1BFD}"/>
              </a:ext>
            </a:extLst>
          </p:cNvPr>
          <p:cNvSpPr txBox="1"/>
          <p:nvPr/>
        </p:nvSpPr>
        <p:spPr>
          <a:xfrm>
            <a:off x="10226843" y="5074269"/>
            <a:ext cx="5775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19918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689"/>
            <a:ext cx="10515600" cy="1015936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The grid method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341542"/>
              </p:ext>
            </p:extLst>
          </p:nvPr>
        </p:nvGraphicFramePr>
        <p:xfrm>
          <a:off x="3329482" y="2244544"/>
          <a:ext cx="5533035" cy="4114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4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4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4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366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366"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366"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738573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497" y="1034795"/>
            <a:ext cx="10515600" cy="6541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42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x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solidFill>
                  <a:srgbClr val="0070C0"/>
                </a:solidFill>
                <a:latin typeface="Comic Sans MS" panose="030F0702030302020204" pitchFamily="66" charset="0"/>
              </a:rPr>
              <a:t>83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= </a:t>
            </a:r>
          </a:p>
          <a:p>
            <a:pPr marL="0" indent="0">
              <a:buNone/>
            </a:pPr>
            <a:endParaRPr lang="en-GB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					   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40	    2</a:t>
            </a:r>
          </a:p>
          <a:p>
            <a:pPr marL="0" indent="0">
              <a:buNone/>
            </a:pPr>
            <a:r>
              <a:rPr lang="en-GB" sz="800" dirty="0">
                <a:solidFill>
                  <a:schemeClr val="bg1"/>
                </a:solidFill>
                <a:latin typeface="Comic Sans MS" panose="030F0702030302020204" pitchFamily="66" charset="0"/>
              </a:rPr>
              <a:t>l</a:t>
            </a:r>
            <a:endParaRPr lang="en-GB" sz="7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				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		  </a:t>
            </a:r>
            <a:r>
              <a:rPr lang="en-GB" sz="5400" dirty="0">
                <a:solidFill>
                  <a:srgbClr val="0070C0"/>
                </a:solidFill>
                <a:latin typeface="Comic Sans MS" panose="030F0702030302020204" pitchFamily="66" charset="0"/>
              </a:rPr>
              <a:t>80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n-GB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		   </a:t>
            </a:r>
            <a:r>
              <a:rPr lang="en-GB" sz="54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19D5A-4D2C-DC40-9964-BBB4D285E14F}"/>
              </a:ext>
            </a:extLst>
          </p:cNvPr>
          <p:cNvSpPr txBox="1"/>
          <p:nvPr/>
        </p:nvSpPr>
        <p:spPr>
          <a:xfrm>
            <a:off x="5150301" y="3875856"/>
            <a:ext cx="19326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3200	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0292B5-71C7-E14A-BF86-D7A12A649E00}"/>
              </a:ext>
            </a:extLst>
          </p:cNvPr>
          <p:cNvSpPr txBox="1"/>
          <p:nvPr/>
        </p:nvSpPr>
        <p:spPr>
          <a:xfrm>
            <a:off x="7277377" y="3875856"/>
            <a:ext cx="13907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160	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A69731-A8E9-764C-B559-50FB632E517C}"/>
              </a:ext>
            </a:extLst>
          </p:cNvPr>
          <p:cNvSpPr txBox="1"/>
          <p:nvPr/>
        </p:nvSpPr>
        <p:spPr>
          <a:xfrm>
            <a:off x="3123213" y="951661"/>
            <a:ext cx="1896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3486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58570E-0DAC-ED44-89A0-9093C322ECE4}"/>
              </a:ext>
            </a:extLst>
          </p:cNvPr>
          <p:cNvSpPr txBox="1"/>
          <p:nvPr/>
        </p:nvSpPr>
        <p:spPr>
          <a:xfrm>
            <a:off x="10075998" y="3392212"/>
            <a:ext cx="175661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>
                <a:latin typeface="Comic Sans MS" panose="030F0902030302020204" pitchFamily="66" charset="0"/>
              </a:rPr>
              <a:t>3200</a:t>
            </a:r>
          </a:p>
          <a:p>
            <a:pPr algn="r"/>
            <a:r>
              <a:rPr lang="en-US" sz="4000" dirty="0">
                <a:latin typeface="Comic Sans MS" panose="030F0902030302020204" pitchFamily="66" charset="0"/>
              </a:rPr>
              <a:t>160</a:t>
            </a:r>
          </a:p>
          <a:p>
            <a:pPr algn="r"/>
            <a:r>
              <a:rPr lang="en-US" sz="4000" dirty="0">
                <a:latin typeface="Comic Sans MS" panose="030F0902030302020204" pitchFamily="66" charset="0"/>
              </a:rPr>
              <a:t>120</a:t>
            </a:r>
          </a:p>
          <a:p>
            <a:pPr algn="r"/>
            <a:r>
              <a:rPr lang="en-US" sz="4000" u="sng" dirty="0">
                <a:latin typeface="Comic Sans MS" panose="030F0902030302020204" pitchFamily="66" charset="0"/>
              </a:rPr>
              <a:t>        6     </a:t>
            </a:r>
          </a:p>
          <a:p>
            <a:pPr algn="r"/>
            <a:r>
              <a:rPr lang="en-US" sz="4000" dirty="0">
                <a:latin typeface="Comic Sans MS" panose="030F0902030302020204" pitchFamily="66" charset="0"/>
              </a:rPr>
              <a:t>3486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52F9CF-B10E-BC49-8D5F-4E9BBD905027}"/>
              </a:ext>
            </a:extLst>
          </p:cNvPr>
          <p:cNvSpPr txBox="1"/>
          <p:nvPr/>
        </p:nvSpPr>
        <p:spPr>
          <a:xfrm>
            <a:off x="10312676" y="5033957"/>
            <a:ext cx="5775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+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2204B0-9105-E34C-ABF1-623E2BAD5C27}"/>
              </a:ext>
            </a:extLst>
          </p:cNvPr>
          <p:cNvSpPr txBox="1"/>
          <p:nvPr/>
        </p:nvSpPr>
        <p:spPr>
          <a:xfrm>
            <a:off x="5421269" y="5211184"/>
            <a:ext cx="13907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120	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A9F82F-5A15-4240-91F8-999C6785AD42}"/>
              </a:ext>
            </a:extLst>
          </p:cNvPr>
          <p:cNvSpPr txBox="1"/>
          <p:nvPr/>
        </p:nvSpPr>
        <p:spPr>
          <a:xfrm>
            <a:off x="7513960" y="5199457"/>
            <a:ext cx="13907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6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57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689"/>
            <a:ext cx="10515600" cy="1015936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FFC000"/>
                </a:solidFill>
                <a:latin typeface="Comic Sans MS" panose="030F0702030302020204" pitchFamily="66" charset="0"/>
              </a:rPr>
              <a:t>The grid method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329482" y="2244544"/>
          <a:ext cx="5533035" cy="4114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4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4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4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366">
                <a:tc>
                  <a:txBody>
                    <a:bodyPr/>
                    <a:lstStyle/>
                    <a:p>
                      <a:pPr algn="ctr"/>
                      <a:r>
                        <a:rPr lang="en-GB" sz="4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mic Sans MS" panose="030F0702030302020204" pitchFamily="66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366"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366">
                <a:tc>
                  <a:txBody>
                    <a:bodyPr/>
                    <a:lstStyle/>
                    <a:p>
                      <a:pPr algn="ctr"/>
                      <a:endParaRPr lang="en-GB" sz="4800" b="1" dirty="0">
                        <a:solidFill>
                          <a:srgbClr val="0070C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738573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497" y="1034795"/>
            <a:ext cx="10515600" cy="6541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74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x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solidFill>
                  <a:srgbClr val="0070C0"/>
                </a:solidFill>
                <a:latin typeface="Comic Sans MS" panose="030F0702030302020204" pitchFamily="66" charset="0"/>
              </a:rPr>
              <a:t>25</a:t>
            </a:r>
            <a:r>
              <a:rPr lang="en-GB" sz="4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n-GB" sz="4400" dirty="0">
                <a:latin typeface="Comic Sans MS" panose="030F0702030302020204" pitchFamily="66" charset="0"/>
              </a:rPr>
              <a:t>= </a:t>
            </a:r>
          </a:p>
          <a:p>
            <a:pPr marL="0" indent="0">
              <a:buNone/>
            </a:pPr>
            <a:endParaRPr lang="en-GB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					   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70	    4</a:t>
            </a:r>
          </a:p>
          <a:p>
            <a:pPr marL="0" indent="0">
              <a:buNone/>
            </a:pPr>
            <a:r>
              <a:rPr lang="en-GB" sz="800" dirty="0">
                <a:solidFill>
                  <a:schemeClr val="bg1"/>
                </a:solidFill>
                <a:latin typeface="Comic Sans MS" panose="030F0702030302020204" pitchFamily="66" charset="0"/>
              </a:rPr>
              <a:t>l</a:t>
            </a:r>
            <a:endParaRPr lang="en-GB" sz="7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  				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		  </a:t>
            </a:r>
            <a:r>
              <a:rPr lang="en-GB" sz="5400" dirty="0">
                <a:solidFill>
                  <a:srgbClr val="0070C0"/>
                </a:solidFill>
                <a:latin typeface="Comic Sans MS" panose="030F0702030302020204" pitchFamily="66" charset="0"/>
              </a:rPr>
              <a:t>20</a:t>
            </a: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n-GB" sz="2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		   </a:t>
            </a:r>
            <a:r>
              <a:rPr lang="en-GB" sz="5400" dirty="0">
                <a:solidFill>
                  <a:srgbClr val="0070C0"/>
                </a:solidFill>
                <a:latin typeface="Comic Sans MS" panose="030F0702030302020204" pitchFamily="66" charset="0"/>
              </a:rPr>
              <a:t>5</a:t>
            </a:r>
          </a:p>
          <a:p>
            <a:pPr marL="0" indent="0">
              <a:buNone/>
            </a:pPr>
            <a:r>
              <a:rPr lang="en-GB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19D5A-4D2C-DC40-9964-BBB4D285E14F}"/>
              </a:ext>
            </a:extLst>
          </p:cNvPr>
          <p:cNvSpPr txBox="1"/>
          <p:nvPr/>
        </p:nvSpPr>
        <p:spPr>
          <a:xfrm>
            <a:off x="5150301" y="3875856"/>
            <a:ext cx="19326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1400	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0292B5-71C7-E14A-BF86-D7A12A649E00}"/>
              </a:ext>
            </a:extLst>
          </p:cNvPr>
          <p:cNvSpPr txBox="1"/>
          <p:nvPr/>
        </p:nvSpPr>
        <p:spPr>
          <a:xfrm>
            <a:off x="7277377" y="3875856"/>
            <a:ext cx="13907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80	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A69731-A8E9-764C-B559-50FB632E517C}"/>
              </a:ext>
            </a:extLst>
          </p:cNvPr>
          <p:cNvSpPr txBox="1"/>
          <p:nvPr/>
        </p:nvSpPr>
        <p:spPr>
          <a:xfrm>
            <a:off x="3123213" y="951661"/>
            <a:ext cx="1896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1850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58570E-0DAC-ED44-89A0-9093C322ECE4}"/>
              </a:ext>
            </a:extLst>
          </p:cNvPr>
          <p:cNvSpPr txBox="1"/>
          <p:nvPr/>
        </p:nvSpPr>
        <p:spPr>
          <a:xfrm>
            <a:off x="10075998" y="3392212"/>
            <a:ext cx="175661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dirty="0">
                <a:latin typeface="Comic Sans MS" panose="030F0902030302020204" pitchFamily="66" charset="0"/>
              </a:rPr>
              <a:t>1400</a:t>
            </a:r>
          </a:p>
          <a:p>
            <a:pPr algn="r"/>
            <a:r>
              <a:rPr lang="en-US" sz="4000" dirty="0">
                <a:latin typeface="Comic Sans MS" panose="030F0902030302020204" pitchFamily="66" charset="0"/>
              </a:rPr>
              <a:t>350</a:t>
            </a:r>
          </a:p>
          <a:p>
            <a:pPr algn="r"/>
            <a:r>
              <a:rPr lang="en-US" sz="4000" dirty="0">
                <a:latin typeface="Comic Sans MS" panose="030F0902030302020204" pitchFamily="66" charset="0"/>
              </a:rPr>
              <a:t>80</a:t>
            </a:r>
          </a:p>
          <a:p>
            <a:pPr algn="r"/>
            <a:r>
              <a:rPr lang="en-US" sz="4000" u="sng" dirty="0">
                <a:latin typeface="Comic Sans MS" panose="030F0902030302020204" pitchFamily="66" charset="0"/>
              </a:rPr>
              <a:t>      20     </a:t>
            </a:r>
          </a:p>
          <a:p>
            <a:pPr algn="r"/>
            <a:r>
              <a:rPr lang="en-US" sz="4000" dirty="0">
                <a:latin typeface="Comic Sans MS" panose="030F0902030302020204" pitchFamily="66" charset="0"/>
              </a:rPr>
              <a:t>1850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52F9CF-B10E-BC49-8D5F-4E9BBD905027}"/>
              </a:ext>
            </a:extLst>
          </p:cNvPr>
          <p:cNvSpPr txBox="1"/>
          <p:nvPr/>
        </p:nvSpPr>
        <p:spPr>
          <a:xfrm>
            <a:off x="10312676" y="5033957"/>
            <a:ext cx="5775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+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2204B0-9105-E34C-ABF1-623E2BAD5C27}"/>
              </a:ext>
            </a:extLst>
          </p:cNvPr>
          <p:cNvSpPr txBox="1"/>
          <p:nvPr/>
        </p:nvSpPr>
        <p:spPr>
          <a:xfrm>
            <a:off x="5421269" y="5211184"/>
            <a:ext cx="16617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350	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A9F82F-5A15-4240-91F8-999C6785AD42}"/>
              </a:ext>
            </a:extLst>
          </p:cNvPr>
          <p:cNvSpPr txBox="1"/>
          <p:nvPr/>
        </p:nvSpPr>
        <p:spPr>
          <a:xfrm>
            <a:off x="7513960" y="5199457"/>
            <a:ext cx="13907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Comic Sans MS" panose="030F0702030302020204" pitchFamily="66" charset="0"/>
              </a:rPr>
              <a:t>20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81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273</Words>
  <Application>Microsoft Macintosh PowerPoint</Application>
  <PresentationFormat>Widescreen</PresentationFormat>
  <Paragraphs>113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 Theme</vt:lpstr>
      <vt:lpstr>Learning Objective</vt:lpstr>
      <vt:lpstr>The grid method</vt:lpstr>
      <vt:lpstr>The grid method</vt:lpstr>
      <vt:lpstr>The grid method</vt:lpstr>
      <vt:lpstr>The grid method</vt:lpstr>
      <vt:lpstr>The grid method</vt:lpstr>
      <vt:lpstr>The grid method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Objective</dc:title>
  <dc:creator>Miss Hilditch</dc:creator>
  <cp:lastModifiedBy>Miss Hilditch</cp:lastModifiedBy>
  <cp:revision>3</cp:revision>
  <dcterms:created xsi:type="dcterms:W3CDTF">2021-01-06T21:06:46Z</dcterms:created>
  <dcterms:modified xsi:type="dcterms:W3CDTF">2021-01-06T21:33:07Z</dcterms:modified>
</cp:coreProperties>
</file>