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8" r:id="rId3"/>
    <p:sldMasterId id="2147483685" r:id="rId4"/>
  </p:sldMasterIdLst>
  <p:notesMasterIdLst>
    <p:notesMasterId r:id="rId14"/>
  </p:notesMasterIdLst>
  <p:sldIdLst>
    <p:sldId id="458" r:id="rId5"/>
    <p:sldId id="457" r:id="rId6"/>
    <p:sldId id="279" r:id="rId7"/>
    <p:sldId id="258" r:id="rId8"/>
    <p:sldId id="259" r:id="rId9"/>
    <p:sldId id="265" r:id="rId10"/>
    <p:sldId id="261" r:id="rId11"/>
    <p:sldId id="460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B184-6B6E-0048-9103-F4258934C69E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2D890-90F2-FE42-8B4A-C65FA4708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‘The Turtle and the Island’ by Barbara Ker Wilson, illustrated by </a:t>
            </a:r>
            <a:r>
              <a:rPr lang="en-GB" dirty="0" err="1"/>
              <a:t>Frané</a:t>
            </a:r>
            <a:r>
              <a:rPr lang="en-GB" dirty="0"/>
              <a:t> </a:t>
            </a:r>
            <a:r>
              <a:rPr lang="en-GB" dirty="0" err="1"/>
              <a:t>Lessac</a:t>
            </a:r>
            <a:r>
              <a:rPr lang="en-GB" dirty="0"/>
              <a:t>.</a:t>
            </a:r>
          </a:p>
          <a:p>
            <a:r>
              <a:rPr lang="en-GB" dirty="0"/>
              <a:t>This is a story about a turtle that lives in the middle of a huge ocean.</a:t>
            </a:r>
            <a:r>
              <a:rPr lang="en-GB" baseline="0" dirty="0"/>
              <a:t>  This picture shows the turtle resting in the middle of the ocean.  The illustrator is showing both night and day in the same picture.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21A04-33CD-4D3D-85AC-E6A81D87DD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04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‘Over and Under the Snow’ by Kate </a:t>
            </a:r>
            <a:r>
              <a:rPr lang="en-GB" dirty="0" err="1"/>
              <a:t>Messner</a:t>
            </a:r>
            <a:r>
              <a:rPr lang="en-GB" dirty="0"/>
              <a:t>, illustrated by Christopher Silas Neal.</a:t>
            </a:r>
          </a:p>
          <a:p>
            <a:r>
              <a:rPr lang="en-GB" dirty="0"/>
              <a:t>The author is describing the creatures that are busy</a:t>
            </a:r>
            <a:r>
              <a:rPr lang="en-GB" baseline="0" dirty="0"/>
              <a:t> during the winter.  She doesn’t just say ‘there is an owl’, or ‘there is a shrew’.  She starts the sentence with a fronted adverbial at the beginning telling you </a:t>
            </a:r>
            <a:r>
              <a:rPr lang="en-GB" i="1" baseline="0" dirty="0"/>
              <a:t>where</a:t>
            </a:r>
            <a:r>
              <a:rPr lang="en-GB" i="0" baseline="0" dirty="0"/>
              <a:t> the creature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21A04-33CD-4D3D-85AC-E6A81D87DD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64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‘Mysterious Traveller’ by Mal </a:t>
            </a:r>
            <a:r>
              <a:rPr lang="en-GB" dirty="0" err="1"/>
              <a:t>Peet</a:t>
            </a:r>
            <a:r>
              <a:rPr lang="en-GB" dirty="0"/>
              <a:t> &amp;</a:t>
            </a:r>
            <a:r>
              <a:rPr lang="en-GB" baseline="0" dirty="0"/>
              <a:t> Elspeth Graham, illustrated by P J Lynch.</a:t>
            </a:r>
          </a:p>
          <a:p>
            <a:r>
              <a:rPr lang="en-GB" baseline="0" dirty="0"/>
              <a:t>The authors use two fronted adverbials again, this time each one beginning with a different preposition.  They use ‘beyond’ to say </a:t>
            </a:r>
            <a:r>
              <a:rPr lang="en-GB" i="1" baseline="0" dirty="0"/>
              <a:t>where</a:t>
            </a:r>
            <a:r>
              <a:rPr lang="en-GB" i="0" baseline="0" dirty="0"/>
              <a:t> in the distance the towers of rock are.  It makes the description of the setting on this page very precise.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21A04-33CD-4D3D-85AC-E6A81D87DD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From ‘Desert</a:t>
            </a:r>
            <a:r>
              <a:rPr lang="en-GB" baseline="0" dirty="0"/>
              <a:t> Giant: The World of the Saguaro Cactus’, written and illustrated by Barbara Bash.</a:t>
            </a:r>
            <a:endParaRPr lang="en-GB" dirty="0"/>
          </a:p>
          <a:p>
            <a:r>
              <a:rPr lang="en-GB" dirty="0"/>
              <a:t>This</a:t>
            </a:r>
            <a:r>
              <a:rPr lang="en-GB" baseline="0" dirty="0"/>
              <a:t> sentence is from a non-fiction book about a type of cactus plant.  There are two fronted adverbials starting with prepositions.  They give more detail about the yellows that grow from this plant.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21A04-33CD-4D3D-85AC-E6A81D87DD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9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‘Mysterious Traveller, by</a:t>
            </a:r>
            <a:r>
              <a:rPr lang="en-GB" baseline="0" dirty="0"/>
              <a:t> Mal </a:t>
            </a:r>
            <a:r>
              <a:rPr lang="en-GB" baseline="0" dirty="0" err="1"/>
              <a:t>Peet</a:t>
            </a:r>
            <a:r>
              <a:rPr lang="en-GB" baseline="0" dirty="0"/>
              <a:t> &amp; Elspeth Graham, illustrated by P J Lynch</a:t>
            </a:r>
          </a:p>
          <a:p>
            <a:r>
              <a:rPr lang="en-GB" baseline="0" dirty="0"/>
              <a:t>The story starts with a dramatic sand storm.  ‘Behind’ is another unusual preposition being used for a fronted adverbial.  It is important to say ‘behind’ here, because it gives the sense that the men on camels are being chased by the sand storm.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21A04-33CD-4D3D-85AC-E6A81D87DD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C711-0113-024C-8EBA-5109FD14B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4D619-978C-0E4D-A6B8-9E9F89FB0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3423-0E86-CF4B-988C-E1EBAEC1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14F1-E943-8A4D-AAD8-3A2174ED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4F87-588F-8A4F-AE7A-AFE84170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4DB9-6156-CA4F-872C-B21A10A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9C963-C470-2C47-82C7-6DC6E23E6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4F41-2F4A-A745-B936-8BB27459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7536-E6DF-0E4E-806B-D45A2509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8BF5-8C53-8941-842F-5745E8E6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69DEF-7ADC-8A4A-A1A3-A813A7E3E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E497F-04B3-2E40-A8BF-CC53D1956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BC5F-9234-CE40-BCF0-54D0C841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0B46-5479-E343-9BBB-27A6D023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6663-E340-3F45-ADFF-F2AFD23B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3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9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5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7E2A-A505-CD44-A967-C8B54F71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C846-9E0A-894E-83E5-589D3CA5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B832-86B9-B243-AC5A-9B3F4187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E11E-360C-B848-AD65-51956DB3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A6D3-FABA-D34B-B2A1-15E14445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2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2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7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21ECC9-0B1B-4564-985C-AC3A0EF85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57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0D5F-7AAF-3C4C-9DED-33FE87E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D685-9084-E14D-8C3A-CA0083CA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2D7D-A6D9-AB4B-BAD9-44A899E7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F7D7-FA1A-984B-93A4-F2E61C4C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64C6-EA55-0842-A93F-B40E65E6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98277B6-A79B-4375-9171-AD978DD043B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1BAC5A5-043F-4613-962E-02F6A833D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32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3D44001-D9DD-4145-8C9B-7C49D75C6BA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2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0C35675-3C42-425B-B48A-2B8B5F5469D4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560B680-331C-4DF7-9402-206762AA00A4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D0D758-ABB6-4E0E-8F85-EA00CBACF6D1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72D60-F588-456C-BE73-589CDF459FA9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E4AFBD5-3101-4E1E-A90B-9884ED0357B8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176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035D33-92B2-4135-B18B-E7094BB39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10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ar 3 2A / Year 4 2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630A0F0-513D-4965-A6B8-3BE0C09DBE0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06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95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65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1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61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AD7F-D835-2A4F-8D6F-48E1DB02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8EE66-78D9-D749-B94A-33E405C9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B8E54-4B9D-3B44-971C-A556A5DE5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C8FEC-3DBC-0047-8219-0DEAE3B7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D7EB9-A930-F546-8399-FC200FD5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215C1-1220-9D49-9D78-6CD35532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0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88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15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80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2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1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26A6-7DC9-B147-A9F9-8874269D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CE7AC-070C-4042-80E3-A2E40A61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493FA-99A6-434B-B2ED-3C78801C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DB6E9-AB36-0746-BDC5-A8B0D486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8F400-DFCE-C14B-8736-92629FBA4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AA739-6118-6342-816D-DE7D06F9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02C15-EC5E-A74D-B724-8CF8B239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39ABD-45A5-054B-8AF8-EEB513CE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18CE-AE58-9340-8953-894D564A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C3624-438B-844E-9CE8-3DE4367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D390F-5052-9C4D-97BE-8B3B4DEF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E673F-5B25-EC47-896A-1229DCD2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3C5AB-74A4-EA4C-8C43-519246B6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CEE74-A832-854D-8956-6DE4DA4D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20596-90FC-8D46-9A76-D10AA866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4BB4-B3CA-7E49-B04A-4C11A925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319E-7BAD-6A43-8385-47BF6193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1A80B-6529-734D-A1EB-F28719DFD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CA9E1-2BC8-ED4E-993F-80B90D9D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3B85C-1F95-1044-BF0A-6DCFEE0A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55837-7C0A-D24F-872C-54293E3C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3497-3E45-414F-A4F6-B2A2FAE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CE3D2-9E25-3741-9D2F-FA8B1C6E4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7CA12-0DCF-244A-AAA3-F7AA3E2E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1C71B-6B96-FC45-A5D1-C5ECBE4F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DF72B-CA2E-A34B-88AD-3573A76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9667A-7DA6-0C47-A850-D4FD76F0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CCBBF-BBC9-DD4E-96B2-7E00B411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16AD7-6260-AB41-9CF1-BCD05DFD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55755-EFC7-564F-9703-9A55037DF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5FDB-FC70-D84F-99F9-871168496605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885EE-203E-2A4D-89BF-DD9860499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021B-9725-A648-BE29-D9CD4C4C5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3BD8-7F89-C14F-9797-5881D77D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09233D-B80A-AC43-90D5-3661C8EDCDB7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5637E4-94B2-4042-AF05-067BF2737C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58E2A8-72C5-489E-AC93-51DE4C2D5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69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697B-E732-4DCF-91FB-FD740F04708F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8739-5206-4948-889E-B92728B0E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BA0F-EDA3-6E4A-84D0-3D4352E6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8" y="850101"/>
            <a:ext cx="8761413" cy="706964"/>
          </a:xfrm>
        </p:spPr>
        <p:txBody>
          <a:bodyPr/>
          <a:lstStyle/>
          <a:p>
            <a:r>
              <a:rPr lang="en-US" sz="4400" dirty="0">
                <a:latin typeface="Twinkl" pitchFamily="2" charset="77"/>
              </a:rPr>
              <a:t>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7C668-9820-354D-81B3-CE241DF4E469}"/>
              </a:ext>
            </a:extLst>
          </p:cNvPr>
          <p:cNvSpPr txBox="1"/>
          <p:nvPr/>
        </p:nvSpPr>
        <p:spPr>
          <a:xfrm>
            <a:off x="492211" y="2228671"/>
            <a:ext cx="112075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Thursday 7</a:t>
            </a:r>
            <a:r>
              <a:rPr kumimoji="0" lang="en-US" sz="36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January 2021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Using Prepositions as Fronted Adverbials</a:t>
            </a:r>
          </a:p>
        </p:txBody>
      </p:sp>
    </p:spTree>
    <p:extLst>
      <p:ext uri="{BB962C8B-B14F-4D97-AF65-F5344CB8AC3E}">
        <p14:creationId xmlns:p14="http://schemas.microsoft.com/office/powerpoint/2010/main" val="267507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58D283-DD7F-4373-844C-2BBAC5312DC8}"/>
              </a:ext>
            </a:extLst>
          </p:cNvPr>
          <p:cNvSpPr/>
          <p:nvPr/>
        </p:nvSpPr>
        <p:spPr>
          <a:xfrm>
            <a:off x="2063751" y="2157414"/>
            <a:ext cx="8069263" cy="1316037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4F8E6-9D28-46CA-BFF2-031A0E643BF6}"/>
              </a:ext>
            </a:extLst>
          </p:cNvPr>
          <p:cNvSpPr/>
          <p:nvPr/>
        </p:nvSpPr>
        <p:spPr>
          <a:xfrm>
            <a:off x="2063750" y="1511301"/>
            <a:ext cx="8064500" cy="5318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1268" name="Title 20">
            <a:extLst>
              <a:ext uri="{FF2B5EF4-FFF2-40B4-BE49-F238E27FC236}">
                <a16:creationId xmlns:a16="http://schemas.microsoft.com/office/drawing/2014/main" id="{48F3F34C-8D6F-4956-B1DE-56CBB6E7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Fronted Adverbial Hunt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55367B58-59BF-4296-A279-58A53E1B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20825"/>
            <a:ext cx="7632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</a:rPr>
              <a:t>What is an adverbial?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57908-B2B5-4A35-A12F-C09C4295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2157414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An adverbial is a word, phrase or clause that is used, like an adverb, to modify a verb or a clause. Adverbs can be used as adverbials, but many other types of words, phrases and clauses can be used in this way, including prepositional phrases and subordinate clauses.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EFEB6F-1660-48C1-9D8C-63222C2CE986}"/>
              </a:ext>
            </a:extLst>
          </p:cNvPr>
          <p:cNvSpPr/>
          <p:nvPr/>
        </p:nvSpPr>
        <p:spPr>
          <a:xfrm>
            <a:off x="2058988" y="4491039"/>
            <a:ext cx="8069262" cy="72072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4828C5-7143-4DA2-9EE6-929C27C5C79C}"/>
              </a:ext>
            </a:extLst>
          </p:cNvPr>
          <p:cNvSpPr/>
          <p:nvPr/>
        </p:nvSpPr>
        <p:spPr>
          <a:xfrm>
            <a:off x="2058988" y="3844926"/>
            <a:ext cx="8064500" cy="5318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911A89-04FD-40A5-BAF8-A445FA6E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852863"/>
            <a:ext cx="7632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</a:rPr>
              <a:t>What is a fronted adverbial?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F73151-BFFF-4BD2-BD33-BFD1FBFF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6" y="4491038"/>
            <a:ext cx="52609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When an adverbial is used at the beginning of a sentence, they are often called ‘fronted adverbials’.</a:t>
            </a:r>
          </a:p>
        </p:txBody>
      </p:sp>
      <p:pic>
        <p:nvPicPr>
          <p:cNvPr id="11275" name="Picture 31">
            <a:extLst>
              <a:ext uri="{FF2B5EF4-FFF2-40B4-BE49-F238E27FC236}">
                <a16:creationId xmlns:a16="http://schemas.microsoft.com/office/drawing/2014/main" id="{567756B6-E487-4A97-AA70-0C80328C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9" y="3932238"/>
            <a:ext cx="24796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28" grpId="0" animBg="1"/>
      <p:bldP spid="29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B726D9-C25E-4EF0-92D0-F83C7A86D9B5}"/>
              </a:ext>
            </a:extLst>
          </p:cNvPr>
          <p:cNvSpPr/>
          <p:nvPr/>
        </p:nvSpPr>
        <p:spPr>
          <a:xfrm>
            <a:off x="2063750" y="2259014"/>
            <a:ext cx="984250" cy="3965575"/>
          </a:xfrm>
          <a:prstGeom prst="rect">
            <a:avLst/>
          </a:prstGeom>
          <a:solidFill>
            <a:srgbClr val="2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B18FF-19D8-4C20-9963-E5ED914258C6}"/>
              </a:ext>
            </a:extLst>
          </p:cNvPr>
          <p:cNvSpPr/>
          <p:nvPr/>
        </p:nvSpPr>
        <p:spPr>
          <a:xfrm>
            <a:off x="2063750" y="1798639"/>
            <a:ext cx="8064500" cy="72072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8436" name="Title 20">
            <a:extLst>
              <a:ext uri="{FF2B5EF4-FFF2-40B4-BE49-F238E27FC236}">
                <a16:creationId xmlns:a16="http://schemas.microsoft.com/office/drawing/2014/main" id="{BDA0A541-2FC0-478C-89D9-631F06D3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5881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Writing Your Own Fronted Adverbials: ISPACE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C8A82-9011-4B82-A9BC-B7A432B1DD41}"/>
              </a:ext>
            </a:extLst>
          </p:cNvPr>
          <p:cNvSpPr/>
          <p:nvPr/>
        </p:nvSpPr>
        <p:spPr>
          <a:xfrm>
            <a:off x="2279650" y="1806575"/>
            <a:ext cx="7061200" cy="700088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Using ISPACE can help you remember six different ways to create fronted adverbials...</a:t>
            </a:r>
            <a:endParaRPr kumimoji="0" lang="en-GB" sz="1800" b="0" i="0" u="none" strike="noStrike" kern="1200" cap="none" spc="-4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8438" name="TextBox 3">
            <a:extLst>
              <a:ext uri="{FF2B5EF4-FFF2-40B4-BE49-F238E27FC236}">
                <a16:creationId xmlns:a16="http://schemas.microsoft.com/office/drawing/2014/main" id="{DB79F92D-6BA7-4BB9-B003-CE1C7275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743201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-Ing word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39" name="TextBox 16">
            <a:extLst>
              <a:ext uri="{FF2B5EF4-FFF2-40B4-BE49-F238E27FC236}">
                <a16:creationId xmlns:a16="http://schemas.microsoft.com/office/drawing/2014/main" id="{F91E7F35-B0C4-4F5C-B37B-EEC2539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3336926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Simile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0" name="TextBox 18">
            <a:extLst>
              <a:ext uri="{FF2B5EF4-FFF2-40B4-BE49-F238E27FC236}">
                <a16:creationId xmlns:a16="http://schemas.microsoft.com/office/drawing/2014/main" id="{4F7C409C-41EE-4C38-9825-57FE60B1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3932238"/>
            <a:ext cx="200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Preposition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1" name="TextBox 19">
            <a:extLst>
              <a:ext uri="{FF2B5EF4-FFF2-40B4-BE49-F238E27FC236}">
                <a16:creationId xmlns:a16="http://schemas.microsoft.com/office/drawing/2014/main" id="{9266291F-53EF-433D-96F7-131B315E8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4510088"/>
            <a:ext cx="200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Adverb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2" name="TextBox 24">
            <a:extLst>
              <a:ext uri="{FF2B5EF4-FFF2-40B4-BE49-F238E27FC236}">
                <a16:creationId xmlns:a16="http://schemas.microsoft.com/office/drawing/2014/main" id="{D139F24D-DCBF-4DFD-8F85-4D7B43B89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5080001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Conjunction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3" name="TextBox 25">
            <a:extLst>
              <a:ext uri="{FF2B5EF4-FFF2-40B4-BE49-F238E27FC236}">
                <a16:creationId xmlns:a16="http://schemas.microsoft.com/office/drawing/2014/main" id="{835DAB8D-7DF6-4700-9771-B9EB5D3D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5662614"/>
            <a:ext cx="200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cs typeface="Arial" panose="020B0604020202020204" pitchFamily="34" charset="0"/>
              </a:rPr>
              <a:t>-Ed word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cs typeface="Arial" panose="020B0604020202020204" pitchFamily="34" charset="0"/>
            </a:endParaRPr>
          </a:p>
        </p:txBody>
      </p:sp>
      <p:grpSp>
        <p:nvGrpSpPr>
          <p:cNvPr id="18444" name="Group 2">
            <a:extLst>
              <a:ext uri="{FF2B5EF4-FFF2-40B4-BE49-F238E27FC236}">
                <a16:creationId xmlns:a16="http://schemas.microsoft.com/office/drawing/2014/main" id="{BF4EE832-DFD1-45CE-BE5B-C9ADCD20EB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6613" y="4113213"/>
            <a:ext cx="3443288" cy="550863"/>
            <a:chOff x="1339258" y="2641360"/>
            <a:chExt cx="6316101" cy="1009269"/>
          </a:xfrm>
        </p:grpSpPr>
        <p:pic>
          <p:nvPicPr>
            <p:cNvPr id="18457" name="Picture 8">
              <a:extLst>
                <a:ext uri="{FF2B5EF4-FFF2-40B4-BE49-F238E27FC236}">
                  <a16:creationId xmlns:a16="http://schemas.microsoft.com/office/drawing/2014/main" id="{936D04B3-CADF-49CB-90E4-EFEDE3A8F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04642" y="2665885"/>
              <a:ext cx="1009269" cy="9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9">
              <a:extLst>
                <a:ext uri="{FF2B5EF4-FFF2-40B4-BE49-F238E27FC236}">
                  <a16:creationId xmlns:a16="http://schemas.microsoft.com/office/drawing/2014/main" id="{DD73DC54-2872-45C2-9827-AFC4026D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15375" y="2665884"/>
              <a:ext cx="969284" cy="96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0">
              <a:extLst>
                <a:ext uri="{FF2B5EF4-FFF2-40B4-BE49-F238E27FC236}">
                  <a16:creationId xmlns:a16="http://schemas.microsoft.com/office/drawing/2014/main" id="{2C14CD53-FC0A-4132-A3CD-AEADF83B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77380" y="2665886"/>
              <a:ext cx="965957" cy="96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11">
              <a:extLst>
                <a:ext uri="{FF2B5EF4-FFF2-40B4-BE49-F238E27FC236}">
                  <a16:creationId xmlns:a16="http://schemas.microsoft.com/office/drawing/2014/main" id="{55BB3ED9-9973-4A07-A902-17ABE296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636058" y="2665885"/>
              <a:ext cx="958831" cy="95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12">
              <a:extLst>
                <a:ext uri="{FF2B5EF4-FFF2-40B4-BE49-F238E27FC236}">
                  <a16:creationId xmlns:a16="http://schemas.microsoft.com/office/drawing/2014/main" id="{198DFA5B-2F6B-41A1-B5A0-414D5306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87611" y="2665886"/>
              <a:ext cx="968364" cy="96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2" name="Picture 13">
              <a:extLst>
                <a:ext uri="{FF2B5EF4-FFF2-40B4-BE49-F238E27FC236}">
                  <a16:creationId xmlns:a16="http://schemas.microsoft.com/office/drawing/2014/main" id="{2FFDC9B0-3993-4CEA-94C4-C422DE4B1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38644" y="2665881"/>
              <a:ext cx="964535" cy="96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5" name="TextBox 26">
            <a:extLst>
              <a:ext uri="{FF2B5EF4-FFF2-40B4-BE49-F238E27FC236}">
                <a16:creationId xmlns:a16="http://schemas.microsoft.com/office/drawing/2014/main" id="{B3D7350E-A779-4BD3-8D2D-8743F80D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2695576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8446" name="TextBox 27">
            <a:extLst>
              <a:ext uri="{FF2B5EF4-FFF2-40B4-BE49-F238E27FC236}">
                <a16:creationId xmlns:a16="http://schemas.microsoft.com/office/drawing/2014/main" id="{5985F09B-CD50-4C3C-9ACE-75505613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32908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447" name="TextBox 28">
            <a:extLst>
              <a:ext uri="{FF2B5EF4-FFF2-40B4-BE49-F238E27FC236}">
                <a16:creationId xmlns:a16="http://schemas.microsoft.com/office/drawing/2014/main" id="{6EDD1709-11A5-41EA-96CD-3780C9AE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39036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8448" name="TextBox 29">
            <a:extLst>
              <a:ext uri="{FF2B5EF4-FFF2-40B4-BE49-F238E27FC236}">
                <a16:creationId xmlns:a16="http://schemas.microsoft.com/office/drawing/2014/main" id="{4C1EB59A-0520-4A7C-89A7-9A0E19E2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4454526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449" name="TextBox 30">
            <a:extLst>
              <a:ext uri="{FF2B5EF4-FFF2-40B4-BE49-F238E27FC236}">
                <a16:creationId xmlns:a16="http://schemas.microsoft.com/office/drawing/2014/main" id="{D586F84D-B43E-4700-BFD5-670C499F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50244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450" name="TextBox 31">
            <a:extLst>
              <a:ext uri="{FF2B5EF4-FFF2-40B4-BE49-F238E27FC236}">
                <a16:creationId xmlns:a16="http://schemas.microsoft.com/office/drawing/2014/main" id="{F63DD47C-8319-408B-B6F4-E785D937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5632451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451" name="TextBox 32">
            <a:extLst>
              <a:ext uri="{FF2B5EF4-FFF2-40B4-BE49-F238E27FC236}">
                <a16:creationId xmlns:a16="http://schemas.microsoft.com/office/drawing/2014/main" id="{1124895A-CC23-45FE-9F71-7F6B889D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2813050"/>
            <a:ext cx="344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Shaking with fear, ...</a:t>
            </a:r>
          </a:p>
        </p:txBody>
      </p:sp>
      <p:sp>
        <p:nvSpPr>
          <p:cNvPr id="18452" name="TextBox 33">
            <a:extLst>
              <a:ext uri="{FF2B5EF4-FFF2-40B4-BE49-F238E27FC236}">
                <a16:creationId xmlns:a16="http://schemas.microsoft.com/office/drawing/2014/main" id="{AAD33895-4241-4ADD-92E2-8DA2FE43C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3408363"/>
            <a:ext cx="344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Like a raging bull, ...</a:t>
            </a:r>
          </a:p>
        </p:txBody>
      </p:sp>
      <p:sp>
        <p:nvSpPr>
          <p:cNvPr id="18453" name="TextBox 34">
            <a:extLst>
              <a:ext uri="{FF2B5EF4-FFF2-40B4-BE49-F238E27FC236}">
                <a16:creationId xmlns:a16="http://schemas.microsoft.com/office/drawing/2014/main" id="{D200F4AB-97BB-40BE-BC73-9D5DF635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4002089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Behind the clouds, ...</a:t>
            </a:r>
          </a:p>
        </p:txBody>
      </p:sp>
      <p:sp>
        <p:nvSpPr>
          <p:cNvPr id="18454" name="TextBox 35">
            <a:extLst>
              <a:ext uri="{FF2B5EF4-FFF2-40B4-BE49-F238E27FC236}">
                <a16:creationId xmlns:a16="http://schemas.microsoft.com/office/drawing/2014/main" id="{A966F0DA-A295-4224-9A27-28CE5E4C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4581525"/>
            <a:ext cx="344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Anxiously, ...</a:t>
            </a:r>
          </a:p>
        </p:txBody>
      </p:sp>
      <p:sp>
        <p:nvSpPr>
          <p:cNvPr id="18455" name="TextBox 36">
            <a:extLst>
              <a:ext uri="{FF2B5EF4-FFF2-40B4-BE49-F238E27FC236}">
                <a16:creationId xmlns:a16="http://schemas.microsoft.com/office/drawing/2014/main" id="{64461FFA-0D13-410A-A24F-53F921214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5149850"/>
            <a:ext cx="344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After he opened his eyes, ...</a:t>
            </a:r>
          </a:p>
        </p:txBody>
      </p:sp>
      <p:sp>
        <p:nvSpPr>
          <p:cNvPr id="18456" name="TextBox 37">
            <a:extLst>
              <a:ext uri="{FF2B5EF4-FFF2-40B4-BE49-F238E27FC236}">
                <a16:creationId xmlns:a16="http://schemas.microsoft.com/office/drawing/2014/main" id="{0F62912F-86D0-4508-A60F-3CDA1EE4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5732464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F7C"/>
                </a:solidFill>
                <a:effectLst/>
                <a:uLnTx/>
                <a:uFillTx/>
                <a:latin typeface="Twinkl" pitchFamily="2" charset="0"/>
                <a:cs typeface="Arial" panose="020B0604020202020204" pitchFamily="34" charset="0"/>
              </a:rPr>
              <a:t>e.g. Exhausted, ...</a:t>
            </a:r>
          </a:p>
        </p:txBody>
      </p:sp>
    </p:spTree>
    <p:extLst>
      <p:ext uri="{BB962C8B-B14F-4D97-AF65-F5344CB8AC3E}">
        <p14:creationId xmlns:p14="http://schemas.microsoft.com/office/powerpoint/2010/main" val="164164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 b="44090"/>
          <a:stretch/>
        </p:blipFill>
        <p:spPr>
          <a:xfrm>
            <a:off x="1806392" y="980728"/>
            <a:ext cx="8726365" cy="38884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0830" y="5114459"/>
            <a:ext cx="8582348" cy="954107"/>
            <a:chOff x="395536" y="4581128"/>
            <a:chExt cx="8582348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4581128"/>
              <a:ext cx="85823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Above the surface,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she breathed the clear air and felt the warmth of the sun.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95536" y="5085184"/>
              <a:ext cx="8424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17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560" y="5229200"/>
            <a:ext cx="8136904" cy="1200329"/>
            <a:chOff x="395536" y="3933056"/>
            <a:chExt cx="8136904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3933056"/>
              <a:ext cx="8136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On a high branch,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a great horned owl kept watch.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Under the snow,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triel" panose="02000503000000020004" pitchFamily="2" charset="0"/>
                  <a:ea typeface="+mn-ea"/>
                  <a:cs typeface="+mn-cs"/>
                </a:rPr>
                <a:t>a tiny shrew dodges columns of ice.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5536" y="5085184"/>
              <a:ext cx="7920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r="13325"/>
          <a:stretch/>
        </p:blipFill>
        <p:spPr>
          <a:xfrm>
            <a:off x="2279576" y="187829"/>
            <a:ext cx="3312368" cy="4987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223" b="2000"/>
          <a:stretch/>
        </p:blipFill>
        <p:spPr>
          <a:xfrm>
            <a:off x="6204012" y="187830"/>
            <a:ext cx="3227689" cy="49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532" y="5430559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In the distance,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huge towers of rock rose into the air.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2" y="764705"/>
            <a:ext cx="8532440" cy="4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6889" r="4462"/>
          <a:stretch/>
        </p:blipFill>
        <p:spPr>
          <a:xfrm>
            <a:off x="4007768" y="62804"/>
            <a:ext cx="3888432" cy="5341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3532" y="543055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On of the top of the spikey cactus,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the buds emerge and open into large, white flowers with yellow centres.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83532" y="66308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820" y="5661249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Behind them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triel" panose="02000503000000020004" pitchFamily="2" charset="0"/>
                <a:ea typeface="+mn-ea"/>
                <a:cs typeface="+mn-cs"/>
              </a:rPr>
              <a:t>, the evening sky was now a boiling wall of sand and dust like a tidal wave.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3647728" y="104454"/>
            <a:ext cx="4536504" cy="55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 image">
            <a:extLst>
              <a:ext uri="{FF2B5EF4-FFF2-40B4-BE49-F238E27FC236}">
                <a16:creationId xmlns:a16="http://schemas.microsoft.com/office/drawing/2014/main" id="{FEE060B2-E075-A041-8DBB-EE97BDFB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795"/>
            <a:ext cx="6858000" cy="58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09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Macintosh PowerPoint</Application>
  <PresentationFormat>Widescreen</PresentationFormat>
  <Paragraphs>52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Catriel</vt:lpstr>
      <vt:lpstr>Century Gothic</vt:lpstr>
      <vt:lpstr>Twinkl</vt:lpstr>
      <vt:lpstr>Twinkl SemiBold</vt:lpstr>
      <vt:lpstr>Wingdings 3</vt:lpstr>
      <vt:lpstr>Office Theme</vt:lpstr>
      <vt:lpstr>Ion Boardroom</vt:lpstr>
      <vt:lpstr>1_Office Theme</vt:lpstr>
      <vt:lpstr>2_Office Theme</vt:lpstr>
      <vt:lpstr>English</vt:lpstr>
      <vt:lpstr>Fronted Adverbial Hunt</vt:lpstr>
      <vt:lpstr>Writing Your Own Fronted Adverbials: ISPACE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Miss Hilditch</dc:creator>
  <cp:lastModifiedBy>Miss Hilditch</cp:lastModifiedBy>
  <cp:revision>1</cp:revision>
  <dcterms:created xsi:type="dcterms:W3CDTF">2021-01-06T18:33:02Z</dcterms:created>
  <dcterms:modified xsi:type="dcterms:W3CDTF">2021-01-06T18:33:39Z</dcterms:modified>
</cp:coreProperties>
</file>