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2" r:id="rId4"/>
    <p:sldId id="273" r:id="rId5"/>
    <p:sldId id="274" r:id="rId6"/>
    <p:sldId id="275" r:id="rId7"/>
    <p:sldId id="276" r:id="rId8"/>
    <p:sldId id="277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8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00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61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34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560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52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78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66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269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212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40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1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C33B8-F8D5-4A97-AFC4-ED45F7657CB8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5417-A908-485F-8FE1-C2041D88E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40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Learning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6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6000" dirty="0">
                <a:solidFill>
                  <a:srgbClr val="7030A0"/>
                </a:solidFill>
                <a:latin typeface="Comic Sans MS" panose="030F0702030302020204" pitchFamily="66" charset="0"/>
              </a:rPr>
              <a:t>To use the grid method to multiply 1-digit and 2-digit numbers</a:t>
            </a:r>
          </a:p>
        </p:txBody>
      </p:sp>
    </p:spTree>
    <p:extLst>
      <p:ext uri="{BB962C8B-B14F-4D97-AF65-F5344CB8AC3E}">
        <p14:creationId xmlns:p14="http://schemas.microsoft.com/office/powerpoint/2010/main" val="65064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904393"/>
              </p:ext>
            </p:extLst>
          </p:nvPr>
        </p:nvGraphicFramePr>
        <p:xfrm>
          <a:off x="562966" y="3057993"/>
          <a:ext cx="4743552" cy="2068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1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4322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4322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853143"/>
              </p:ext>
            </p:extLst>
          </p:nvPr>
        </p:nvGraphicFramePr>
        <p:xfrm>
          <a:off x="6469089" y="3058132"/>
          <a:ext cx="3259530" cy="20381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966" y="1701382"/>
            <a:ext cx="10515600" cy="5556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12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10		2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n-GB" sz="5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5400" dirty="0">
                <a:latin typeface="Comic Sans MS" panose="030F0702030302020204" pitchFamily="66" charset="0"/>
              </a:rPr>
              <a:t>40+8=48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144024"/>
              </p:ext>
            </p:extLst>
          </p:nvPr>
        </p:nvGraphicFramePr>
        <p:xfrm>
          <a:off x="9751934" y="3043001"/>
          <a:ext cx="681220" cy="20532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0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33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3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3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3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9743607" y="2548328"/>
            <a:ext cx="14990" cy="2818151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073515" y="3050499"/>
            <a:ext cx="461447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460761" y="2423409"/>
            <a:ext cx="14990" cy="30679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019074" y="2453389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14945" y="245338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956375" y="248087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17621" y="3957402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2344776" y="4172914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40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4209783" y="4172914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8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2875563" y="1577203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48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18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62966" y="3057993"/>
          <a:ext cx="4743552" cy="2068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1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4322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4322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966" y="1701383"/>
            <a:ext cx="10515600" cy="5256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14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10		4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n-GB" sz="5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5400" dirty="0">
                <a:latin typeface="Comic Sans MS" panose="030F0702030302020204" pitchFamily="66" charset="0"/>
              </a:rPr>
              <a:t>50+20=70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2344776" y="4172914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50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4081570" y="4151791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20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2875563" y="1577203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70	</a:t>
            </a:r>
            <a:endParaRPr lang="en-US" dirty="0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2F64A4E-485F-5B46-9730-3B83C27843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760318"/>
              </p:ext>
            </p:extLst>
          </p:nvPr>
        </p:nvGraphicFramePr>
        <p:xfrm>
          <a:off x="6469089" y="3058132"/>
          <a:ext cx="3259530" cy="2547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CEB8ADB6-109F-D449-A470-7BBF7C869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372176"/>
              </p:ext>
            </p:extLst>
          </p:nvPr>
        </p:nvGraphicFramePr>
        <p:xfrm>
          <a:off x="9751934" y="3057289"/>
          <a:ext cx="1130716" cy="25464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6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6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28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28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28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28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28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E8868B1-53F2-5F40-B619-F63C86DDD02D}"/>
              </a:ext>
            </a:extLst>
          </p:cNvPr>
          <p:cNvCxnSpPr/>
          <p:nvPr/>
        </p:nvCxnSpPr>
        <p:spPr>
          <a:xfrm>
            <a:off x="9743607" y="2603287"/>
            <a:ext cx="5700" cy="3169894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617B29B-91AD-4140-844B-C9F65733E5E4}"/>
              </a:ext>
            </a:extLst>
          </p:cNvPr>
          <p:cNvCxnSpPr>
            <a:cxnSpLocks/>
          </p:cNvCxnSpPr>
          <p:nvPr/>
        </p:nvCxnSpPr>
        <p:spPr>
          <a:xfrm flipH="1" flipV="1">
            <a:off x="6073515" y="3050499"/>
            <a:ext cx="4809135" cy="749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6BE5C81-4A10-7342-ADB1-023BF8D494FD}"/>
              </a:ext>
            </a:extLst>
          </p:cNvPr>
          <p:cNvCxnSpPr/>
          <p:nvPr/>
        </p:nvCxnSpPr>
        <p:spPr>
          <a:xfrm flipH="1" flipV="1">
            <a:off x="6475751" y="2423410"/>
            <a:ext cx="8018" cy="334977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263EC51-CFDF-4E43-B6B1-9D245A508C12}"/>
              </a:ext>
            </a:extLst>
          </p:cNvPr>
          <p:cNvSpPr txBox="1"/>
          <p:nvPr/>
        </p:nvSpPr>
        <p:spPr>
          <a:xfrm>
            <a:off x="6019074" y="2453389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80CA46D-67FC-404C-98DB-8D8E00A81208}"/>
              </a:ext>
            </a:extLst>
          </p:cNvPr>
          <p:cNvSpPr txBox="1"/>
          <p:nvPr/>
        </p:nvSpPr>
        <p:spPr>
          <a:xfrm>
            <a:off x="8014945" y="245338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BAB19F9-FDF0-194F-917C-60D1326B47A6}"/>
              </a:ext>
            </a:extLst>
          </p:cNvPr>
          <p:cNvSpPr txBox="1"/>
          <p:nvPr/>
        </p:nvSpPr>
        <p:spPr>
          <a:xfrm>
            <a:off x="9956375" y="248087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6748EBB-C43D-3445-AC07-11333A94BD6F}"/>
              </a:ext>
            </a:extLst>
          </p:cNvPr>
          <p:cNvSpPr txBox="1"/>
          <p:nvPr/>
        </p:nvSpPr>
        <p:spPr>
          <a:xfrm>
            <a:off x="6017621" y="3957402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9525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62966" y="3057993"/>
          <a:ext cx="4743552" cy="2068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1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4322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4322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966" y="1701382"/>
            <a:ext cx="10515600" cy="60281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13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8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10		3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8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n-GB" sz="5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5400" dirty="0">
                <a:latin typeface="Comic Sans MS" panose="030F0702030302020204" pitchFamily="66" charset="0"/>
              </a:rPr>
              <a:t>80+24=104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	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2344776" y="4172914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80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4081570" y="4151791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24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2875563" y="1577203"/>
            <a:ext cx="1896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104</a:t>
            </a:r>
            <a:endParaRPr lang="en-US" dirty="0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6E394462-B7C2-6346-8760-CA387BF773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666592"/>
              </p:ext>
            </p:extLst>
          </p:nvPr>
        </p:nvGraphicFramePr>
        <p:xfrm>
          <a:off x="6955585" y="2641433"/>
          <a:ext cx="3259530" cy="3411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264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4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4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4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4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4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4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4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88A4583-38D2-AC46-971E-CEC246A67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208343"/>
              </p:ext>
            </p:extLst>
          </p:nvPr>
        </p:nvGraphicFramePr>
        <p:xfrm>
          <a:off x="10230103" y="2633802"/>
          <a:ext cx="848037" cy="3420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6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55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55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55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55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55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55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55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55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07FFC22-7EA9-0841-B6AA-9AA8F2BED84C}"/>
              </a:ext>
            </a:extLst>
          </p:cNvPr>
          <p:cNvCxnSpPr/>
          <p:nvPr/>
        </p:nvCxnSpPr>
        <p:spPr>
          <a:xfrm flipH="1">
            <a:off x="10222924" y="2186590"/>
            <a:ext cx="7179" cy="3939181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370D104-EDE0-214E-96CD-B022BD5D65C6}"/>
              </a:ext>
            </a:extLst>
          </p:cNvPr>
          <p:cNvCxnSpPr/>
          <p:nvPr/>
        </p:nvCxnSpPr>
        <p:spPr>
          <a:xfrm flipH="1">
            <a:off x="6560011" y="2633802"/>
            <a:ext cx="461447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C1C07F3-3304-024C-B859-CAFC16C15149}"/>
              </a:ext>
            </a:extLst>
          </p:cNvPr>
          <p:cNvCxnSpPr/>
          <p:nvPr/>
        </p:nvCxnSpPr>
        <p:spPr>
          <a:xfrm flipH="1" flipV="1">
            <a:off x="6962247" y="2006714"/>
            <a:ext cx="2322" cy="40289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0F55839C-7825-6142-B915-EE5871D640E9}"/>
              </a:ext>
            </a:extLst>
          </p:cNvPr>
          <p:cNvSpPr txBox="1"/>
          <p:nvPr/>
        </p:nvSpPr>
        <p:spPr>
          <a:xfrm>
            <a:off x="6505570" y="2036692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423D2A5-9F34-7C43-97CF-E683B247381D}"/>
              </a:ext>
            </a:extLst>
          </p:cNvPr>
          <p:cNvSpPr txBox="1"/>
          <p:nvPr/>
        </p:nvSpPr>
        <p:spPr>
          <a:xfrm>
            <a:off x="8501441" y="2036692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8A8F0B2-8FCB-CC46-924B-3E55E6F4B016}"/>
              </a:ext>
            </a:extLst>
          </p:cNvPr>
          <p:cNvSpPr txBox="1"/>
          <p:nvPr/>
        </p:nvSpPr>
        <p:spPr>
          <a:xfrm>
            <a:off x="10442871" y="2064173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E82E215-734A-6D4A-A877-E912770B9D94}"/>
              </a:ext>
            </a:extLst>
          </p:cNvPr>
          <p:cNvSpPr txBox="1"/>
          <p:nvPr/>
        </p:nvSpPr>
        <p:spPr>
          <a:xfrm>
            <a:off x="6504117" y="354070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60280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810500"/>
              </p:ext>
            </p:extLst>
          </p:nvPr>
        </p:nvGraphicFramePr>
        <p:xfrm>
          <a:off x="3329482" y="2244544"/>
          <a:ext cx="5533035" cy="2742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366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061387"/>
            <a:ext cx="10515600" cy="5953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22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			   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20		2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				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	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60+6=66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5572125" y="3861342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60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7682585" y="3861342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6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2818413" y="938365"/>
            <a:ext cx="1896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66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9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29482" y="2244544"/>
          <a:ext cx="5533035" cy="2742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366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061387"/>
            <a:ext cx="10515600" cy="5953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25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			   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20		5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				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	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80+20=100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5572125" y="3861342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80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7682585" y="3861342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20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2818413" y="938365"/>
            <a:ext cx="1896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00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29482" y="2244544"/>
          <a:ext cx="5533035" cy="2742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366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061387"/>
            <a:ext cx="10515600" cy="5953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58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7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			   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50		8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				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	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7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350+56=406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5343526" y="3918494"/>
            <a:ext cx="15859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350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7411709" y="3872327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56	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B0B857-701D-694D-857A-16F776D83B97}"/>
              </a:ext>
            </a:extLst>
          </p:cNvPr>
          <p:cNvSpPr txBox="1"/>
          <p:nvPr/>
        </p:nvSpPr>
        <p:spPr>
          <a:xfrm>
            <a:off x="2818413" y="938365"/>
            <a:ext cx="1896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406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1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29482" y="2244544"/>
          <a:ext cx="5533035" cy="2742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366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061387"/>
            <a:ext cx="10515600" cy="5953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93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9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			   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90		3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				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	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9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810+27=837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5343526" y="3918494"/>
            <a:ext cx="15859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810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7411709" y="3872327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27	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179D17-E47A-094F-9C3A-3B43ABAF99CA}"/>
              </a:ext>
            </a:extLst>
          </p:cNvPr>
          <p:cNvSpPr txBox="1"/>
          <p:nvPr/>
        </p:nvSpPr>
        <p:spPr>
          <a:xfrm>
            <a:off x="2818413" y="938365"/>
            <a:ext cx="1896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837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49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5910"/>
            <a:ext cx="10515600" cy="850006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rgbClr val="FFC000"/>
                </a:solidFill>
                <a:latin typeface="Comic Sans MS" panose="030F0702030302020204" pitchFamily="66" charset="0"/>
              </a:rPr>
              <a:t>Steps to success!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428" y="1126902"/>
            <a:ext cx="11397803" cy="5731098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Step 1:</a:t>
            </a:r>
            <a:r>
              <a:rPr lang="en-GB" dirty="0">
                <a:latin typeface="Comic Sans MS" panose="030F0702030302020204" pitchFamily="66" charset="0"/>
              </a:rPr>
              <a:t> Partition the 2-digit number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Step 2</a:t>
            </a:r>
            <a:r>
              <a:rPr lang="en-GB" dirty="0">
                <a:latin typeface="Comic Sans MS" panose="030F0702030302020204" pitchFamily="66" charset="0"/>
              </a:rPr>
              <a:t>: The bigger number goes along the top – tens first, then ones. The smaller number goes along the side.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Step 3: </a:t>
            </a:r>
            <a:r>
              <a:rPr lang="en-GB" dirty="0">
                <a:latin typeface="Comic Sans MS" panose="030F0702030302020204" pitchFamily="66" charset="0"/>
              </a:rPr>
              <a:t>Multiply the 1-digit number by the tens in the 2-digit number.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Step 4: </a:t>
            </a:r>
            <a:r>
              <a:rPr lang="en-GB" dirty="0">
                <a:latin typeface="Comic Sans MS" panose="030F0702030302020204" pitchFamily="66" charset="0"/>
              </a:rPr>
              <a:t>Multiply the 1-digit number by the ones in the 2-digit number.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Step 5: </a:t>
            </a:r>
            <a:r>
              <a:rPr lang="en-GB" dirty="0">
                <a:latin typeface="Comic Sans MS" panose="030F0702030302020204" pitchFamily="66" charset="0"/>
              </a:rPr>
              <a:t>Add together both of the multiplication answers. Write the answer next to the sum.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915" y="115910"/>
            <a:ext cx="925427" cy="9378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2599" y="115909"/>
            <a:ext cx="925427" cy="93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119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328</Words>
  <Application>Microsoft Macintosh PowerPoint</Application>
  <PresentationFormat>Widescreen</PresentationFormat>
  <Paragraphs>113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Office Theme</vt:lpstr>
      <vt:lpstr>Learning Objective</vt:lpstr>
      <vt:lpstr>The grid method</vt:lpstr>
      <vt:lpstr>The grid method</vt:lpstr>
      <vt:lpstr>The grid method</vt:lpstr>
      <vt:lpstr>The grid method</vt:lpstr>
      <vt:lpstr>The grid method</vt:lpstr>
      <vt:lpstr>The grid method</vt:lpstr>
      <vt:lpstr>The grid method</vt:lpstr>
      <vt:lpstr>Steps to success!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frances</dc:creator>
  <cp:lastModifiedBy>Miss Hilditch</cp:lastModifiedBy>
  <cp:revision>6</cp:revision>
  <dcterms:created xsi:type="dcterms:W3CDTF">2014-11-26T20:29:07Z</dcterms:created>
  <dcterms:modified xsi:type="dcterms:W3CDTF">2021-01-06T18:11:25Z</dcterms:modified>
</cp:coreProperties>
</file>