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20"/>
  </p:handoutMasterIdLst>
  <p:sldIdLst>
    <p:sldId id="258" r:id="rId2"/>
    <p:sldId id="264" r:id="rId3"/>
    <p:sldId id="291" r:id="rId4"/>
    <p:sldId id="292" r:id="rId5"/>
    <p:sldId id="270" r:id="rId6"/>
    <p:sldId id="269" r:id="rId7"/>
    <p:sldId id="271" r:id="rId8"/>
    <p:sldId id="272" r:id="rId9"/>
    <p:sldId id="273" r:id="rId10"/>
    <p:sldId id="274" r:id="rId11"/>
    <p:sldId id="275" r:id="rId12"/>
    <p:sldId id="276" r:id="rId13"/>
    <p:sldId id="277" r:id="rId14"/>
    <p:sldId id="278" r:id="rId15"/>
    <p:sldId id="279" r:id="rId16"/>
    <p:sldId id="293" r:id="rId17"/>
    <p:sldId id="285" r:id="rId18"/>
    <p:sldId id="283" r:id="rId19"/>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NTR" panose="020B0604020202020204" pitchFamily="34" charset="0"/>
      <p:regular r:id="rId25"/>
    </p:embeddedFont>
    <p:embeddedFont>
      <p:font typeface="Sassoon Infant Md" panose="02000603050000020003" pitchFamily="2" charset="0"/>
      <p:regular r:id="rId26"/>
    </p:embeddedFont>
    <p:embeddedFont>
      <p:font typeface="Sassoon Infant Rg" panose="02000803050000020003" pitchFamily="2" charset="0"/>
      <p:regular r:id="rId27"/>
      <p:bold r:id="rId28"/>
    </p:embeddedFont>
    <p:embeddedFont>
      <p:font typeface="Twinkl" pitchFamily="2" charset="77"/>
      <p:regular r:id="rId29"/>
      <p:bold r:id="rId30"/>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20" userDrawn="1">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16">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43A"/>
    <a:srgbClr val="CD9905"/>
    <a:srgbClr val="FACC38"/>
    <a:srgbClr val="C0DFC3"/>
    <a:srgbClr val="84B4E0"/>
    <a:srgbClr val="0377BC"/>
    <a:srgbClr val="67A2D8"/>
    <a:srgbClr val="ECCACA"/>
    <a:srgbClr val="E61A75"/>
    <a:srgbClr val="E7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showGuides="1">
      <p:cViewPr varScale="1">
        <p:scale>
          <a:sx n="96" d="100"/>
          <a:sy n="96" d="100"/>
        </p:scale>
        <p:origin x="1520" y="168"/>
      </p:cViewPr>
      <p:guideLst>
        <p:guide orient="horz" pos="2160"/>
        <p:guide pos="2880"/>
        <p:guide pos="317"/>
        <p:guide orient="horz" pos="3997"/>
        <p:guide pos="5420"/>
        <p:guide orient="horz" pos="323"/>
        <p:guide pos="476"/>
        <p:guide orient="horz" pos="459"/>
        <p:guide orient="horz" pos="3816"/>
        <p:guide pos="5284"/>
      </p:guideLst>
    </p:cSldViewPr>
  </p:slideViewPr>
  <p:notesTextViewPr>
    <p:cViewPr>
      <p:scale>
        <a:sx n="1" d="1"/>
        <a:sy n="1" d="1"/>
      </p:scale>
      <p:origin x="0" y="0"/>
    </p:cViewPr>
  </p:notesTextViewPr>
  <p:notesViewPr>
    <p:cSldViewPr snapToGrid="0" showGuides="1">
      <p:cViewPr varScale="1">
        <p:scale>
          <a:sx n="86" d="100"/>
          <a:sy n="86" d="100"/>
        </p:scale>
        <p:origin x="301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05AF864-273B-4228-A827-C855678E75E1}" type="datetimeFigureOut">
              <a:rPr lang="en-GB"/>
              <a:pPr>
                <a:defRPr/>
              </a:pPr>
              <a:t>05/01/2021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7455B8F-EDE3-451E-8457-F8D0EB86E607}" type="slidenum">
              <a:rPr lang="en-GB"/>
              <a:pPr>
                <a:defRPr/>
              </a:pPr>
              <a:t>‹#›</a:t>
            </a:fld>
            <a:endParaRPr lang="en-GB"/>
          </a:p>
        </p:txBody>
      </p:sp>
    </p:spTree>
    <p:extLst>
      <p:ext uri="{BB962C8B-B14F-4D97-AF65-F5344CB8AC3E}">
        <p14:creationId xmlns:p14="http://schemas.microsoft.com/office/powerpoint/2010/main" val="412091520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3/planit-science-primary-teaching-resources-y3-animals-including-humans"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3/planit-science-primary-teaching-resources-y3-animals-including-human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1208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7940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432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5772" y="5578679"/>
            <a:ext cx="847289" cy="52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904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70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44161" y="3162650"/>
            <a:ext cx="847289" cy="52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355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1" r:id="rId4"/>
    <p:sldLayoutId id="2147483762" r:id="rId5"/>
    <p:sldLayoutId id="214748376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FACC38"/>
          </a:solidFill>
          <a:ln w="19050">
            <a:solidFill>
              <a:srgbClr val="CD99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19459" name="Title 5"/>
          <p:cNvSpPr>
            <a:spLocks noGrp="1"/>
          </p:cNvSpPr>
          <p:nvPr>
            <p:ph type="title"/>
          </p:nvPr>
        </p:nvSpPr>
        <p:spPr>
          <a:xfrm>
            <a:off x="457200" y="812800"/>
            <a:ext cx="8220075" cy="633413"/>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CD9905"/>
                </a:solidFill>
                <a:latin typeface="Twinkl" pitchFamily="2" charset="0"/>
              </a:rPr>
              <a:t>Carbohydrates</a:t>
            </a:r>
          </a:p>
        </p:txBody>
      </p:sp>
      <p:sp>
        <p:nvSpPr>
          <p:cNvPr id="18436" name="Title 5"/>
          <p:cNvSpPr>
            <a:spLocks/>
          </p:cNvSpPr>
          <p:nvPr/>
        </p:nvSpPr>
        <p:spPr bwMode="auto">
          <a:xfrm>
            <a:off x="4933950" y="1819275"/>
            <a:ext cx="3454400" cy="4273550"/>
          </a:xfrm>
          <a:prstGeom prst="rect">
            <a:avLst/>
          </a:prstGeom>
          <a:solidFill>
            <a:schemeClr val="bg1"/>
          </a:solidFill>
          <a:ln w="19050">
            <a:solidFill>
              <a:srgbClr val="CD9905"/>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CD9905"/>
                </a:solidFill>
                <a:latin typeface="Twinkl" pitchFamily="2" charset="0"/>
              </a:rPr>
              <a:t>Carbohydrates give </a:t>
            </a:r>
            <a:br>
              <a:rPr lang="en-GB" altLang="en-US" sz="2000" b="1">
                <a:solidFill>
                  <a:srgbClr val="CD9905"/>
                </a:solidFill>
                <a:latin typeface="Twinkl" pitchFamily="2" charset="0"/>
              </a:rPr>
            </a:br>
            <a:r>
              <a:rPr lang="en-GB" altLang="en-US" sz="2000" b="1">
                <a:solidFill>
                  <a:srgbClr val="CD9905"/>
                </a:solidFill>
                <a:latin typeface="Twinkl" pitchFamily="2" charset="0"/>
              </a:rPr>
              <a:t>you energy.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carbohydrates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Bread</a:t>
            </a:r>
          </a:p>
          <a:p>
            <a:pPr algn="ctr" eaLnBrk="1" hangingPunct="1">
              <a:spcBef>
                <a:spcPct val="0"/>
              </a:spcBef>
              <a:buFontTx/>
              <a:buNone/>
            </a:pPr>
            <a:r>
              <a:rPr lang="en-GB" altLang="en-US" sz="2000">
                <a:solidFill>
                  <a:schemeClr val="tx1"/>
                </a:solidFill>
                <a:latin typeface="Twinkl" pitchFamily="2" charset="0"/>
              </a:rPr>
              <a:t>Pasta</a:t>
            </a:r>
          </a:p>
          <a:p>
            <a:pPr algn="ctr" eaLnBrk="1" hangingPunct="1">
              <a:spcBef>
                <a:spcPct val="0"/>
              </a:spcBef>
              <a:buFontTx/>
              <a:buNone/>
            </a:pPr>
            <a:r>
              <a:rPr lang="en-GB" altLang="en-US" sz="2000">
                <a:solidFill>
                  <a:schemeClr val="tx1"/>
                </a:solidFill>
                <a:latin typeface="Twinkl" pitchFamily="2" charset="0"/>
              </a:rPr>
              <a:t>Fruit</a:t>
            </a:r>
          </a:p>
          <a:p>
            <a:pPr algn="ctr" eaLnBrk="1" hangingPunct="1">
              <a:spcBef>
                <a:spcPct val="0"/>
              </a:spcBef>
              <a:buFontTx/>
              <a:buNone/>
            </a:pPr>
            <a:r>
              <a:rPr lang="en-GB" altLang="en-US" sz="2000">
                <a:solidFill>
                  <a:schemeClr val="tx1"/>
                </a:solidFill>
                <a:latin typeface="Twinkl" pitchFamily="2" charset="0"/>
              </a:rPr>
              <a:t>Potatoes</a:t>
            </a:r>
          </a:p>
        </p:txBody>
      </p:sp>
      <p:pic>
        <p:nvPicPr>
          <p:cNvPr id="2" name="Picture 1"/>
          <p:cNvPicPr>
            <a:picLocks noChangeAspect="1"/>
          </p:cNvPicPr>
          <p:nvPr/>
        </p:nvPicPr>
        <p:blipFill>
          <a:blip r:embed="rId2"/>
          <a:stretch>
            <a:fillRect/>
          </a:stretch>
        </p:blipFill>
        <p:spPr>
          <a:xfrm rot="338961">
            <a:off x="1058863" y="4083050"/>
            <a:ext cx="2822575" cy="199548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rot="214890">
            <a:off x="1704975" y="3095625"/>
            <a:ext cx="833438" cy="112236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rot="21394277">
            <a:off x="3098800" y="2316163"/>
            <a:ext cx="1173163" cy="214788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968375" y="2016125"/>
            <a:ext cx="1671638" cy="81438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B4A7CA"/>
          </a:solidFill>
          <a:ln w="19050">
            <a:solidFill>
              <a:srgbClr val="6B2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0483"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6B2D88"/>
                </a:solidFill>
                <a:latin typeface="Twinkl" pitchFamily="2" charset="0"/>
              </a:rPr>
              <a:t>Fats</a:t>
            </a:r>
          </a:p>
        </p:txBody>
      </p:sp>
      <p:sp>
        <p:nvSpPr>
          <p:cNvPr id="19460" name="Title 5"/>
          <p:cNvSpPr>
            <a:spLocks/>
          </p:cNvSpPr>
          <p:nvPr/>
        </p:nvSpPr>
        <p:spPr bwMode="auto">
          <a:xfrm>
            <a:off x="4933950" y="1819275"/>
            <a:ext cx="3454400" cy="4273550"/>
          </a:xfrm>
          <a:prstGeom prst="rect">
            <a:avLst/>
          </a:prstGeom>
          <a:solidFill>
            <a:schemeClr val="bg1"/>
          </a:solidFill>
          <a:ln w="19050">
            <a:solidFill>
              <a:srgbClr val="6B2D88"/>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6B2D88"/>
                </a:solidFill>
                <a:latin typeface="Twinkl" pitchFamily="2" charset="0"/>
              </a:rPr>
              <a:t>Fats give you energy.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fats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Nuts</a:t>
            </a:r>
          </a:p>
          <a:p>
            <a:pPr algn="ctr" eaLnBrk="1" hangingPunct="1">
              <a:spcBef>
                <a:spcPct val="0"/>
              </a:spcBef>
              <a:buFontTx/>
              <a:buNone/>
            </a:pPr>
            <a:r>
              <a:rPr lang="en-GB" altLang="en-US" sz="2000">
                <a:solidFill>
                  <a:schemeClr val="tx1"/>
                </a:solidFill>
                <a:latin typeface="Twinkl" pitchFamily="2" charset="0"/>
              </a:rPr>
              <a:t>Oils</a:t>
            </a:r>
          </a:p>
          <a:p>
            <a:pPr algn="ctr" eaLnBrk="1" hangingPunct="1">
              <a:spcBef>
                <a:spcPct val="0"/>
              </a:spcBef>
              <a:buFontTx/>
              <a:buNone/>
            </a:pPr>
            <a:r>
              <a:rPr lang="en-GB" altLang="en-US" sz="2000">
                <a:solidFill>
                  <a:schemeClr val="tx1"/>
                </a:solidFill>
                <a:latin typeface="Twinkl" pitchFamily="2" charset="0"/>
              </a:rPr>
              <a:t>Avocados </a:t>
            </a:r>
          </a:p>
          <a:p>
            <a:pPr algn="ctr" eaLnBrk="1" hangingPunct="1">
              <a:spcBef>
                <a:spcPct val="0"/>
              </a:spcBef>
              <a:buFontTx/>
              <a:buNone/>
            </a:pPr>
            <a:r>
              <a:rPr lang="en-GB" altLang="en-US" sz="2000">
                <a:solidFill>
                  <a:schemeClr val="tx1"/>
                </a:solidFill>
                <a:latin typeface="Twinkl" pitchFamily="2" charset="0"/>
              </a:rPr>
              <a:t>Butter</a:t>
            </a:r>
          </a:p>
        </p:txBody>
      </p:sp>
      <p:pic>
        <p:nvPicPr>
          <p:cNvPr id="2" name="Picture 1"/>
          <p:cNvPicPr>
            <a:picLocks noChangeAspect="1"/>
          </p:cNvPicPr>
          <p:nvPr/>
        </p:nvPicPr>
        <p:blipFill>
          <a:blip r:embed="rId2"/>
          <a:stretch>
            <a:fillRect/>
          </a:stretch>
        </p:blipFill>
        <p:spPr>
          <a:xfrm rot="21335444">
            <a:off x="2884488" y="2011363"/>
            <a:ext cx="947737" cy="130175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3140075" y="3552825"/>
            <a:ext cx="996950" cy="239871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1482725" y="4156075"/>
            <a:ext cx="887413" cy="167798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962025" y="2846388"/>
            <a:ext cx="1741488" cy="100171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F8BD95"/>
          </a:solidFill>
          <a:ln w="19050">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1507"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F08215"/>
                </a:solidFill>
                <a:latin typeface="Twinkl" pitchFamily="2" charset="0"/>
              </a:rPr>
              <a:t>Vitamins</a:t>
            </a:r>
          </a:p>
        </p:txBody>
      </p:sp>
      <p:sp>
        <p:nvSpPr>
          <p:cNvPr id="20484" name="Title 5"/>
          <p:cNvSpPr>
            <a:spLocks/>
          </p:cNvSpPr>
          <p:nvPr/>
        </p:nvSpPr>
        <p:spPr bwMode="auto">
          <a:xfrm>
            <a:off x="4933950" y="1819275"/>
            <a:ext cx="3454400" cy="4273550"/>
          </a:xfrm>
          <a:prstGeom prst="rect">
            <a:avLst/>
          </a:prstGeom>
          <a:solidFill>
            <a:schemeClr val="bg1"/>
          </a:solidFill>
          <a:ln w="19050">
            <a:solidFill>
              <a:srgbClr val="F08215"/>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F08215"/>
                </a:solidFill>
                <a:latin typeface="Twinkl" pitchFamily="2" charset="0"/>
              </a:rPr>
              <a:t>Vitamins keep your </a:t>
            </a:r>
            <a:br>
              <a:rPr lang="en-GB" altLang="en-US" sz="2000" b="1">
                <a:solidFill>
                  <a:srgbClr val="F08215"/>
                </a:solidFill>
                <a:latin typeface="Twinkl" pitchFamily="2" charset="0"/>
              </a:rPr>
            </a:br>
            <a:r>
              <a:rPr lang="en-GB" altLang="en-US" sz="2000" b="1">
                <a:solidFill>
                  <a:srgbClr val="F08215"/>
                </a:solidFill>
                <a:latin typeface="Twinkl" pitchFamily="2" charset="0"/>
              </a:rPr>
              <a:t>body healthy.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vitamins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Oranges</a:t>
            </a:r>
          </a:p>
          <a:p>
            <a:pPr algn="ctr" eaLnBrk="1" hangingPunct="1">
              <a:spcBef>
                <a:spcPct val="0"/>
              </a:spcBef>
              <a:buFontTx/>
              <a:buNone/>
            </a:pPr>
            <a:r>
              <a:rPr lang="en-GB" altLang="en-US" sz="2000">
                <a:solidFill>
                  <a:schemeClr val="tx1"/>
                </a:solidFill>
                <a:latin typeface="Twinkl" pitchFamily="2" charset="0"/>
              </a:rPr>
              <a:t>Carrots</a:t>
            </a:r>
          </a:p>
          <a:p>
            <a:pPr algn="ctr" eaLnBrk="1" hangingPunct="1">
              <a:spcBef>
                <a:spcPct val="0"/>
              </a:spcBef>
              <a:buFontTx/>
              <a:buNone/>
            </a:pPr>
            <a:r>
              <a:rPr lang="en-GB" altLang="en-US" sz="2000">
                <a:solidFill>
                  <a:schemeClr val="tx1"/>
                </a:solidFill>
                <a:latin typeface="Twinkl" pitchFamily="2" charset="0"/>
              </a:rPr>
              <a:t>Beef</a:t>
            </a:r>
          </a:p>
          <a:p>
            <a:pPr algn="ctr" eaLnBrk="1" hangingPunct="1">
              <a:spcBef>
                <a:spcPct val="0"/>
              </a:spcBef>
              <a:buFontTx/>
              <a:buNone/>
            </a:pPr>
            <a:r>
              <a:rPr lang="en-GB" altLang="en-US" sz="2000">
                <a:solidFill>
                  <a:schemeClr val="tx1"/>
                </a:solidFill>
                <a:latin typeface="Twinkl" pitchFamily="2" charset="0"/>
              </a:rPr>
              <a:t>Nuts</a:t>
            </a:r>
          </a:p>
        </p:txBody>
      </p:sp>
      <p:pic>
        <p:nvPicPr>
          <p:cNvPr id="9" name="Picture 8"/>
          <p:cNvPicPr>
            <a:picLocks noChangeAspect="1"/>
          </p:cNvPicPr>
          <p:nvPr/>
        </p:nvPicPr>
        <p:blipFill>
          <a:blip r:embed="rId2"/>
          <a:stretch>
            <a:fillRect/>
          </a:stretch>
        </p:blipFill>
        <p:spPr>
          <a:xfrm rot="21335444">
            <a:off x="3070225" y="2090738"/>
            <a:ext cx="1001713" cy="1376362"/>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3"/>
          <a:stretch>
            <a:fillRect/>
          </a:stretch>
        </p:blipFill>
        <p:spPr>
          <a:xfrm>
            <a:off x="874713" y="4335463"/>
            <a:ext cx="1897062" cy="144938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944563" y="2506663"/>
            <a:ext cx="2325687" cy="165893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3114675" y="4478338"/>
            <a:ext cx="1216025" cy="122396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C0DFC3"/>
          </a:solidFill>
          <a:ln w="19050">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2531"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09640"/>
                </a:solidFill>
                <a:latin typeface="Twinkl" pitchFamily="2" charset="0"/>
              </a:rPr>
              <a:t>Minerals</a:t>
            </a:r>
          </a:p>
        </p:txBody>
      </p:sp>
      <p:sp>
        <p:nvSpPr>
          <p:cNvPr id="21508" name="Title 5"/>
          <p:cNvSpPr>
            <a:spLocks/>
          </p:cNvSpPr>
          <p:nvPr/>
        </p:nvSpPr>
        <p:spPr bwMode="auto">
          <a:xfrm>
            <a:off x="4933950" y="1819275"/>
            <a:ext cx="3454400" cy="4273550"/>
          </a:xfrm>
          <a:prstGeom prst="rect">
            <a:avLst/>
          </a:prstGeom>
          <a:solidFill>
            <a:schemeClr val="bg1"/>
          </a:solidFill>
          <a:ln w="19050">
            <a:solidFill>
              <a:srgbClr val="009640"/>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009640"/>
                </a:solidFill>
                <a:latin typeface="Twinkl" pitchFamily="2" charset="0"/>
              </a:rPr>
              <a:t>Minerals keep your </a:t>
            </a:r>
            <a:br>
              <a:rPr lang="en-GB" altLang="en-US" sz="2000" b="1">
                <a:solidFill>
                  <a:srgbClr val="009640"/>
                </a:solidFill>
                <a:latin typeface="Twinkl" pitchFamily="2" charset="0"/>
              </a:rPr>
            </a:br>
            <a:r>
              <a:rPr lang="en-GB" altLang="en-US" sz="2000" b="1">
                <a:solidFill>
                  <a:srgbClr val="009640"/>
                </a:solidFill>
                <a:latin typeface="Twinkl" pitchFamily="2" charset="0"/>
              </a:rPr>
              <a:t>body healthy.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minerals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Milk</a:t>
            </a:r>
          </a:p>
          <a:p>
            <a:pPr algn="ctr" eaLnBrk="1" hangingPunct="1">
              <a:spcBef>
                <a:spcPct val="0"/>
              </a:spcBef>
              <a:buFontTx/>
              <a:buNone/>
            </a:pPr>
            <a:r>
              <a:rPr lang="en-GB" altLang="en-US" sz="2000">
                <a:solidFill>
                  <a:schemeClr val="tx1"/>
                </a:solidFill>
                <a:latin typeface="Twinkl" pitchFamily="2" charset="0"/>
              </a:rPr>
              <a:t>Spinach</a:t>
            </a:r>
          </a:p>
          <a:p>
            <a:pPr algn="ctr" eaLnBrk="1" hangingPunct="1">
              <a:spcBef>
                <a:spcPct val="0"/>
              </a:spcBef>
              <a:buFontTx/>
              <a:buNone/>
            </a:pPr>
            <a:r>
              <a:rPr lang="en-GB" altLang="en-US" sz="2000">
                <a:solidFill>
                  <a:schemeClr val="tx1"/>
                </a:solidFill>
                <a:latin typeface="Twinkl" pitchFamily="2" charset="0"/>
              </a:rPr>
              <a:t>Salt</a:t>
            </a:r>
          </a:p>
          <a:p>
            <a:pPr algn="ctr" eaLnBrk="1" hangingPunct="1">
              <a:spcBef>
                <a:spcPct val="0"/>
              </a:spcBef>
              <a:buFontTx/>
              <a:buNone/>
            </a:pPr>
            <a:r>
              <a:rPr lang="en-GB" altLang="en-US" sz="2000">
                <a:solidFill>
                  <a:schemeClr val="tx1"/>
                </a:solidFill>
                <a:latin typeface="Twinkl" pitchFamily="2" charset="0"/>
              </a:rPr>
              <a:t>Sweetcorn</a:t>
            </a:r>
          </a:p>
        </p:txBody>
      </p:sp>
      <p:pic>
        <p:nvPicPr>
          <p:cNvPr id="2" name="Picture 1"/>
          <p:cNvPicPr>
            <a:picLocks noChangeAspect="1"/>
          </p:cNvPicPr>
          <p:nvPr/>
        </p:nvPicPr>
        <p:blipFill>
          <a:blip r:embed="rId2"/>
          <a:stretch>
            <a:fillRect/>
          </a:stretch>
        </p:blipFill>
        <p:spPr>
          <a:xfrm>
            <a:off x="1223963" y="2071688"/>
            <a:ext cx="1225550" cy="212883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2303463" y="4473575"/>
            <a:ext cx="2098675" cy="140493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1212850" y="4454525"/>
            <a:ext cx="623888" cy="140335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2782888" y="2162175"/>
            <a:ext cx="1619250" cy="229235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67A2D8"/>
          </a:solidFill>
          <a:ln w="19050">
            <a:solidFill>
              <a:srgbClr val="0377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3555"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377BC"/>
                </a:solidFill>
                <a:latin typeface="Twinkl" pitchFamily="2" charset="0"/>
              </a:rPr>
              <a:t>Water</a:t>
            </a:r>
          </a:p>
        </p:txBody>
      </p:sp>
      <p:sp>
        <p:nvSpPr>
          <p:cNvPr id="22532" name="Title 5"/>
          <p:cNvSpPr>
            <a:spLocks/>
          </p:cNvSpPr>
          <p:nvPr/>
        </p:nvSpPr>
        <p:spPr bwMode="auto">
          <a:xfrm>
            <a:off x="4767263" y="1819275"/>
            <a:ext cx="3621087" cy="4273550"/>
          </a:xfrm>
          <a:prstGeom prst="rect">
            <a:avLst/>
          </a:prstGeom>
          <a:solidFill>
            <a:schemeClr val="bg1"/>
          </a:solidFill>
          <a:ln w="19050">
            <a:solidFill>
              <a:srgbClr val="0377BC"/>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a:solidFill>
                  <a:schemeClr val="tx1"/>
                </a:solidFill>
                <a:latin typeface="Twinkl" pitchFamily="2" charset="0"/>
              </a:rPr>
              <a:t>Water helps to move nutrients in your body and get rid of waste that you don’t need. It is an essential nutrient for our survival. While it is really important to drink plenty of water, it is also important to remember that many foods contain water also.</a:t>
            </a:r>
          </a:p>
          <a:p>
            <a:pPr algn="ctr" eaLnBrk="1" hangingPunct="1">
              <a:spcBef>
                <a:spcPct val="0"/>
              </a:spcBef>
              <a:buFontTx/>
              <a:buNone/>
            </a:pPr>
            <a:endParaRPr lang="en-GB" altLang="en-US" b="1">
              <a:solidFill>
                <a:schemeClr val="tx1"/>
              </a:solidFill>
              <a:latin typeface="Twinkl" pitchFamily="2" charset="0"/>
            </a:endParaRPr>
          </a:p>
          <a:p>
            <a:pPr algn="ctr" eaLnBrk="1" hangingPunct="1">
              <a:spcBef>
                <a:spcPct val="0"/>
              </a:spcBef>
              <a:buFontTx/>
              <a:buNone/>
            </a:pPr>
            <a:r>
              <a:rPr lang="en-GB" altLang="en-US" b="1">
                <a:solidFill>
                  <a:srgbClr val="0377BC"/>
                </a:solidFill>
                <a:latin typeface="Twinkl" pitchFamily="2" charset="0"/>
              </a:rPr>
              <a:t>Foods high in water include:</a:t>
            </a:r>
          </a:p>
          <a:p>
            <a:pPr algn="ctr" eaLnBrk="1" hangingPunct="1">
              <a:spcBef>
                <a:spcPct val="0"/>
              </a:spcBef>
              <a:buFontTx/>
              <a:buNone/>
            </a:pPr>
            <a:endParaRPr lang="en-GB" altLang="en-US" b="1">
              <a:solidFill>
                <a:schemeClr val="tx1"/>
              </a:solidFill>
              <a:latin typeface="Twinkl" pitchFamily="2" charset="0"/>
            </a:endParaRPr>
          </a:p>
          <a:p>
            <a:pPr algn="ctr" eaLnBrk="1" hangingPunct="1">
              <a:spcBef>
                <a:spcPct val="0"/>
              </a:spcBef>
              <a:buFontTx/>
              <a:buNone/>
            </a:pPr>
            <a:r>
              <a:rPr lang="en-GB" altLang="en-US">
                <a:solidFill>
                  <a:schemeClr val="tx1"/>
                </a:solidFill>
                <a:latin typeface="Twinkl" pitchFamily="2" charset="0"/>
              </a:rPr>
              <a:t>Tomatoes</a:t>
            </a:r>
          </a:p>
          <a:p>
            <a:pPr algn="ctr" eaLnBrk="1" hangingPunct="1">
              <a:spcBef>
                <a:spcPct val="0"/>
              </a:spcBef>
              <a:buFontTx/>
              <a:buNone/>
            </a:pPr>
            <a:r>
              <a:rPr lang="en-GB" altLang="en-US">
                <a:solidFill>
                  <a:schemeClr val="tx1"/>
                </a:solidFill>
                <a:latin typeface="Twinkl" pitchFamily="2" charset="0"/>
              </a:rPr>
              <a:t>Cucumbers</a:t>
            </a:r>
          </a:p>
          <a:p>
            <a:pPr algn="ctr" eaLnBrk="1" hangingPunct="1">
              <a:spcBef>
                <a:spcPct val="0"/>
              </a:spcBef>
              <a:buFontTx/>
              <a:buNone/>
            </a:pPr>
            <a:r>
              <a:rPr lang="en-GB" altLang="en-US">
                <a:solidFill>
                  <a:schemeClr val="tx1"/>
                </a:solidFill>
                <a:latin typeface="Twinkl" pitchFamily="2" charset="0"/>
              </a:rPr>
              <a:t>Lettuce</a:t>
            </a:r>
          </a:p>
          <a:p>
            <a:pPr algn="ctr" eaLnBrk="1" hangingPunct="1">
              <a:spcBef>
                <a:spcPct val="0"/>
              </a:spcBef>
              <a:buFontTx/>
              <a:buNone/>
            </a:pPr>
            <a:r>
              <a:rPr lang="en-GB" altLang="en-US">
                <a:solidFill>
                  <a:schemeClr val="tx1"/>
                </a:solidFill>
                <a:latin typeface="Twinkl" pitchFamily="2" charset="0"/>
              </a:rPr>
              <a:t>Strawberries</a:t>
            </a:r>
          </a:p>
        </p:txBody>
      </p:sp>
      <p:pic>
        <p:nvPicPr>
          <p:cNvPr id="225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2788" y="3543300"/>
            <a:ext cx="944562"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1027113" y="2182813"/>
            <a:ext cx="1455737" cy="13589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1131888" y="3832225"/>
            <a:ext cx="1531937" cy="2006600"/>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2825750" y="2070100"/>
            <a:ext cx="1470025" cy="111283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8ACBC0"/>
          </a:solidFill>
          <a:ln w="190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4579"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09386"/>
                </a:solidFill>
                <a:latin typeface="Twinkl" pitchFamily="2" charset="0"/>
              </a:rPr>
              <a:t>Fibre</a:t>
            </a:r>
          </a:p>
        </p:txBody>
      </p:sp>
      <p:sp>
        <p:nvSpPr>
          <p:cNvPr id="23556" name="Title 5"/>
          <p:cNvSpPr>
            <a:spLocks/>
          </p:cNvSpPr>
          <p:nvPr/>
        </p:nvSpPr>
        <p:spPr bwMode="auto">
          <a:xfrm>
            <a:off x="4808538" y="1819275"/>
            <a:ext cx="3579812" cy="4273550"/>
          </a:xfrm>
          <a:prstGeom prst="rect">
            <a:avLst/>
          </a:prstGeom>
          <a:solidFill>
            <a:schemeClr val="bg1"/>
          </a:solidFill>
          <a:ln w="19050">
            <a:solidFill>
              <a:srgbClr val="009386"/>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009386"/>
                </a:solidFill>
                <a:latin typeface="Twinkl" pitchFamily="2" charset="0"/>
              </a:rPr>
              <a:t>Fibre helps you to digest the food that you </a:t>
            </a:r>
            <a:br>
              <a:rPr lang="en-GB" altLang="en-US" sz="2000" b="1">
                <a:solidFill>
                  <a:srgbClr val="009386"/>
                </a:solidFill>
                <a:latin typeface="Twinkl" pitchFamily="2" charset="0"/>
              </a:rPr>
            </a:br>
            <a:r>
              <a:rPr lang="en-GB" altLang="en-US" sz="2000" b="1">
                <a:solidFill>
                  <a:srgbClr val="009386"/>
                </a:solidFill>
                <a:latin typeface="Twinkl" pitchFamily="2" charset="0"/>
              </a:rPr>
              <a:t>have eaten. </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fibre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Cereal</a:t>
            </a:r>
          </a:p>
          <a:p>
            <a:pPr algn="ctr" eaLnBrk="1" hangingPunct="1">
              <a:spcBef>
                <a:spcPct val="0"/>
              </a:spcBef>
              <a:buFontTx/>
              <a:buNone/>
            </a:pPr>
            <a:r>
              <a:rPr lang="en-GB" altLang="en-US" sz="2000">
                <a:solidFill>
                  <a:schemeClr val="tx1"/>
                </a:solidFill>
                <a:latin typeface="Twinkl" pitchFamily="2" charset="0"/>
              </a:rPr>
              <a:t>Apples</a:t>
            </a:r>
          </a:p>
          <a:p>
            <a:pPr algn="ctr" eaLnBrk="1" hangingPunct="1">
              <a:spcBef>
                <a:spcPct val="0"/>
              </a:spcBef>
              <a:buFontTx/>
              <a:buNone/>
            </a:pPr>
            <a:r>
              <a:rPr lang="en-GB" altLang="en-US" sz="2000">
                <a:solidFill>
                  <a:schemeClr val="tx1"/>
                </a:solidFill>
                <a:latin typeface="Twinkl" pitchFamily="2" charset="0"/>
              </a:rPr>
              <a:t>Wholegrain bread</a:t>
            </a:r>
          </a:p>
          <a:p>
            <a:pPr algn="ctr" eaLnBrk="1" hangingPunct="1">
              <a:spcBef>
                <a:spcPct val="0"/>
              </a:spcBef>
              <a:buFontTx/>
              <a:buNone/>
            </a:pPr>
            <a:r>
              <a:rPr lang="en-GB" altLang="en-US" sz="2000">
                <a:solidFill>
                  <a:schemeClr val="tx1"/>
                </a:solidFill>
                <a:latin typeface="Twinkl" pitchFamily="2" charset="0"/>
              </a:rPr>
              <a:t>Lentils</a:t>
            </a:r>
          </a:p>
        </p:txBody>
      </p:sp>
      <p:pic>
        <p:nvPicPr>
          <p:cNvPr id="9" name="Picture 8"/>
          <p:cNvPicPr>
            <a:picLocks noChangeAspect="1"/>
          </p:cNvPicPr>
          <p:nvPr/>
        </p:nvPicPr>
        <p:blipFill>
          <a:blip r:embed="rId2"/>
          <a:stretch>
            <a:fillRect/>
          </a:stretch>
        </p:blipFill>
        <p:spPr>
          <a:xfrm rot="214890">
            <a:off x="3578225" y="4797425"/>
            <a:ext cx="833438" cy="112236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rot="21257331">
            <a:off x="855663" y="3735388"/>
            <a:ext cx="2741612" cy="193833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2908300" y="2047875"/>
            <a:ext cx="1357313" cy="195262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a:stretch>
            <a:fillRect/>
          </a:stretch>
        </p:blipFill>
        <p:spPr>
          <a:xfrm>
            <a:off x="1262063" y="2138363"/>
            <a:ext cx="1042987" cy="1577975"/>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5"/>
          <p:cNvSpPr>
            <a:spLocks/>
          </p:cNvSpPr>
          <p:nvPr/>
        </p:nvSpPr>
        <p:spPr bwMode="auto">
          <a:xfrm>
            <a:off x="311150" y="476250"/>
            <a:ext cx="8220075" cy="40798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dirty="0">
                <a:latin typeface="Twinkl" pitchFamily="2" charset="0"/>
              </a:rPr>
              <a:t>Can you match the food groups to the items below?</a:t>
            </a:r>
          </a:p>
        </p:txBody>
      </p:sp>
      <p:pic>
        <p:nvPicPr>
          <p:cNvPr id="133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7881" y="884238"/>
            <a:ext cx="6973364" cy="417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5">
            <a:extLst>
              <a:ext uri="{FF2B5EF4-FFF2-40B4-BE49-F238E27FC236}">
                <a16:creationId xmlns:a16="http://schemas.microsoft.com/office/drawing/2014/main" id="{CB9E41D0-91B8-8943-9357-751BC9D371E9}"/>
              </a:ext>
            </a:extLst>
          </p:cNvPr>
          <p:cNvSpPr>
            <a:spLocks/>
          </p:cNvSpPr>
          <p:nvPr/>
        </p:nvSpPr>
        <p:spPr bwMode="auto">
          <a:xfrm>
            <a:off x="770056" y="5889763"/>
            <a:ext cx="8220075" cy="40798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dirty="0">
                <a:latin typeface="Twinkl" pitchFamily="2" charset="0"/>
              </a:rPr>
              <a:t>Fruit and Vegetables 		Proteins</a:t>
            </a:r>
          </a:p>
          <a:p>
            <a:pPr eaLnBrk="1" hangingPunct="1">
              <a:spcBef>
                <a:spcPct val="0"/>
              </a:spcBef>
              <a:buFontTx/>
              <a:buNone/>
            </a:pPr>
            <a:r>
              <a:rPr lang="en-GB" altLang="en-US" dirty="0">
                <a:latin typeface="Twinkl" pitchFamily="2" charset="0"/>
              </a:rPr>
              <a:t>Carbohydrates			Fats</a:t>
            </a:r>
          </a:p>
          <a:p>
            <a:pPr eaLnBrk="1" hangingPunct="1">
              <a:spcBef>
                <a:spcPct val="0"/>
              </a:spcBef>
              <a:buNone/>
            </a:pPr>
            <a:r>
              <a:rPr lang="en-GB" altLang="en-US" dirty="0">
                <a:latin typeface="Twinkl" pitchFamily="2" charset="0"/>
              </a:rPr>
              <a:t>Dairy				Foods and drinks high in fat or sugar. </a:t>
            </a:r>
          </a:p>
          <a:p>
            <a:pPr eaLnBrk="1" hangingPunct="1">
              <a:spcBef>
                <a:spcPct val="0"/>
              </a:spcBef>
              <a:buFontTx/>
              <a:buNone/>
            </a:pPr>
            <a:endParaRPr lang="en-GB" altLang="en-US" dirty="0">
              <a:latin typeface="Twinkl" pitchFamily="2" charset="0"/>
            </a:endParaRPr>
          </a:p>
          <a:p>
            <a:pPr eaLnBrk="1" hangingPunct="1">
              <a:spcBef>
                <a:spcPct val="0"/>
              </a:spcBef>
              <a:buFontTx/>
              <a:buNone/>
            </a:pPr>
            <a:endParaRPr lang="en-GB" altLang="en-US" dirty="0">
              <a:latin typeface="Twinkl" pitchFamily="2" charset="0"/>
            </a:endParaRPr>
          </a:p>
        </p:txBody>
      </p:sp>
    </p:spTree>
    <p:extLst>
      <p:ext uri="{BB962C8B-B14F-4D97-AF65-F5344CB8AC3E}">
        <p14:creationId xmlns:p14="http://schemas.microsoft.com/office/powerpoint/2010/main" val="289219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5"/>
          <p:cNvSpPr>
            <a:spLocks noGrp="1"/>
          </p:cNvSpPr>
          <p:nvPr>
            <p:ph type="title"/>
          </p:nvPr>
        </p:nvSpPr>
        <p:spPr>
          <a:xfrm>
            <a:off x="457200" y="658813"/>
            <a:ext cx="8220075" cy="631825"/>
          </a:xfrm>
        </p:spPr>
        <p:txBody>
          <a:bodyPr>
            <a:normAutofit fontScale="90000"/>
          </a:bodyPr>
          <a:lstStyle/>
          <a:p>
            <a:pPr eaLnBrk="1" hangingPunct="1">
              <a:defRPr/>
            </a:pPr>
            <a:r>
              <a:rPr lang="en-US" dirty="0">
                <a:latin typeface="Twinkl" pitchFamily="2" charset="0"/>
                <a:ea typeface="Arial"/>
                <a:cs typeface="Arial"/>
                <a:sym typeface="Arial"/>
              </a:rPr>
              <a:t>Food Groups and Nutrients</a:t>
            </a:r>
            <a:endParaRPr lang="en-GB" altLang="en-US" dirty="0">
              <a:latin typeface="Twinkl" pitchFamily="2" charset="0"/>
            </a:endParaRPr>
          </a:p>
        </p:txBody>
      </p:sp>
      <p:sp>
        <p:nvSpPr>
          <p:cNvPr id="24579" name="Title 5"/>
          <p:cNvSpPr>
            <a:spLocks/>
          </p:cNvSpPr>
          <p:nvPr/>
        </p:nvSpPr>
        <p:spPr bwMode="auto">
          <a:xfrm>
            <a:off x="755650" y="1233488"/>
            <a:ext cx="7632700" cy="700087"/>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1600">
                <a:latin typeface="Twinkl" pitchFamily="2" charset="0"/>
                <a:ea typeface="NTR" charset="0"/>
                <a:cs typeface="NTR" charset="0"/>
                <a:sym typeface="NTR" charset="0"/>
              </a:rPr>
              <a:t>Within each food group, there are many foods which contain more than </a:t>
            </a:r>
            <a:br>
              <a:rPr lang="en-US" altLang="en-US" sz="1600">
                <a:latin typeface="Twinkl" pitchFamily="2" charset="0"/>
                <a:ea typeface="NTR" charset="0"/>
                <a:cs typeface="NTR" charset="0"/>
                <a:sym typeface="NTR" charset="0"/>
              </a:rPr>
            </a:br>
            <a:r>
              <a:rPr lang="en-US" altLang="en-US" sz="1600">
                <a:latin typeface="Twinkl" pitchFamily="2" charset="0"/>
                <a:ea typeface="NTR" charset="0"/>
                <a:cs typeface="NTR" charset="0"/>
                <a:sym typeface="NTR" charset="0"/>
              </a:rPr>
              <a:t>one type of nutrient.</a:t>
            </a:r>
            <a:endParaRPr lang="en-GB" altLang="en-US" sz="1600">
              <a:latin typeface="Twinkl" pitchFamily="2" charset="0"/>
            </a:endParaRPr>
          </a:p>
        </p:txBody>
      </p:sp>
      <p:pic>
        <p:nvPicPr>
          <p:cNvPr id="24580"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755650" y="1898650"/>
            <a:ext cx="7632700" cy="1203325"/>
          </a:xfrm>
          <a:prstGeom prst="rect">
            <a:avLst/>
          </a:prstGeom>
          <a:solidFill>
            <a:schemeClr val="bg1"/>
          </a:solidFill>
          <a:ln w="19050">
            <a:solidFill>
              <a:srgbClr val="11743A"/>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a:solidFill>
                  <a:srgbClr val="1C1C1C"/>
                </a:solidFill>
                <a:latin typeface="Twinkl" pitchFamily="2" charset="0"/>
                <a:ea typeface="NTR" charset="0"/>
                <a:cs typeface="NTR" charset="0"/>
                <a:sym typeface="NTR" charset="0"/>
              </a:rPr>
              <a:t>For example, eating broccoli from the fruit and vegetables section would provide with various different nutrients. This food is a great source of minerals (especially a mineral called potassium), a really good source of vitamins and it provides the body with fibre. </a:t>
            </a:r>
            <a:endParaRPr lang="en-GB" altLang="en-US" sz="1600">
              <a:latin typeface="Twinkl" pitchFamily="2" charset="0"/>
            </a:endParaRPr>
          </a:p>
        </p:txBody>
      </p:sp>
      <p:pic>
        <p:nvPicPr>
          <p:cNvPr id="2458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975" y="2924175"/>
            <a:ext cx="52879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2100263" y="3294063"/>
            <a:ext cx="584200" cy="5842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5" name="Group 4"/>
          <p:cNvGrpSpPr/>
          <p:nvPr/>
        </p:nvGrpSpPr>
        <p:grpSpPr>
          <a:xfrm>
            <a:off x="6048110" y="3276600"/>
            <a:ext cx="2252134" cy="2252134"/>
            <a:chOff x="6056577" y="3293534"/>
            <a:chExt cx="2252134" cy="2252134"/>
          </a:xfrm>
          <a:effectLst>
            <a:outerShdw blurRad="63500" sx="102000" sy="102000" algn="ctr" rotWithShape="0">
              <a:prstClr val="black">
                <a:alpha val="40000"/>
              </a:prstClr>
            </a:outerShdw>
          </a:effectLst>
        </p:grpSpPr>
        <p:sp>
          <p:nvSpPr>
            <p:cNvPr id="22" name="Oval 21"/>
            <p:cNvSpPr/>
            <p:nvPr/>
          </p:nvSpPr>
          <p:spPr>
            <a:xfrm>
              <a:off x="6056577" y="3293534"/>
              <a:ext cx="2252134" cy="2252134"/>
            </a:xfrm>
            <a:prstGeom prst="ellipse">
              <a:avLst/>
            </a:prstGeom>
            <a:solidFill>
              <a:srgbClr val="C0DFC3"/>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28035">
              <a:off x="6332539" y="3522134"/>
              <a:ext cx="1681589" cy="168158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xit" presetSubtype="0" fill="hold" grpId="1"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5"/>
          <p:cNvSpPr>
            <a:spLocks noGrp="1"/>
          </p:cNvSpPr>
          <p:nvPr>
            <p:ph type="title"/>
          </p:nvPr>
        </p:nvSpPr>
        <p:spPr>
          <a:xfrm>
            <a:off x="457200" y="731838"/>
            <a:ext cx="8220075" cy="631825"/>
          </a:xfrm>
        </p:spPr>
        <p:txBody>
          <a:bodyPr>
            <a:normAutofit fontScale="90000"/>
          </a:bodyPr>
          <a:lstStyle/>
          <a:p>
            <a:pPr eaLnBrk="1" hangingPunct="1">
              <a:defRPr/>
            </a:pPr>
            <a:r>
              <a:rPr lang="en-GB" altLang="en-US" dirty="0">
                <a:latin typeface="Twinkl" pitchFamily="2" charset="0"/>
              </a:rPr>
              <a:t>Living Things and Food</a:t>
            </a:r>
          </a:p>
        </p:txBody>
      </p:sp>
      <p:sp>
        <p:nvSpPr>
          <p:cNvPr id="10246" name="Title 5"/>
          <p:cNvSpPr>
            <a:spLocks/>
          </p:cNvSpPr>
          <p:nvPr/>
        </p:nvSpPr>
        <p:spPr bwMode="auto">
          <a:xfrm>
            <a:off x="457200" y="1470025"/>
            <a:ext cx="8220075" cy="40798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a:latin typeface="Twinkl" pitchFamily="2" charset="0"/>
              </a:rPr>
              <a:t>Why do living things need food?</a:t>
            </a:r>
          </a:p>
        </p:txBody>
      </p:sp>
      <p:pic>
        <p:nvPicPr>
          <p:cNvPr id="10247" name="Talking Partn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5"/>
          <p:cNvSpPr>
            <a:spLocks/>
          </p:cNvSpPr>
          <p:nvPr/>
        </p:nvSpPr>
        <p:spPr bwMode="auto">
          <a:xfrm>
            <a:off x="1101725" y="2149475"/>
            <a:ext cx="1743075"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grow</a:t>
            </a:r>
          </a:p>
        </p:txBody>
      </p:sp>
      <p:sp>
        <p:nvSpPr>
          <p:cNvPr id="10250" name="Title 5"/>
          <p:cNvSpPr>
            <a:spLocks/>
          </p:cNvSpPr>
          <p:nvPr/>
        </p:nvSpPr>
        <p:spPr bwMode="auto">
          <a:xfrm>
            <a:off x="3530600" y="2149475"/>
            <a:ext cx="2081213"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be strong</a:t>
            </a:r>
          </a:p>
        </p:txBody>
      </p:sp>
      <p:sp>
        <p:nvSpPr>
          <p:cNvPr id="10251" name="Title 5"/>
          <p:cNvSpPr>
            <a:spLocks/>
          </p:cNvSpPr>
          <p:nvPr/>
        </p:nvSpPr>
        <p:spPr bwMode="auto">
          <a:xfrm>
            <a:off x="6116638" y="2149475"/>
            <a:ext cx="2089150"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be healthy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662"/>
          <a:stretch/>
        </p:blipFill>
        <p:spPr>
          <a:xfrm>
            <a:off x="755650" y="4363088"/>
            <a:ext cx="2400299" cy="1712065"/>
          </a:xfrm>
          <a:prstGeom prst="rect">
            <a:avLst/>
          </a:prstGeom>
        </p:spPr>
      </p:pic>
      <p:sp>
        <p:nvSpPr>
          <p:cNvPr id="18" name="Rectangle 17"/>
          <p:cNvSpPr/>
          <p:nvPr/>
        </p:nvSpPr>
        <p:spPr>
          <a:xfrm>
            <a:off x="3425825" y="2675148"/>
            <a:ext cx="2319338"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2" name="Rectangle 21"/>
          <p:cNvSpPr/>
          <p:nvPr/>
        </p:nvSpPr>
        <p:spPr>
          <a:xfrm>
            <a:off x="755650" y="2675148"/>
            <a:ext cx="2400300"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653" y="3178229"/>
            <a:ext cx="2187835" cy="72277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0601" y="3051603"/>
            <a:ext cx="2104898" cy="1074007"/>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8177"/>
          <a:stretch/>
        </p:blipFill>
        <p:spPr>
          <a:xfrm>
            <a:off x="3216804" y="4721362"/>
            <a:ext cx="2532063" cy="1353791"/>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8127"/>
          <a:stretch/>
        </p:blipFill>
        <p:spPr>
          <a:xfrm>
            <a:off x="6214534" y="3388283"/>
            <a:ext cx="1991254" cy="2690784"/>
          </a:xfrm>
          <a:prstGeom prst="rect">
            <a:avLst/>
          </a:prstGeom>
        </p:spPr>
      </p:pic>
      <p:sp>
        <p:nvSpPr>
          <p:cNvPr id="23" name="Rectangle 22"/>
          <p:cNvSpPr/>
          <p:nvPr/>
        </p:nvSpPr>
        <p:spPr>
          <a:xfrm>
            <a:off x="5988050" y="2675148"/>
            <a:ext cx="2400300"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32" b="40756"/>
          <a:stretch/>
        </p:blipFill>
        <p:spPr>
          <a:xfrm>
            <a:off x="764117" y="1566333"/>
            <a:ext cx="7624233" cy="4491567"/>
          </a:xfrm>
          <a:prstGeom prst="rect">
            <a:avLst/>
          </a:prstGeom>
        </p:spPr>
      </p:pic>
      <p:sp>
        <p:nvSpPr>
          <p:cNvPr id="17" name="Rectangle 16"/>
          <p:cNvSpPr/>
          <p:nvPr/>
        </p:nvSpPr>
        <p:spPr>
          <a:xfrm>
            <a:off x="880533" y="1701799"/>
            <a:ext cx="3479799" cy="424593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67" name="Title 5"/>
          <p:cNvSpPr>
            <a:spLocks/>
          </p:cNvSpPr>
          <p:nvPr/>
        </p:nvSpPr>
        <p:spPr bwMode="auto">
          <a:xfrm>
            <a:off x="457200" y="736600"/>
            <a:ext cx="8220075" cy="6318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3600" b="1">
                <a:latin typeface="Twinkl" pitchFamily="2" charset="0"/>
              </a:rPr>
              <a:t>Photosynthesis</a:t>
            </a:r>
          </a:p>
        </p:txBody>
      </p:sp>
      <p:sp>
        <p:nvSpPr>
          <p:cNvPr id="11269" name="Title 5"/>
          <p:cNvSpPr>
            <a:spLocks/>
          </p:cNvSpPr>
          <p:nvPr/>
        </p:nvSpPr>
        <p:spPr bwMode="auto">
          <a:xfrm>
            <a:off x="4478866" y="3735231"/>
            <a:ext cx="3799417" cy="2212502"/>
          </a:xfrm>
          <a:prstGeom prst="roundRect">
            <a:avLst>
              <a:gd name="adj" fmla="val 0"/>
            </a:avLst>
          </a:prstGeom>
          <a:solidFill>
            <a:schemeClr val="bg1"/>
          </a:solidFill>
          <a:ln w="19050">
            <a:solidFill>
              <a:srgbClr val="11743A"/>
            </a:solidFill>
          </a:ln>
        </p:spPr>
        <p:txBody>
          <a:bodyPr wrap="square"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None/>
            </a:pPr>
            <a:r>
              <a:rPr lang="en-GB" altLang="en-US" b="1" dirty="0">
                <a:solidFill>
                  <a:srgbClr val="11743A"/>
                </a:solidFill>
                <a:latin typeface="Twinkl" pitchFamily="2" charset="0"/>
              </a:rPr>
              <a:t>How do plants obtain food?</a:t>
            </a:r>
            <a:endParaRPr lang="en-GB" altLang="en-US" dirty="0">
              <a:solidFill>
                <a:srgbClr val="11743A"/>
              </a:solidFill>
              <a:latin typeface="Twinkl" pitchFamily="2" charset="0"/>
            </a:endParaRPr>
          </a:p>
          <a:p>
            <a:pPr eaLnBrk="1" hangingPunct="1">
              <a:spcBef>
                <a:spcPct val="0"/>
              </a:spcBef>
              <a:buFontTx/>
              <a:buNone/>
            </a:pPr>
            <a:endParaRPr lang="en-GB" altLang="en-US" dirty="0">
              <a:latin typeface="Twinkl" pitchFamily="2" charset="0"/>
            </a:endParaRPr>
          </a:p>
          <a:p>
            <a:pPr eaLnBrk="1" hangingPunct="1">
              <a:spcBef>
                <a:spcPct val="0"/>
              </a:spcBef>
              <a:buFontTx/>
              <a:buNone/>
            </a:pPr>
            <a:r>
              <a:rPr lang="en-GB" altLang="en-US" dirty="0">
                <a:latin typeface="Twinkl" pitchFamily="2" charset="0"/>
              </a:rPr>
              <a:t>Plants make their own food! This process is called </a:t>
            </a:r>
            <a:r>
              <a:rPr lang="en-GB" altLang="en-US" b="1" dirty="0">
                <a:latin typeface="Twinkl" pitchFamily="2" charset="0"/>
              </a:rPr>
              <a:t>photosynthesis</a:t>
            </a:r>
            <a:r>
              <a:rPr lang="en-GB" altLang="en-US" dirty="0">
                <a:latin typeface="Twinkl" pitchFamily="2" charset="0"/>
              </a:rPr>
              <a:t>.</a:t>
            </a:r>
          </a:p>
          <a:p>
            <a:pPr eaLnBrk="1" hangingPunct="1">
              <a:spcBef>
                <a:spcPct val="0"/>
              </a:spcBef>
              <a:buFontTx/>
              <a:buNone/>
            </a:pPr>
            <a:endParaRPr lang="en-GB" altLang="en-US" dirty="0">
              <a:latin typeface="Twinkl" pitchFamily="2" charset="0"/>
            </a:endParaRPr>
          </a:p>
          <a:p>
            <a:pPr eaLnBrk="1" hangingPunct="1">
              <a:spcBef>
                <a:spcPct val="0"/>
              </a:spcBef>
              <a:buFontTx/>
              <a:buNone/>
            </a:pPr>
            <a:r>
              <a:rPr lang="en-GB" altLang="en-US" dirty="0">
                <a:latin typeface="Twinkl" pitchFamily="2" charset="0"/>
              </a:rPr>
              <a:t>They use water, sunlight and carbon dioxide (a gas in the air) to produce food in their leaves.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464" y="1893118"/>
            <a:ext cx="2341070" cy="3747436"/>
          </a:xfrm>
          <a:prstGeom prst="rect">
            <a:avLst/>
          </a:prstGeom>
        </p:spPr>
      </p:pic>
      <p:sp>
        <p:nvSpPr>
          <p:cNvPr id="7" name="TextBox 6"/>
          <p:cNvSpPr txBox="1"/>
          <p:nvPr/>
        </p:nvSpPr>
        <p:spPr>
          <a:xfrm>
            <a:off x="5122333" y="2285998"/>
            <a:ext cx="1354667" cy="369332"/>
          </a:xfrm>
          <a:prstGeom prst="rect">
            <a:avLst/>
          </a:prstGeom>
          <a:noFill/>
        </p:spPr>
        <p:txBody>
          <a:bodyPr wrap="square" rtlCol="0">
            <a:spAutoFit/>
          </a:bodyPr>
          <a:lstStyle/>
          <a:p>
            <a:pPr algn="ctr"/>
            <a:r>
              <a:rPr lang="en-GB" b="1" dirty="0">
                <a:latin typeface="Twinkl" pitchFamily="2" charset="0"/>
              </a:rPr>
              <a:t>sunlight</a:t>
            </a:r>
          </a:p>
        </p:txBody>
      </p:sp>
      <p:sp>
        <p:nvSpPr>
          <p:cNvPr id="12" name="TextBox 11"/>
          <p:cNvSpPr txBox="1"/>
          <p:nvPr/>
        </p:nvSpPr>
        <p:spPr>
          <a:xfrm>
            <a:off x="3081866" y="4384380"/>
            <a:ext cx="1134533" cy="646331"/>
          </a:xfrm>
          <a:prstGeom prst="rect">
            <a:avLst/>
          </a:prstGeom>
          <a:noFill/>
        </p:spPr>
        <p:txBody>
          <a:bodyPr wrap="square" rtlCol="0">
            <a:spAutoFit/>
          </a:bodyPr>
          <a:lstStyle/>
          <a:p>
            <a:pPr algn="ctr"/>
            <a:r>
              <a:rPr lang="en-GB" b="1" dirty="0">
                <a:latin typeface="Twinkl" pitchFamily="2" charset="0"/>
              </a:rPr>
              <a:t>carbon </a:t>
            </a:r>
            <a:br>
              <a:rPr lang="en-GB" b="1" dirty="0">
                <a:latin typeface="Twinkl" pitchFamily="2" charset="0"/>
              </a:rPr>
            </a:br>
            <a:r>
              <a:rPr lang="en-GB" b="1" dirty="0">
                <a:latin typeface="Twinkl" pitchFamily="2" charset="0"/>
              </a:rPr>
              <a:t>dioxide</a:t>
            </a:r>
          </a:p>
        </p:txBody>
      </p:sp>
      <p:sp>
        <p:nvSpPr>
          <p:cNvPr id="13" name="TextBox 12"/>
          <p:cNvSpPr txBox="1"/>
          <p:nvPr/>
        </p:nvSpPr>
        <p:spPr>
          <a:xfrm>
            <a:off x="956735" y="5359064"/>
            <a:ext cx="1134533" cy="369332"/>
          </a:xfrm>
          <a:prstGeom prst="rect">
            <a:avLst/>
          </a:prstGeom>
          <a:noFill/>
        </p:spPr>
        <p:txBody>
          <a:bodyPr wrap="square" rtlCol="0">
            <a:spAutoFit/>
          </a:bodyPr>
          <a:lstStyle/>
          <a:p>
            <a:pPr algn="ctr"/>
            <a:r>
              <a:rPr lang="en-GB" b="1" dirty="0">
                <a:latin typeface="Twinkl" pitchFamily="2" charset="0"/>
              </a:rPr>
              <a:t>water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386773" y="3723830"/>
            <a:ext cx="406152" cy="92282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3307" y="4816190"/>
            <a:ext cx="752094" cy="727540"/>
          </a:xfrm>
          <a:prstGeom prst="rect">
            <a:avLst/>
          </a:prstGeom>
        </p:spPr>
      </p:pic>
      <p:pic>
        <p:nvPicPr>
          <p:cNvPr id="16" name="Talking Partner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644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332" b="40756"/>
          <a:stretch/>
        </p:blipFill>
        <p:spPr>
          <a:xfrm>
            <a:off x="764117" y="1566333"/>
            <a:ext cx="7624233" cy="4491567"/>
          </a:xfrm>
          <a:prstGeom prst="rect">
            <a:avLst/>
          </a:prstGeom>
        </p:spPr>
      </p:pic>
      <p:sp>
        <p:nvSpPr>
          <p:cNvPr id="15" name="Rectangle 14"/>
          <p:cNvSpPr/>
          <p:nvPr/>
        </p:nvSpPr>
        <p:spPr>
          <a:xfrm>
            <a:off x="880533" y="1701799"/>
            <a:ext cx="3479799" cy="424593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372" y="2469042"/>
            <a:ext cx="3034627" cy="3478690"/>
          </a:xfrm>
          <a:prstGeom prst="rect">
            <a:avLst/>
          </a:prstGeom>
        </p:spPr>
      </p:pic>
      <p:sp>
        <p:nvSpPr>
          <p:cNvPr id="12291" name="Title 5"/>
          <p:cNvSpPr>
            <a:spLocks/>
          </p:cNvSpPr>
          <p:nvPr/>
        </p:nvSpPr>
        <p:spPr bwMode="auto">
          <a:xfrm>
            <a:off x="1241425" y="736600"/>
            <a:ext cx="6675438" cy="6175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3600" b="1" dirty="0">
                <a:latin typeface="Twinkl" pitchFamily="2" charset="0"/>
              </a:rPr>
              <a:t>Animals and Photosynthesis</a:t>
            </a:r>
          </a:p>
        </p:txBody>
      </p:sp>
      <p:sp>
        <p:nvSpPr>
          <p:cNvPr id="12292" name="Title 5"/>
          <p:cNvSpPr>
            <a:spLocks/>
          </p:cNvSpPr>
          <p:nvPr/>
        </p:nvSpPr>
        <p:spPr bwMode="auto">
          <a:xfrm>
            <a:off x="4476748" y="4959879"/>
            <a:ext cx="3802593" cy="966006"/>
          </a:xfrm>
          <a:prstGeom prst="rect">
            <a:avLst/>
          </a:prstGeom>
          <a:solidFill>
            <a:schemeClr val="bg1"/>
          </a:solidFill>
          <a:ln w="19050">
            <a:solidFill>
              <a:srgbClr val="11743A"/>
            </a:solidFill>
          </a:ln>
        </p:spPr>
        <p:txBody>
          <a:bodyPr wrap="square" lIns="108000" tIns="108000" rIns="108000" bIns="108000" anchor="t" anchorCtr="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dirty="0">
                <a:latin typeface="Twinkl" pitchFamily="2" charset="0"/>
              </a:rPr>
              <a:t>What would happen to animals if they tried to obtain food in the same way as plants?</a:t>
            </a:r>
          </a:p>
        </p:txBody>
      </p:sp>
      <p:pic>
        <p:nvPicPr>
          <p:cNvPr id="12293" name="Talking Partn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122333" y="2285998"/>
            <a:ext cx="1354667" cy="369332"/>
          </a:xfrm>
          <a:prstGeom prst="rect">
            <a:avLst/>
          </a:prstGeom>
          <a:noFill/>
        </p:spPr>
        <p:txBody>
          <a:bodyPr wrap="square" rtlCol="0">
            <a:spAutoFit/>
          </a:bodyPr>
          <a:lstStyle/>
          <a:p>
            <a:pPr algn="ctr"/>
            <a:r>
              <a:rPr lang="en-GB" b="1" dirty="0">
                <a:latin typeface="Twinkl" pitchFamily="2" charset="0"/>
              </a:rPr>
              <a:t>sunlight</a:t>
            </a:r>
          </a:p>
        </p:txBody>
      </p:sp>
      <p:sp>
        <p:nvSpPr>
          <p:cNvPr id="12" name="TextBox 11"/>
          <p:cNvSpPr txBox="1"/>
          <p:nvPr/>
        </p:nvSpPr>
        <p:spPr>
          <a:xfrm>
            <a:off x="880533" y="5223418"/>
            <a:ext cx="1134533" cy="646331"/>
          </a:xfrm>
          <a:prstGeom prst="rect">
            <a:avLst/>
          </a:prstGeom>
          <a:noFill/>
        </p:spPr>
        <p:txBody>
          <a:bodyPr wrap="square" rtlCol="0">
            <a:spAutoFit/>
          </a:bodyPr>
          <a:lstStyle/>
          <a:p>
            <a:pPr algn="ctr"/>
            <a:r>
              <a:rPr lang="en-GB" b="1" dirty="0">
                <a:latin typeface="Twinkl" pitchFamily="2" charset="0"/>
              </a:rPr>
              <a:t>carbon </a:t>
            </a:r>
            <a:br>
              <a:rPr lang="en-GB" b="1" dirty="0">
                <a:latin typeface="Twinkl" pitchFamily="2" charset="0"/>
              </a:rPr>
            </a:br>
            <a:r>
              <a:rPr lang="en-GB" b="1" dirty="0">
                <a:latin typeface="Twinkl" pitchFamily="2" charset="0"/>
              </a:rPr>
              <a:t>dioxide</a:t>
            </a:r>
          </a:p>
        </p:txBody>
      </p:sp>
      <p:sp>
        <p:nvSpPr>
          <p:cNvPr id="13" name="TextBox 12"/>
          <p:cNvSpPr txBox="1"/>
          <p:nvPr/>
        </p:nvSpPr>
        <p:spPr>
          <a:xfrm>
            <a:off x="1241425" y="2121381"/>
            <a:ext cx="1134533" cy="369332"/>
          </a:xfrm>
          <a:prstGeom prst="rect">
            <a:avLst/>
          </a:prstGeom>
          <a:noFill/>
        </p:spPr>
        <p:txBody>
          <a:bodyPr wrap="square" rtlCol="0">
            <a:spAutoFit/>
          </a:bodyPr>
          <a:lstStyle/>
          <a:p>
            <a:pPr algn="ctr"/>
            <a:r>
              <a:rPr lang="en-GB" b="1" dirty="0">
                <a:latin typeface="Twinkl" pitchFamily="2" charset="0"/>
              </a:rPr>
              <a:t>water</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334297" y="4631210"/>
            <a:ext cx="406152" cy="922828"/>
          </a:xfrm>
          <a:prstGeom prst="rect">
            <a:avLst/>
          </a:prstGeom>
        </p:spPr>
      </p:pic>
    </p:spTree>
    <p:extLst>
      <p:ext uri="{BB962C8B-B14F-4D97-AF65-F5344CB8AC3E}">
        <p14:creationId xmlns:p14="http://schemas.microsoft.com/office/powerpoint/2010/main" val="3709282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Human Food</a:t>
            </a:r>
          </a:p>
        </p:txBody>
      </p:sp>
      <p:sp>
        <p:nvSpPr>
          <p:cNvPr id="13315" name="Title 5"/>
          <p:cNvSpPr>
            <a:spLocks/>
          </p:cNvSpPr>
          <p:nvPr/>
        </p:nvSpPr>
        <p:spPr bwMode="auto">
          <a:xfrm>
            <a:off x="457200" y="1333500"/>
            <a:ext cx="8220075" cy="40798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a:latin typeface="Twinkl" pitchFamily="2" charset="0"/>
              </a:rPr>
              <a:t>What kind of foods do humans need?</a:t>
            </a:r>
          </a:p>
        </p:txBody>
      </p:sp>
      <p:pic>
        <p:nvPicPr>
          <p:cNvPr id="13316" name="Talking Partn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itle 5"/>
          <p:cNvSpPr>
            <a:spLocks/>
          </p:cNvSpPr>
          <p:nvPr/>
        </p:nvSpPr>
        <p:spPr bwMode="auto">
          <a:xfrm>
            <a:off x="755650" y="4627563"/>
            <a:ext cx="7632700" cy="1465262"/>
          </a:xfrm>
          <a:prstGeom prst="roundRect">
            <a:avLst>
              <a:gd name="adj" fmla="val 0"/>
            </a:avLst>
          </a:prstGeom>
          <a:solidFill>
            <a:srgbClr val="C0DFC3"/>
          </a:solidFill>
          <a:ln w="19050">
            <a:solidFill>
              <a:srgbClr val="11743A"/>
            </a:solidFill>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50000"/>
              </a:lnSpc>
              <a:spcBef>
                <a:spcPct val="0"/>
              </a:spcBef>
              <a:buFontTx/>
              <a:buNone/>
            </a:pPr>
            <a:r>
              <a:rPr lang="en-GB" altLang="en-US">
                <a:latin typeface="Twinkl" pitchFamily="2" charset="0"/>
              </a:rPr>
              <a:t>Food is commonly divided into </a:t>
            </a:r>
            <a:r>
              <a:rPr lang="en-GB" altLang="en-US" b="1">
                <a:latin typeface="Twinkl" pitchFamily="2" charset="0"/>
              </a:rPr>
              <a:t>five</a:t>
            </a:r>
            <a:r>
              <a:rPr lang="en-GB" altLang="en-US">
                <a:latin typeface="Twinkl" pitchFamily="2" charset="0"/>
              </a:rPr>
              <a:t> food groups.</a:t>
            </a:r>
          </a:p>
          <a:p>
            <a:pPr algn="ctr" eaLnBrk="1" hangingPunct="1">
              <a:lnSpc>
                <a:spcPct val="150000"/>
              </a:lnSpc>
              <a:spcBef>
                <a:spcPct val="0"/>
              </a:spcBef>
              <a:buFontTx/>
              <a:buNone/>
            </a:pPr>
            <a:r>
              <a:rPr lang="en-GB" altLang="en-US">
                <a:latin typeface="Twinkl" pitchFamily="2" charset="0"/>
              </a:rPr>
              <a:t>How many of the food groups can you remember? </a:t>
            </a:r>
          </a:p>
          <a:p>
            <a:pPr algn="ctr" eaLnBrk="1" hangingPunct="1">
              <a:lnSpc>
                <a:spcPct val="150000"/>
              </a:lnSpc>
              <a:spcBef>
                <a:spcPct val="0"/>
              </a:spcBef>
              <a:buFontTx/>
              <a:buNone/>
            </a:pPr>
            <a:r>
              <a:rPr lang="en-GB" altLang="en-US">
                <a:latin typeface="Twinkl" pitchFamily="2" charset="0"/>
              </a:rPr>
              <a:t>As a group label the food groups.</a:t>
            </a:r>
          </a:p>
        </p:txBody>
      </p:sp>
      <p:pic>
        <p:nvPicPr>
          <p:cNvPr id="13318" name="Group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1550" y="1801813"/>
            <a:ext cx="44831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txBox="1">
            <a:spLocks/>
          </p:cNvSpPr>
          <p:nvPr/>
        </p:nvSpPr>
        <p:spPr>
          <a:xfrm>
            <a:off x="755650" y="5480049"/>
            <a:ext cx="7632700" cy="587375"/>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Check another group’s work using the picture, then give it back to them.</a:t>
            </a:r>
          </a:p>
        </p:txBody>
      </p:sp>
      <p:sp>
        <p:nvSpPr>
          <p:cNvPr id="12" name="Title 5"/>
          <p:cNvSpPr txBox="1">
            <a:spLocks/>
          </p:cNvSpPr>
          <p:nvPr/>
        </p:nvSpPr>
        <p:spPr>
          <a:xfrm>
            <a:off x="755650" y="5480049"/>
            <a:ext cx="7632700" cy="587375"/>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How many did you get correct?</a:t>
            </a:r>
          </a:p>
        </p:txBody>
      </p:sp>
      <p:sp>
        <p:nvSpPr>
          <p:cNvPr id="13" name="Title 5"/>
          <p:cNvSpPr txBox="1">
            <a:spLocks/>
          </p:cNvSpPr>
          <p:nvPr/>
        </p:nvSpPr>
        <p:spPr>
          <a:xfrm>
            <a:off x="755650" y="5480049"/>
            <a:ext cx="7632700" cy="587375"/>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Are there any groups you were confused by? Which ones? Why?</a:t>
            </a:r>
          </a:p>
        </p:txBody>
      </p:sp>
      <p:sp>
        <p:nvSpPr>
          <p:cNvPr id="15363"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Human Food</a:t>
            </a:r>
          </a:p>
        </p:txBody>
      </p:sp>
      <p:pic>
        <p:nvPicPr>
          <p:cNvPr id="14342" name="Talking Partn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Group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itle 5"/>
          <p:cNvSpPr>
            <a:spLocks/>
          </p:cNvSpPr>
          <p:nvPr/>
        </p:nvSpPr>
        <p:spPr bwMode="auto">
          <a:xfrm>
            <a:off x="457200" y="1265238"/>
            <a:ext cx="8220075" cy="407987"/>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a:latin typeface="Twinkl" pitchFamily="2" charset="0"/>
              </a:rPr>
              <a:t>What kind of foods do humans need?</a:t>
            </a:r>
          </a:p>
        </p:txBody>
      </p:sp>
      <p:sp>
        <p:nvSpPr>
          <p:cNvPr id="24" name="Title 5"/>
          <p:cNvSpPr txBox="1">
            <a:spLocks/>
          </p:cNvSpPr>
          <p:nvPr/>
        </p:nvSpPr>
        <p:spPr>
          <a:xfrm>
            <a:off x="750888" y="5480049"/>
            <a:ext cx="7632700" cy="587375"/>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Why do you think foods that are high in sugar and/or fat are not a food group?</a:t>
            </a:r>
          </a:p>
        </p:txBody>
      </p:sp>
      <p:sp>
        <p:nvSpPr>
          <p:cNvPr id="3" name="TextBox 2"/>
          <p:cNvSpPr txBox="1">
            <a:spLocks noChangeArrowheads="1"/>
          </p:cNvSpPr>
          <p:nvPr/>
        </p:nvSpPr>
        <p:spPr bwMode="auto">
          <a:xfrm>
            <a:off x="755650" y="1785938"/>
            <a:ext cx="2605088" cy="3173412"/>
          </a:xfrm>
          <a:prstGeom prst="rect">
            <a:avLst/>
          </a:prstGeom>
          <a:solidFill>
            <a:schemeClr val="bg1"/>
          </a:solidFill>
          <a:ln w="19050">
            <a:solidFill>
              <a:srgbClr val="51B367"/>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0D9146"/>
                </a:solidFill>
                <a:latin typeface="Twinkl" pitchFamily="2" charset="0"/>
              </a:rPr>
              <a:t>Fruit and vegetables</a:t>
            </a:r>
          </a:p>
          <a:p>
            <a:r>
              <a:rPr lang="en-GB" altLang="en-US" sz="1600">
                <a:latin typeface="Twinkl" pitchFamily="2" charset="0"/>
              </a:rPr>
              <a:t>Aim to eat 5 a day! Dried, frozen and tinned fruits and vegetables count as well as fruit juices. Important as sources of vitamins and minerals which reduce your risk of disease and keep you healthy. Limit fruit juice and/or smoothies to 150ml a day.</a:t>
            </a:r>
          </a:p>
        </p:txBody>
      </p:sp>
      <p:sp>
        <p:nvSpPr>
          <p:cNvPr id="16" name="TextBox 15"/>
          <p:cNvSpPr txBox="1">
            <a:spLocks noChangeArrowheads="1"/>
          </p:cNvSpPr>
          <p:nvPr/>
        </p:nvSpPr>
        <p:spPr bwMode="auto">
          <a:xfrm>
            <a:off x="755650" y="1785938"/>
            <a:ext cx="2605088" cy="1449387"/>
          </a:xfrm>
          <a:prstGeom prst="rect">
            <a:avLst/>
          </a:prstGeom>
          <a:solidFill>
            <a:schemeClr val="bg1"/>
          </a:solidFill>
          <a:ln w="19050">
            <a:solidFill>
              <a:srgbClr val="F9BE18"/>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CD9905"/>
                </a:solidFill>
                <a:latin typeface="Twinkl" pitchFamily="2" charset="0"/>
              </a:rPr>
              <a:t>Potatoes, bread, rice, pasta and other starchy carbohydrates</a:t>
            </a:r>
          </a:p>
          <a:p>
            <a:r>
              <a:rPr lang="en-GB" altLang="en-US" sz="1600">
                <a:latin typeface="Twinkl" pitchFamily="2" charset="0"/>
              </a:rPr>
              <a:t>These are important for giving us energy.</a:t>
            </a:r>
          </a:p>
        </p:txBody>
      </p:sp>
      <p:sp>
        <p:nvSpPr>
          <p:cNvPr id="18" name="TextBox 17"/>
          <p:cNvSpPr txBox="1">
            <a:spLocks noChangeArrowheads="1"/>
          </p:cNvSpPr>
          <p:nvPr/>
        </p:nvSpPr>
        <p:spPr bwMode="auto">
          <a:xfrm>
            <a:off x="755650" y="1785938"/>
            <a:ext cx="2605088" cy="957262"/>
          </a:xfrm>
          <a:prstGeom prst="rect">
            <a:avLst/>
          </a:prstGeom>
          <a:solidFill>
            <a:schemeClr val="bg1"/>
          </a:solidFill>
          <a:ln w="19050">
            <a:solidFill>
              <a:srgbClr val="B4A7CA"/>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6B2D88"/>
                </a:solidFill>
                <a:latin typeface="Twinkl" pitchFamily="2" charset="0"/>
              </a:rPr>
              <a:t>Oil and spreads</a:t>
            </a:r>
          </a:p>
          <a:p>
            <a:r>
              <a:rPr lang="en-GB" altLang="en-US" sz="1600">
                <a:latin typeface="Twinkl" pitchFamily="2" charset="0"/>
              </a:rPr>
              <a:t>Choose unsaturated oils and use in small amounts.</a:t>
            </a:r>
          </a:p>
        </p:txBody>
      </p:sp>
      <p:sp>
        <p:nvSpPr>
          <p:cNvPr id="17" name="TextBox 16"/>
          <p:cNvSpPr txBox="1">
            <a:spLocks noChangeArrowheads="1"/>
          </p:cNvSpPr>
          <p:nvPr/>
        </p:nvSpPr>
        <p:spPr bwMode="auto">
          <a:xfrm>
            <a:off x="755650" y="1785938"/>
            <a:ext cx="2605088" cy="957262"/>
          </a:xfrm>
          <a:prstGeom prst="rect">
            <a:avLst/>
          </a:prstGeom>
          <a:solidFill>
            <a:schemeClr val="bg1"/>
          </a:solidFill>
          <a:ln w="19050">
            <a:solidFill>
              <a:srgbClr val="67A2D8"/>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0377BC"/>
                </a:solidFill>
                <a:latin typeface="Twinkl" pitchFamily="2" charset="0"/>
              </a:rPr>
              <a:t>Dairy and alternatives</a:t>
            </a:r>
          </a:p>
          <a:p>
            <a:r>
              <a:rPr lang="en-GB" altLang="en-US" sz="1600">
                <a:latin typeface="Twinkl" pitchFamily="2" charset="0"/>
              </a:rPr>
              <a:t>These are important for strong teeth and bones.</a:t>
            </a:r>
          </a:p>
        </p:txBody>
      </p:sp>
      <p:sp>
        <p:nvSpPr>
          <p:cNvPr id="19" name="TextBox 18"/>
          <p:cNvSpPr txBox="1">
            <a:spLocks noChangeArrowheads="1"/>
          </p:cNvSpPr>
          <p:nvPr/>
        </p:nvSpPr>
        <p:spPr bwMode="auto">
          <a:xfrm>
            <a:off x="755650" y="1785938"/>
            <a:ext cx="2605088" cy="2435225"/>
          </a:xfrm>
          <a:prstGeom prst="rect">
            <a:avLst/>
          </a:prstGeom>
          <a:solidFill>
            <a:schemeClr val="bg1"/>
          </a:solidFill>
          <a:ln w="19050">
            <a:solidFill>
              <a:srgbClr val="E7BBBB"/>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E61A75"/>
                </a:solidFill>
                <a:latin typeface="Twinkl" pitchFamily="2" charset="0"/>
              </a:rPr>
              <a:t>Beans, pulses, fish, eggs, meat and other proteins</a:t>
            </a:r>
          </a:p>
          <a:p>
            <a:r>
              <a:rPr lang="en-GB" altLang="en-US" sz="1600">
                <a:latin typeface="Twinkl" pitchFamily="2" charset="0"/>
              </a:rPr>
              <a:t>These are very important for helping us grow and build muscles. Try to eat 2 portions of fish a week and try to reduce intake of red and processed meat.</a:t>
            </a:r>
          </a:p>
        </p:txBody>
      </p:sp>
      <p:pic>
        <p:nvPicPr>
          <p:cNvPr id="1435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1785938"/>
            <a:ext cx="5900737"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xit" presetSubtype="0" fill="hold" grpId="1"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xit" presetSubtype="0" fill="hold" grpId="1"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xit" presetSubtype="0" fill="hold" grpId="1"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3" grpId="0" animBg="1"/>
      <p:bldP spid="24" grpId="0" animBg="1"/>
      <p:bldP spid="3" grpId="0" animBg="1"/>
      <p:bldP spid="3" grpId="1" animBg="1"/>
      <p:bldP spid="16" grpId="0" animBg="1"/>
      <p:bldP spid="16" grpId="1" animBg="1"/>
      <p:bldP spid="18" grpId="0" animBg="1"/>
      <p:bldP spid="18" grpId="1" animBg="1"/>
      <p:bldP spid="17" grpId="0" animBg="1"/>
      <p:bldP spid="17" grpId="1" animBg="1"/>
      <p:bldP spid="19" grpId="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Food Groups</a:t>
            </a:r>
          </a:p>
        </p:txBody>
      </p:sp>
      <p:pic>
        <p:nvPicPr>
          <p:cNvPr id="15363" name="Group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820069" y="1337204"/>
            <a:ext cx="5503862" cy="3891497"/>
          </a:xfrm>
          <a:prstGeom prst="rect">
            <a:avLst/>
          </a:prstGeom>
          <a:effectLst>
            <a:outerShdw blurRad="63500" sx="102000" sy="102000" algn="ctr" rotWithShape="0">
              <a:prstClr val="black">
                <a:alpha val="40000"/>
              </a:prstClr>
            </a:outerShdw>
          </a:effectLst>
        </p:spPr>
      </p:pic>
      <p:sp>
        <p:nvSpPr>
          <p:cNvPr id="10" name="Title 5"/>
          <p:cNvSpPr>
            <a:spLocks/>
          </p:cNvSpPr>
          <p:nvPr/>
        </p:nvSpPr>
        <p:spPr bwMode="auto">
          <a:xfrm>
            <a:off x="750888" y="5517620"/>
            <a:ext cx="7632700" cy="546100"/>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lnSpc>
                <a:spcPct val="150000"/>
              </a:lnSpc>
            </a:pPr>
            <a:r>
              <a:rPr lang="en-GB" altLang="en-US" sz="1600">
                <a:solidFill>
                  <a:srgbClr val="1C1C1C"/>
                </a:solidFill>
                <a:latin typeface="Twinkl" pitchFamily="2" charset="0"/>
                <a:ea typeface="NTR" charset="0"/>
                <a:cs typeface="NTR" charset="0"/>
                <a:sym typeface="NTR" charset="0"/>
              </a:rPr>
              <a:t>The food groups are shown on the Eatwell Guide.</a:t>
            </a:r>
            <a:endParaRPr lang="en-GB" altLang="en-US" sz="1600" b="1">
              <a:solidFill>
                <a:srgbClr val="1C1C1C"/>
              </a:solidFill>
              <a:latin typeface="Twinkl" pitchFamily="2" charset="0"/>
            </a:endParaRPr>
          </a:p>
        </p:txBody>
      </p:sp>
      <p:sp>
        <p:nvSpPr>
          <p:cNvPr id="11" name="Title 5"/>
          <p:cNvSpPr>
            <a:spLocks/>
          </p:cNvSpPr>
          <p:nvPr/>
        </p:nvSpPr>
        <p:spPr bwMode="auto">
          <a:xfrm>
            <a:off x="755650" y="5352520"/>
            <a:ext cx="7632700" cy="711200"/>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r>
              <a:rPr lang="en-GB" altLang="en-US" sz="1600">
                <a:solidFill>
                  <a:srgbClr val="1C1C1C"/>
                </a:solidFill>
                <a:latin typeface="Twinkl" pitchFamily="2" charset="0"/>
                <a:ea typeface="NTR" charset="0"/>
                <a:cs typeface="NTR" charset="0"/>
                <a:sym typeface="NTR" charset="0"/>
              </a:rPr>
              <a:t>The Eatwell Guide helps us to make decisions about how to make sure we eat the right balance of nutrients in our diets.</a:t>
            </a:r>
            <a:endParaRPr lang="en-GB" altLang="en-US" sz="1600" b="1">
              <a:solidFill>
                <a:srgbClr val="1C1C1C"/>
              </a:solidFill>
              <a:latin typeface="Twinkl" pitchFamily="2" charset="0"/>
            </a:endParaRPr>
          </a:p>
        </p:txBody>
      </p:sp>
      <p:sp>
        <p:nvSpPr>
          <p:cNvPr id="12" name="Title 5"/>
          <p:cNvSpPr>
            <a:spLocks/>
          </p:cNvSpPr>
          <p:nvPr/>
        </p:nvSpPr>
        <p:spPr bwMode="auto">
          <a:xfrm>
            <a:off x="763588" y="5593820"/>
            <a:ext cx="7632700" cy="465137"/>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r>
              <a:rPr lang="en-GB" altLang="en-US" sz="1600">
                <a:solidFill>
                  <a:srgbClr val="1C1C1C"/>
                </a:solidFill>
                <a:latin typeface="Twinkl" pitchFamily="2" charset="0"/>
                <a:ea typeface="NTR" charset="0"/>
                <a:cs typeface="NTR" charset="0"/>
                <a:sym typeface="NTR" charset="0"/>
              </a:rPr>
              <a:t>Notice that drinking plenty of water is also very important to keep us healthy. </a:t>
            </a:r>
            <a:endParaRPr lang="en-GB" altLang="en-US" sz="1600" b="1">
              <a:solidFill>
                <a:srgbClr val="1C1C1C"/>
              </a:solidFill>
              <a:latin typeface="Twink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Types of Nutrients</a:t>
            </a:r>
          </a:p>
        </p:txBody>
      </p:sp>
      <p:sp>
        <p:nvSpPr>
          <p:cNvPr id="16387" name="Title 5"/>
          <p:cNvSpPr>
            <a:spLocks/>
          </p:cNvSpPr>
          <p:nvPr/>
        </p:nvSpPr>
        <p:spPr bwMode="auto">
          <a:xfrm>
            <a:off x="755650" y="1587500"/>
            <a:ext cx="3816350" cy="1214438"/>
          </a:xfrm>
          <a:prstGeom prst="rect">
            <a:avLst/>
          </a:prstGeom>
          <a:solidFill>
            <a:srgbClr val="C0DFC3"/>
          </a:solidFill>
          <a:ln w="19050">
            <a:solidFill>
              <a:srgbClr val="11743A"/>
            </a:solidFill>
          </a:ln>
        </p:spPr>
        <p:txBody>
          <a:bodyPr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a:latin typeface="Twinkl" pitchFamily="2" charset="0"/>
                <a:ea typeface="NTR" charset="0"/>
                <a:cs typeface="NTR" charset="0"/>
                <a:sym typeface="NTR" charset="0"/>
              </a:rPr>
              <a:t>Nutrients are substances that animals need to stay alive and stay healthy. These nutrients are found in the foods we eat.</a:t>
            </a:r>
            <a:endParaRPr lang="en-GB" altLang="en-US">
              <a:latin typeface="Twinkl" pitchFamily="2" charset="0"/>
            </a:endParaRPr>
          </a:p>
        </p:txBody>
      </p:sp>
      <p:pic>
        <p:nvPicPr>
          <p:cNvPr id="2" name="Picture 1"/>
          <p:cNvPicPr>
            <a:picLocks noChangeAspect="1"/>
          </p:cNvPicPr>
          <p:nvPr/>
        </p:nvPicPr>
        <p:blipFill rotWithShape="1">
          <a:blip r:embed="rId2"/>
          <a:srcRect l="41205" t="8363" r="20183" b="11766"/>
          <a:stretch/>
        </p:blipFill>
        <p:spPr>
          <a:xfrm>
            <a:off x="4935538" y="1552575"/>
            <a:ext cx="3105150" cy="4540250"/>
          </a:xfrm>
          <a:prstGeom prst="rect">
            <a:avLst/>
          </a:prstGeom>
          <a:ln w="19050">
            <a:solidFill>
              <a:schemeClr val="tx1"/>
            </a:solidFill>
          </a:ln>
          <a:effectLst>
            <a:outerShdw blurRad="63500" sx="102000" sy="102000" algn="ctr" rotWithShape="0">
              <a:prstClr val="black">
                <a:alpha val="40000"/>
              </a:prstClr>
            </a:outerShdw>
          </a:effectLst>
        </p:spPr>
      </p:pic>
      <p:sp>
        <p:nvSpPr>
          <p:cNvPr id="16389" name="Title 5"/>
          <p:cNvSpPr>
            <a:spLocks/>
          </p:cNvSpPr>
          <p:nvPr/>
        </p:nvSpPr>
        <p:spPr bwMode="auto">
          <a:xfrm>
            <a:off x="750888" y="2801938"/>
            <a:ext cx="3821112" cy="468312"/>
          </a:xfrm>
          <a:prstGeom prst="rect">
            <a:avLst/>
          </a:prstGeom>
          <a:solidFill>
            <a:schemeClr val="bg1"/>
          </a:solidFill>
          <a:ln w="19050">
            <a:solidFill>
              <a:srgbClr val="11743A"/>
            </a:solidFill>
            <a:miter lim="800000"/>
            <a:headEnd/>
            <a:tailEnd/>
          </a:ln>
        </p:spPr>
        <p:txBody>
          <a:bodyPr wrap="square"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a:latin typeface="Twinkl" pitchFamily="2" charset="0"/>
              </a:rPr>
              <a:t>There are seven nutrients.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E7BBBB"/>
          </a:solidFill>
          <a:ln w="19050">
            <a:solidFill>
              <a:srgbClr val="E61A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18435" name="Title 5"/>
          <p:cNvSpPr>
            <a:spLocks noGrp="1"/>
          </p:cNvSpPr>
          <p:nvPr>
            <p:ph type="title"/>
          </p:nvPr>
        </p:nvSpPr>
        <p:spPr>
          <a:xfrm>
            <a:off x="457200" y="744538"/>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E61A75"/>
                </a:solidFill>
                <a:latin typeface="Twinkl" pitchFamily="2" charset="0"/>
              </a:rPr>
              <a:t>Proteins</a:t>
            </a:r>
          </a:p>
        </p:txBody>
      </p:sp>
      <p:sp>
        <p:nvSpPr>
          <p:cNvPr id="17412" name="Title 5"/>
          <p:cNvSpPr txBox="1">
            <a:spLocks/>
          </p:cNvSpPr>
          <p:nvPr/>
        </p:nvSpPr>
        <p:spPr bwMode="auto">
          <a:xfrm>
            <a:off x="4933950" y="1819275"/>
            <a:ext cx="3454400" cy="4273550"/>
          </a:xfrm>
          <a:prstGeom prst="rect">
            <a:avLst/>
          </a:prstGeom>
          <a:solidFill>
            <a:schemeClr val="bg1"/>
          </a:solidFill>
          <a:ln w="19050">
            <a:solidFill>
              <a:srgbClr val="E61A75"/>
            </a:solidFill>
            <a:miter lim="800000"/>
            <a:headEnd/>
            <a:tailEnd/>
          </a:ln>
        </p:spPr>
        <p:txBody>
          <a:bodyPr lIns="252000" tIns="252000" rIns="252000" bIns="252000" anchor="ctr" anchorCtr="1"/>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algn="ctr" eaLnBrk="1" hangingPunct="1">
              <a:lnSpc>
                <a:spcPct val="90000"/>
              </a:lnSpc>
            </a:pPr>
            <a:r>
              <a:rPr lang="en-GB" altLang="en-US" sz="2000" b="1">
                <a:solidFill>
                  <a:srgbClr val="E61A75"/>
                </a:solidFill>
                <a:latin typeface="Twinkl" pitchFamily="2" charset="0"/>
              </a:rPr>
              <a:t>Proteins help your body to grow and repair itself.</a:t>
            </a:r>
          </a:p>
          <a:p>
            <a:pPr algn="ctr" eaLnBrk="1" hangingPunct="1">
              <a:lnSpc>
                <a:spcPct val="90000"/>
              </a:lnSpc>
            </a:pPr>
            <a:endParaRPr lang="en-GB" altLang="en-US" sz="2000" b="1">
              <a:latin typeface="Twinkl" pitchFamily="2" charset="0"/>
            </a:endParaRPr>
          </a:p>
          <a:p>
            <a:pPr algn="ctr" eaLnBrk="1" hangingPunct="1">
              <a:lnSpc>
                <a:spcPct val="90000"/>
              </a:lnSpc>
            </a:pPr>
            <a:endParaRPr lang="en-GB" altLang="en-US" b="1">
              <a:latin typeface="Twinkl" pitchFamily="2" charset="0"/>
            </a:endParaRPr>
          </a:p>
          <a:p>
            <a:pPr algn="ctr" eaLnBrk="1" hangingPunct="1">
              <a:lnSpc>
                <a:spcPct val="90000"/>
              </a:lnSpc>
            </a:pPr>
            <a:r>
              <a:rPr lang="en-GB" altLang="en-US" sz="2000">
                <a:latin typeface="Twinkl" pitchFamily="2" charset="0"/>
              </a:rPr>
              <a:t>Foods high in protein include:</a:t>
            </a:r>
          </a:p>
          <a:p>
            <a:pPr algn="ctr" eaLnBrk="1" hangingPunct="1">
              <a:lnSpc>
                <a:spcPct val="90000"/>
              </a:lnSpc>
            </a:pPr>
            <a:endParaRPr lang="en-GB" altLang="en-US" sz="2000">
              <a:latin typeface="Twinkl" pitchFamily="2" charset="0"/>
            </a:endParaRPr>
          </a:p>
          <a:p>
            <a:pPr algn="ctr" eaLnBrk="1" hangingPunct="1">
              <a:lnSpc>
                <a:spcPct val="90000"/>
              </a:lnSpc>
            </a:pPr>
            <a:r>
              <a:rPr lang="en-GB" altLang="en-US" sz="2000">
                <a:latin typeface="Twinkl" pitchFamily="2" charset="0"/>
              </a:rPr>
              <a:t>Red Meat</a:t>
            </a:r>
          </a:p>
          <a:p>
            <a:pPr algn="ctr" eaLnBrk="1" hangingPunct="1">
              <a:lnSpc>
                <a:spcPct val="90000"/>
              </a:lnSpc>
            </a:pPr>
            <a:r>
              <a:rPr lang="en-GB" altLang="en-US" sz="2000">
                <a:latin typeface="Twinkl" pitchFamily="2" charset="0"/>
              </a:rPr>
              <a:t>Fish</a:t>
            </a:r>
          </a:p>
          <a:p>
            <a:pPr algn="ctr" eaLnBrk="1" hangingPunct="1">
              <a:lnSpc>
                <a:spcPct val="90000"/>
              </a:lnSpc>
            </a:pPr>
            <a:r>
              <a:rPr lang="en-GB" altLang="en-US" sz="2000">
                <a:latin typeface="Twinkl" pitchFamily="2" charset="0"/>
              </a:rPr>
              <a:t>Beans</a:t>
            </a:r>
          </a:p>
          <a:p>
            <a:pPr algn="ctr" eaLnBrk="1" hangingPunct="1">
              <a:lnSpc>
                <a:spcPct val="90000"/>
              </a:lnSpc>
            </a:pPr>
            <a:r>
              <a:rPr lang="en-GB" altLang="en-US" sz="2000">
                <a:latin typeface="Twinkl" pitchFamily="2" charset="0"/>
              </a:rPr>
              <a:t>Yoghurt</a:t>
            </a:r>
          </a:p>
        </p:txBody>
      </p:sp>
      <p:pic>
        <p:nvPicPr>
          <p:cNvPr id="2" name="Picture 1"/>
          <p:cNvPicPr>
            <a:picLocks noChangeAspect="1"/>
          </p:cNvPicPr>
          <p:nvPr/>
        </p:nvPicPr>
        <p:blipFill>
          <a:blip r:embed="rId2"/>
          <a:stretch>
            <a:fillRect/>
          </a:stretch>
        </p:blipFill>
        <p:spPr>
          <a:xfrm>
            <a:off x="817563" y="4419600"/>
            <a:ext cx="1468437" cy="150653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896938" y="2016125"/>
            <a:ext cx="1639887" cy="125253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2536825" y="5067300"/>
            <a:ext cx="1909763" cy="76993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2124075" y="3335338"/>
            <a:ext cx="1360488" cy="1477962"/>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3308350" y="2016125"/>
            <a:ext cx="1016000" cy="1281113"/>
          </a:xfrm>
          <a:prstGeom prst="rect">
            <a:avLst/>
          </a:prstGeom>
          <a:effectLst>
            <a:outerShdw blurRad="63500" sx="102000" sy="102000" algn="ctr" rotWithShape="0">
              <a:prstClr val="black">
                <a:alpha val="40000"/>
              </a:prstClr>
            </a:outerShdw>
          </a:effectLst>
        </p:spPr>
      </p:pic>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1770</TotalTime>
  <Words>730</Words>
  <Application>Microsoft Macintosh PowerPoint</Application>
  <PresentationFormat>On-screen Show (4:3)</PresentationFormat>
  <Paragraphs>122</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Arial</vt:lpstr>
      <vt:lpstr>Sassoon Infant Md</vt:lpstr>
      <vt:lpstr>Sassoon Infant Rg</vt:lpstr>
      <vt:lpstr>Twinkl</vt:lpstr>
      <vt:lpstr>NTR</vt:lpstr>
      <vt:lpstr>Office Theme</vt:lpstr>
      <vt:lpstr>PowerPoint Presentation</vt:lpstr>
      <vt:lpstr>Living Things and Food</vt:lpstr>
      <vt:lpstr>PowerPoint Presentation</vt:lpstr>
      <vt:lpstr>PowerPoint Presentation</vt:lpstr>
      <vt:lpstr>Human Food</vt:lpstr>
      <vt:lpstr>Human Food</vt:lpstr>
      <vt:lpstr>Food Groups</vt:lpstr>
      <vt:lpstr>Types of Nutrients</vt:lpstr>
      <vt:lpstr>Types of Nutrients - Proteins</vt:lpstr>
      <vt:lpstr>Types of Nutrients - Carbohydrates</vt:lpstr>
      <vt:lpstr>Types of Nutrients - Fats</vt:lpstr>
      <vt:lpstr>Types of Nutrients - Vitamins</vt:lpstr>
      <vt:lpstr>Types of Nutrients - Minerals</vt:lpstr>
      <vt:lpstr>Types of Nutrients - Water</vt:lpstr>
      <vt:lpstr>Types of Nutrients - Fibre</vt:lpstr>
      <vt:lpstr>PowerPoint Presentation</vt:lpstr>
      <vt:lpstr>Food Groups and Nutrients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L Bass</cp:lastModifiedBy>
  <cp:revision>159</cp:revision>
  <dcterms:created xsi:type="dcterms:W3CDTF">2014-10-01T16:09:27Z</dcterms:created>
  <dcterms:modified xsi:type="dcterms:W3CDTF">2021-01-05T19:36:25Z</dcterms:modified>
</cp:coreProperties>
</file>