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4" r:id="rId2"/>
    <p:sldId id="340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41" r:id="rId11"/>
    <p:sldId id="342" r:id="rId12"/>
    <p:sldId id="337" r:id="rId13"/>
    <p:sldId id="338" r:id="rId14"/>
    <p:sldId id="339" r:id="rId15"/>
    <p:sldId id="32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00"/>
    <a:srgbClr val="00FF00"/>
    <a:srgbClr val="66FF33"/>
    <a:srgbClr val="FFCCFF"/>
    <a:srgbClr val="CCECFF"/>
    <a:srgbClr val="CCFF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367" autoAdjust="0"/>
    <p:restoredTop sz="94639" autoAdjust="0"/>
  </p:normalViewPr>
  <p:slideViewPr>
    <p:cSldViewPr showGuides="1">
      <p:cViewPr>
        <p:scale>
          <a:sx n="50" d="100"/>
          <a:sy n="50" d="100"/>
        </p:scale>
        <p:origin x="96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6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24F9-D0A5-4407-A766-A8556F050E15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1976-E2AC-4CFC-B6D9-89F1989BF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4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589A-1B51-4343-BB51-F4D2509444E1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BF04-E0BB-478A-9716-E10A2DD44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9CF7-F2AC-4CBE-88FE-DB050C0BFC83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8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B52A-9F23-46E8-9308-A67A7DBEEE46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2BAF-6600-4B5E-822C-ED640A64F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8FBF-F1E0-4C3B-892B-82B4FE0B41C2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64FE-C412-46BB-990E-12CA87E58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2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D933-0169-4D1E-928A-AAB2FE6A8719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6434-38B3-4885-AEC3-F2DF581262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FD47-59B7-4112-A35C-F63C99375B34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C286-9EC5-4CD5-B21F-5548C3831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4E0C-D754-439D-A240-EA9159921023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9957-EA43-4306-8379-EF2EAC3DA9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9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winkl.co.uk/resources/ks2-maths-2014-year-4/ks2-maths-2014-year-4-number-multiplication-and-division/ks2-maths-2014-year-4-number-multiplication-and-division-recognise-and-use-factor-pairs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maths-2014-year-4/ks2-maths-2014-year-4-number-multiplication-and-division/ks2-maths-2014-year-4-number-multiplication-and-division-recognise-and-use-factor-pairs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89685"/>
            <a:ext cx="836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84860"/>
            <a:ext cx="836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5" descr="C:\Users\Sean D'Souza Walsh\Downloads\#-interlocking-cube-p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49" y="3970635"/>
            <a:ext cx="828676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5" descr="C:\Users\Sean D'Souza Walsh\Downloads\#-interlocking-cube-p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49" y="3499147"/>
            <a:ext cx="828676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/>
        </p:nvSpPr>
        <p:spPr>
          <a:xfrm>
            <a:off x="3995936" y="5373216"/>
            <a:ext cx="1080120" cy="8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8522766" y="6196125"/>
            <a:ext cx="576495" cy="60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8A61-6706-41DC-8EA8-7570201F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77" y="457200"/>
            <a:ext cx="8229600" cy="1143000"/>
          </a:xfrm>
        </p:spPr>
        <p:txBody>
          <a:bodyPr/>
          <a:lstStyle/>
          <a:p>
            <a:r>
              <a:rPr lang="en-GB" dirty="0"/>
              <a:t>Factor pairs to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12F-FDBD-43B1-AD13-81BAA077C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9682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8A61-6706-41DC-8EA8-7570201F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77" y="457200"/>
            <a:ext cx="8229600" cy="1143000"/>
          </a:xfrm>
        </p:spPr>
        <p:txBody>
          <a:bodyPr/>
          <a:lstStyle/>
          <a:p>
            <a:r>
              <a:rPr lang="en-GB" dirty="0"/>
              <a:t>Factor pairs to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12F-FDBD-43B1-AD13-81BAA077C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/>
              <a:t>18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89BCA0D-1FD9-433E-822B-A2F3D1252F3A}"/>
              </a:ext>
            </a:extLst>
          </p:cNvPr>
          <p:cNvSpPr/>
          <p:nvPr/>
        </p:nvSpPr>
        <p:spPr>
          <a:xfrm>
            <a:off x="712696" y="2885688"/>
            <a:ext cx="7777162" cy="2625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9B28054-6A1A-41D2-B7DE-6556E4267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717032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latin typeface="+mj-lt"/>
              </a:rPr>
              <a:t>1   2   3   6   9  18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879CDBC-1E77-402F-BA12-7C16BE1CBF36}"/>
              </a:ext>
            </a:extLst>
          </p:cNvPr>
          <p:cNvSpPr/>
          <p:nvPr/>
        </p:nvSpPr>
        <p:spPr bwMode="auto">
          <a:xfrm>
            <a:off x="2790229" y="3140968"/>
            <a:ext cx="3203575" cy="1246188"/>
          </a:xfrm>
          <a:prstGeom prst="arc">
            <a:avLst>
              <a:gd name="adj1" fmla="val 10740746"/>
              <a:gd name="adj2" fmla="val 6826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803452F-F07D-4D05-B7DB-36D46A4A9DD5}"/>
              </a:ext>
            </a:extLst>
          </p:cNvPr>
          <p:cNvSpPr/>
          <p:nvPr/>
        </p:nvSpPr>
        <p:spPr bwMode="auto">
          <a:xfrm>
            <a:off x="3347864" y="3315011"/>
            <a:ext cx="1920875" cy="849312"/>
          </a:xfrm>
          <a:prstGeom prst="arc">
            <a:avLst>
              <a:gd name="adj1" fmla="val 10761513"/>
              <a:gd name="adj2" fmla="val 67379"/>
            </a:avLst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D0C4241-7A29-41F3-97CB-8D34874EF3CD}"/>
              </a:ext>
            </a:extLst>
          </p:cNvPr>
          <p:cNvSpPr/>
          <p:nvPr/>
        </p:nvSpPr>
        <p:spPr bwMode="auto">
          <a:xfrm>
            <a:off x="4100339" y="3546786"/>
            <a:ext cx="519112" cy="387350"/>
          </a:xfrm>
          <a:prstGeom prst="arc">
            <a:avLst>
              <a:gd name="adj1" fmla="val 10761513"/>
              <a:gd name="adj2" fmla="val 67379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731AC87-290B-4026-9773-27885DEF3862}"/>
              </a:ext>
            </a:extLst>
          </p:cNvPr>
          <p:cNvGrpSpPr>
            <a:grpSpLocks/>
          </p:cNvGrpSpPr>
          <p:nvPr/>
        </p:nvGrpSpPr>
        <p:grpSpPr bwMode="auto">
          <a:xfrm>
            <a:off x="993601" y="4935151"/>
            <a:ext cx="587375" cy="482600"/>
            <a:chOff x="1484313" y="3827463"/>
            <a:chExt cx="587375" cy="482600"/>
          </a:xfrm>
        </p:grpSpPr>
        <p:pic>
          <p:nvPicPr>
            <p:cNvPr id="10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EF1023A0-511F-4B5B-8A2F-F54E69B48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4121150"/>
              <a:ext cx="169862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7" descr="C:\Users\Sean D'Souza Walsh\Downloads\#-interlocking-cube-pink.png">
              <a:extLst>
                <a:ext uri="{FF2B5EF4-FFF2-40B4-BE49-F238E27FC236}">
                  <a16:creationId xmlns:a16="http://schemas.microsoft.com/office/drawing/2014/main" id="{833E6ACD-1E06-4E09-9F23-0AFD1252A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402907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839A147-EFCE-4CE6-8D74-527A62E6B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393065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4D1A2699-1F02-4B7F-A06A-90A1FBAA6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382746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12D1273B-0D1B-48F3-BB45-AB59384F8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41275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3" descr="C:\Users\Sean D'Souza Walsh\Downloads\#-interlocking-cube-pink.png">
              <a:extLst>
                <a:ext uri="{FF2B5EF4-FFF2-40B4-BE49-F238E27FC236}">
                  <a16:creationId xmlns:a16="http://schemas.microsoft.com/office/drawing/2014/main" id="{017A57C1-519A-4377-9A88-83353B888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40338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84E8E4D0-E7D3-4A51-858B-E663C7F81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393541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A2806387-B31C-4E58-806D-19F6A41A2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383381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C477DBE6-C3FC-4DCD-8963-D99BFB12E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4132263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7" descr="C:\Users\Sean D'Souza Walsh\Downloads\#-interlocking-cube-pink.png">
              <a:extLst>
                <a:ext uri="{FF2B5EF4-FFF2-40B4-BE49-F238E27FC236}">
                  <a16:creationId xmlns:a16="http://schemas.microsoft.com/office/drawing/2014/main" id="{8ECB2642-BD39-463C-A0DF-ABD2E988C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4040188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6CB3CA3B-625D-4988-83A9-C2312E2E9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3941763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689D3C4E-6A46-446C-8B96-F70FCD87D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3838575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72D81D6F-FD0E-4167-B387-2E4D6E2EF84F}"/>
              </a:ext>
            </a:extLst>
          </p:cNvPr>
          <p:cNvGrpSpPr>
            <a:grpSpLocks/>
          </p:cNvGrpSpPr>
          <p:nvPr/>
        </p:nvGrpSpPr>
        <p:grpSpPr bwMode="auto">
          <a:xfrm>
            <a:off x="3793951" y="4712901"/>
            <a:ext cx="404813" cy="869950"/>
            <a:chOff x="4643438" y="4105275"/>
            <a:chExt cx="404812" cy="869950"/>
          </a:xfrm>
        </p:grpSpPr>
        <p:pic>
          <p:nvPicPr>
            <p:cNvPr id="27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6FB647D-3617-4610-B6F5-29BBE3D53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7974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99E8C7FC-0C74-48E2-8ACF-28AB497E4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70376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7222621E-C28E-472D-8AD3-F409EB713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6053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CFF1A272-B9EC-4915-BE1D-1B7C8C921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5037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C6B9FF45-DA2B-4397-A1A9-4E3AD780C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4037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9" descr="C:\Users\Sean D'Souza Walsh\Downloads\#-interlocking-cube-pink.png">
              <a:extLst>
                <a:ext uri="{FF2B5EF4-FFF2-40B4-BE49-F238E27FC236}">
                  <a16:creationId xmlns:a16="http://schemas.microsoft.com/office/drawing/2014/main" id="{6DA68D52-7F4B-47A1-83EE-0569EA38D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31006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48C1FA45-2B15-42A2-BF69-2C739A89C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2116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501E156-B053-4FA0-9909-D5BF054E7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1100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F78674CD-9FA4-419A-B0E6-C234D95A2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7974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3" descr="C:\Users\Sean D'Souza Walsh\Downloads\#-interlocking-cube-pink.png">
              <a:extLst>
                <a:ext uri="{FF2B5EF4-FFF2-40B4-BE49-F238E27FC236}">
                  <a16:creationId xmlns:a16="http://schemas.microsoft.com/office/drawing/2014/main" id="{B1032E1C-E3F1-45B4-A465-07C7668B1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70376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33C88825-FF64-4130-9939-37691B70B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460533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E2A397DC-F2B7-4394-9FDD-853BB3A70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5037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9684193-E593-412A-967D-18CB19693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439896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9" descr="C:\Users\Sean D'Souza Walsh\Downloads\#-interlocking-cube-pink.png">
              <a:extLst>
                <a:ext uri="{FF2B5EF4-FFF2-40B4-BE49-F238E27FC236}">
                  <a16:creationId xmlns:a16="http://schemas.microsoft.com/office/drawing/2014/main" id="{60D98ECB-3611-442E-A2BE-37233D72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30688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47CD093F-F3A4-44FE-ADE8-4B6CE101E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420846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7374BB11-7BB8-4E3D-B26A-1010309B4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10527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7">
            <a:extLst>
              <a:ext uri="{FF2B5EF4-FFF2-40B4-BE49-F238E27FC236}">
                <a16:creationId xmlns:a16="http://schemas.microsoft.com/office/drawing/2014/main" id="{D137A7BC-FFA0-421F-965B-C673DF4BF69A}"/>
              </a:ext>
            </a:extLst>
          </p:cNvPr>
          <p:cNvGrpSpPr>
            <a:grpSpLocks/>
          </p:cNvGrpSpPr>
          <p:nvPr/>
        </p:nvGrpSpPr>
        <p:grpSpPr bwMode="auto">
          <a:xfrm>
            <a:off x="6457776" y="3908038"/>
            <a:ext cx="174625" cy="1652588"/>
            <a:chOff x="7159625" y="4406900"/>
            <a:chExt cx="174625" cy="1652588"/>
          </a:xfrm>
        </p:grpSpPr>
        <p:pic>
          <p:nvPicPr>
            <p:cNvPr id="44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1641C5A0-6518-406B-B93D-C2E48F4A1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88168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4" descr="C:\Users\Sean D'Souza Walsh\Downloads\#-interlocking-cube-pink.png">
              <a:extLst>
                <a:ext uri="{FF2B5EF4-FFF2-40B4-BE49-F238E27FC236}">
                  <a16:creationId xmlns:a16="http://schemas.microsoft.com/office/drawing/2014/main" id="{1AAD90FF-26DE-430F-9D56-5B828C23C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7880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DAD74964-8329-4B55-8BCE-0ECA5CFC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6896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B0530B62-CB69-4F1C-96FA-B0945BEF5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58641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954574C2-D331-4D5C-80D2-DA7C803B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48798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1" descr="C:\Users\Sean D'Souza Walsh\Downloads\#-interlocking-cube-pink.png">
              <a:extLst>
                <a:ext uri="{FF2B5EF4-FFF2-40B4-BE49-F238E27FC236}">
                  <a16:creationId xmlns:a16="http://schemas.microsoft.com/office/drawing/2014/main" id="{D1322164-9922-4E36-B55D-BEB24A6F1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3943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D6552BF7-B047-424D-9B6D-A4948D74D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2959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AE57751-4F50-4AC6-97D7-93840B6B2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192713"/>
              <a:ext cx="16827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37BF1CC5-A4F1-4778-BE12-82C1AF569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509428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1" descr="C:\Users\Sean D'Souza Walsh\Downloads\#-interlocking-cube-pink.png">
              <a:extLst>
                <a:ext uri="{FF2B5EF4-FFF2-40B4-BE49-F238E27FC236}">
                  <a16:creationId xmlns:a16="http://schemas.microsoft.com/office/drawing/2014/main" id="{2F3464CF-77D4-4225-B37E-9600BC10B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500221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081195A-D647-4FF9-8D38-0B0D53296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490378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8DD0CDDC-E6E7-4813-8BB3-527BF846E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800600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29D46400-1168-46A3-B20F-06EB4A024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700588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" descr="C:\Users\Sean D'Souza Walsh\Downloads\#-interlocking-cube-pink.png">
              <a:extLst>
                <a:ext uri="{FF2B5EF4-FFF2-40B4-BE49-F238E27FC236}">
                  <a16:creationId xmlns:a16="http://schemas.microsoft.com/office/drawing/2014/main" id="{FE45A79D-B9C6-4BB1-9D01-469436283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608513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06D6B630-F505-4522-8631-6002F16A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510088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5" descr="C:\Users\Sean D'Souza Walsh\Downloads\#-interlocking-cube-pink.png">
              <a:extLst>
                <a:ext uri="{FF2B5EF4-FFF2-40B4-BE49-F238E27FC236}">
                  <a16:creationId xmlns:a16="http://schemas.microsoft.com/office/drawing/2014/main" id="{E4656E3D-68A3-4508-A054-A04B3D8C1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406900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2D5C0FDD-F743-45B2-8E60-D2A2AE89B392}"/>
              </a:ext>
            </a:extLst>
          </p:cNvPr>
          <p:cNvSpPr/>
          <p:nvPr/>
        </p:nvSpPr>
        <p:spPr>
          <a:xfrm>
            <a:off x="1996901" y="4801801"/>
            <a:ext cx="1350963" cy="62071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3 x 6 = 18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Rounded Rectangle 64">
            <a:extLst>
              <a:ext uri="{FF2B5EF4-FFF2-40B4-BE49-F238E27FC236}">
                <a16:creationId xmlns:a16="http://schemas.microsoft.com/office/drawing/2014/main" id="{04C65ED9-DCB9-4393-AF5E-E27CCC0C7BF6}"/>
              </a:ext>
            </a:extLst>
          </p:cNvPr>
          <p:cNvSpPr/>
          <p:nvPr/>
        </p:nvSpPr>
        <p:spPr>
          <a:xfrm>
            <a:off x="4465464" y="4792276"/>
            <a:ext cx="1350962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 2 x 9 = 18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Rounded Rectangle 65">
            <a:extLst>
              <a:ext uri="{FF2B5EF4-FFF2-40B4-BE49-F238E27FC236}">
                <a16:creationId xmlns:a16="http://schemas.microsoft.com/office/drawing/2014/main" id="{04EE31E9-24BD-4211-9393-E1845E1BD476}"/>
              </a:ext>
            </a:extLst>
          </p:cNvPr>
          <p:cNvSpPr/>
          <p:nvPr/>
        </p:nvSpPr>
        <p:spPr>
          <a:xfrm>
            <a:off x="6846714" y="4792276"/>
            <a:ext cx="1411287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 1 x 18 = 18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0" name="Picture 35" descr="C:\Users\Sean D'Souza Walsh\Downloads\#-interlocking-cube-pink.png">
            <a:extLst>
              <a:ext uri="{FF2B5EF4-FFF2-40B4-BE49-F238E27FC236}">
                <a16:creationId xmlns:a16="http://schemas.microsoft.com/office/drawing/2014/main" id="{2C38C1F8-EB86-47B7-AF42-775BB623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98" y="4849040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5" descr="C:\Users\Sean D'Souza Walsh\Downloads\#-interlocking-cube-pink.png">
            <a:extLst>
              <a:ext uri="{FF2B5EF4-FFF2-40B4-BE49-F238E27FC236}">
                <a16:creationId xmlns:a16="http://schemas.microsoft.com/office/drawing/2014/main" id="{18D1BC36-BAFF-4644-8EB5-EA07D894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38" y="4748234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5" descr="C:\Users\Sean D'Souza Walsh\Downloads\#-interlocking-cube-pink.png">
            <a:extLst>
              <a:ext uri="{FF2B5EF4-FFF2-40B4-BE49-F238E27FC236}">
                <a16:creationId xmlns:a16="http://schemas.microsoft.com/office/drawing/2014/main" id="{7D8860C9-0C58-41A6-8D07-A2E32E74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23" y="4851014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5" descr="C:\Users\Sean D'Souza Walsh\Downloads\#-interlocking-cube-pink.png">
            <a:extLst>
              <a:ext uri="{FF2B5EF4-FFF2-40B4-BE49-F238E27FC236}">
                <a16:creationId xmlns:a16="http://schemas.microsoft.com/office/drawing/2014/main" id="{67A54053-7004-44A2-B475-88FCD203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23" y="4757351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5" descr="C:\Users\Sean D'Souza Walsh\Downloads\#-interlocking-cube-pink.png">
            <a:extLst>
              <a:ext uri="{FF2B5EF4-FFF2-40B4-BE49-F238E27FC236}">
                <a16:creationId xmlns:a16="http://schemas.microsoft.com/office/drawing/2014/main" id="{7EE08D73-3C72-4F39-8542-CE5BEF79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9" y="4839901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5" descr="C:\Users\Sean D'Souza Walsh\Downloads\#-interlocking-cube-pink.png">
            <a:extLst>
              <a:ext uri="{FF2B5EF4-FFF2-40B4-BE49-F238E27FC236}">
                <a16:creationId xmlns:a16="http://schemas.microsoft.com/office/drawing/2014/main" id="{C9DE8120-9404-44BD-955F-2259A629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3" y="4742994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0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187450" y="908050"/>
            <a:ext cx="669766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Extension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A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prime number </a:t>
            </a:r>
            <a:r>
              <a:rPr lang="en-GB" altLang="en-US" sz="2000" dirty="0">
                <a:latin typeface="+mj-lt"/>
              </a:rPr>
              <a:t>is a number that will only divide by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itself</a:t>
            </a:r>
            <a:r>
              <a:rPr lang="en-GB" altLang="en-US" sz="20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GB" altLang="en-US" sz="2000" dirty="0">
                <a:latin typeface="+mj-lt"/>
              </a:rPr>
              <a:t>. That means that there is only one factor pair for a prime number, the number and 1.</a:t>
            </a:r>
            <a:endParaRPr lang="en-GB" altLang="en-US" sz="20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Here is an example.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Can you think of any other prime numbers?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527425" y="3644900"/>
            <a:ext cx="1981200" cy="90805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0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+mj-lt"/>
              </a:rPr>
              <a:t>1,5</a:t>
            </a:r>
          </a:p>
          <a:p>
            <a:pPr algn="ctr">
              <a:defRPr/>
            </a:pPr>
            <a:endParaRPr lang="en-GB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7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9125" y="1930400"/>
            <a:ext cx="1873250" cy="187325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59525" y="4086225"/>
            <a:ext cx="1873250" cy="187166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187450" y="908050"/>
            <a:ext cx="669766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Plenary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54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5400" b="1" dirty="0">
                <a:solidFill>
                  <a:srgbClr val="7030A0"/>
                </a:solidFill>
                <a:latin typeface="+mj-lt"/>
              </a:rPr>
              <a:t>Factor Pair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3800" b="1" dirty="0">
                <a:solidFill>
                  <a:srgbClr val="EE3300"/>
                </a:solidFill>
                <a:latin typeface="+mj-lt"/>
              </a:rPr>
              <a:t>Bingo!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07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9350" y="908050"/>
            <a:ext cx="669766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Plenary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1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solidFill>
                  <a:srgbClr val="EE3300"/>
                </a:solidFill>
                <a:latin typeface="+mj-lt"/>
              </a:rPr>
              <a:t>Factor Pair Bingo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Each pair will be given a bingo card and on the bingo card are factor pairs.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Numbers will be read out and you need to work out if any of your factor pairs belong to that number.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If they do, circle your factor pair.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When you have completed your sheet. Shout </a:t>
            </a:r>
            <a:r>
              <a:rPr lang="en-GB" altLang="en-US" sz="2100" b="1" dirty="0">
                <a:solidFill>
                  <a:srgbClr val="EE3300"/>
                </a:solidFill>
                <a:latin typeface="+mj-lt"/>
              </a:rPr>
              <a:t>bingo</a:t>
            </a:r>
            <a:r>
              <a:rPr lang="en-GB" altLang="en-US" sz="2100" dirty="0">
                <a:latin typeface="+mj-lt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9388" y="333375"/>
            <a:ext cx="1873250" cy="187166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4300" y="5691188"/>
            <a:ext cx="1871663" cy="187325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80213" y="-312738"/>
            <a:ext cx="2517775" cy="251777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139952" y="3140968"/>
            <a:ext cx="864096" cy="60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532440" y="6669360"/>
            <a:ext cx="611560" cy="18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7DF8-B69D-4A66-BC95-9795DD4B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 that make 12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2BE440-9DC5-40E7-9254-2BA033C02EF8}"/>
              </a:ext>
            </a:extLst>
          </p:cNvPr>
          <p:cNvSpPr/>
          <p:nvPr/>
        </p:nvSpPr>
        <p:spPr>
          <a:xfrm>
            <a:off x="2111389" y="224584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3F8D5F-F97A-41A6-AAF1-8D77E3E8011E}"/>
              </a:ext>
            </a:extLst>
          </p:cNvPr>
          <p:cNvSpPr/>
          <p:nvPr/>
        </p:nvSpPr>
        <p:spPr>
          <a:xfrm>
            <a:off x="4716016" y="214299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AD09B2-B14E-4C5F-A920-5803A350B66B}"/>
              </a:ext>
            </a:extLst>
          </p:cNvPr>
          <p:cNvSpPr/>
          <p:nvPr/>
        </p:nvSpPr>
        <p:spPr>
          <a:xfrm>
            <a:off x="4716016" y="180391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E158BC-B6E4-487D-AF53-4A5844FF722B}"/>
              </a:ext>
            </a:extLst>
          </p:cNvPr>
          <p:cNvSpPr/>
          <p:nvPr/>
        </p:nvSpPr>
        <p:spPr>
          <a:xfrm>
            <a:off x="4211284" y="26068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101DAC-26A5-43EA-BB8A-C0DE19A2699F}"/>
              </a:ext>
            </a:extLst>
          </p:cNvPr>
          <p:cNvSpPr/>
          <p:nvPr/>
        </p:nvSpPr>
        <p:spPr>
          <a:xfrm>
            <a:off x="4212771" y="2141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A8103-E531-43E4-B00B-9C839D75D816}"/>
              </a:ext>
            </a:extLst>
          </p:cNvPr>
          <p:cNvSpPr/>
          <p:nvPr/>
        </p:nvSpPr>
        <p:spPr>
          <a:xfrm>
            <a:off x="4211284" y="180500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A665F-1A2A-4928-B85E-F257DB750B88}"/>
              </a:ext>
            </a:extLst>
          </p:cNvPr>
          <p:cNvSpPr/>
          <p:nvPr/>
        </p:nvSpPr>
        <p:spPr>
          <a:xfrm>
            <a:off x="3704050" y="26068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3A881-FFD1-441B-99E7-34318ACFD0A0}"/>
              </a:ext>
            </a:extLst>
          </p:cNvPr>
          <p:cNvSpPr/>
          <p:nvPr/>
        </p:nvSpPr>
        <p:spPr>
          <a:xfrm>
            <a:off x="3704050" y="217065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7B421D-E11A-42BA-BFCD-EF0F6E381E0D}"/>
              </a:ext>
            </a:extLst>
          </p:cNvPr>
          <p:cNvSpPr/>
          <p:nvPr/>
        </p:nvSpPr>
        <p:spPr>
          <a:xfrm>
            <a:off x="3704050" y="17962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CD8AC4-378D-4175-9350-D914502F1732}"/>
              </a:ext>
            </a:extLst>
          </p:cNvPr>
          <p:cNvSpPr/>
          <p:nvPr/>
        </p:nvSpPr>
        <p:spPr>
          <a:xfrm>
            <a:off x="3704050" y="14235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3DD1BB-D569-49FC-8EFF-1DF76AB338CD}"/>
              </a:ext>
            </a:extLst>
          </p:cNvPr>
          <p:cNvSpPr/>
          <p:nvPr/>
        </p:nvSpPr>
        <p:spPr>
          <a:xfrm>
            <a:off x="4211284" y="143197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1F1B4-D61A-4B25-81E3-632416EA9ACF}"/>
              </a:ext>
            </a:extLst>
          </p:cNvPr>
          <p:cNvSpPr/>
          <p:nvPr/>
        </p:nvSpPr>
        <p:spPr>
          <a:xfrm>
            <a:off x="4716016" y="14152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31E107-D1A9-43D7-B7A2-1BFA46093262}"/>
              </a:ext>
            </a:extLst>
          </p:cNvPr>
          <p:cNvSpPr/>
          <p:nvPr/>
        </p:nvSpPr>
        <p:spPr>
          <a:xfrm>
            <a:off x="7901338" y="357950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67EBC2-CED6-4CF6-831A-81BA4704305E}"/>
              </a:ext>
            </a:extLst>
          </p:cNvPr>
          <p:cNvSpPr/>
          <p:nvPr/>
        </p:nvSpPr>
        <p:spPr>
          <a:xfrm>
            <a:off x="7901338" y="31536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A914DF-6E57-4C91-B50B-F31631A71B67}"/>
              </a:ext>
            </a:extLst>
          </p:cNvPr>
          <p:cNvSpPr/>
          <p:nvPr/>
        </p:nvSpPr>
        <p:spPr>
          <a:xfrm>
            <a:off x="7901338" y="272772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46FF7E-B9FA-4940-AB76-5B3BD692257D}"/>
              </a:ext>
            </a:extLst>
          </p:cNvPr>
          <p:cNvSpPr/>
          <p:nvPr/>
        </p:nvSpPr>
        <p:spPr>
          <a:xfrm>
            <a:off x="7390521" y="355198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FB45E9-9294-4569-A20F-07E4B58D3DA9}"/>
              </a:ext>
            </a:extLst>
          </p:cNvPr>
          <p:cNvSpPr/>
          <p:nvPr/>
        </p:nvSpPr>
        <p:spPr>
          <a:xfrm>
            <a:off x="7390521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E7117D-6D04-45E7-9F34-866E0DF27323}"/>
              </a:ext>
            </a:extLst>
          </p:cNvPr>
          <p:cNvSpPr/>
          <p:nvPr/>
        </p:nvSpPr>
        <p:spPr>
          <a:xfrm>
            <a:off x="7385518" y="27299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A148D5-60D0-49B0-ACED-A427FA489935}"/>
              </a:ext>
            </a:extLst>
          </p:cNvPr>
          <p:cNvSpPr/>
          <p:nvPr/>
        </p:nvSpPr>
        <p:spPr>
          <a:xfrm>
            <a:off x="7380312" y="23104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A6822-5E34-4CA9-80AF-BCE8326E39AB}"/>
              </a:ext>
            </a:extLst>
          </p:cNvPr>
          <p:cNvSpPr/>
          <p:nvPr/>
        </p:nvSpPr>
        <p:spPr>
          <a:xfrm>
            <a:off x="7901338" y="23104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FD4800-45D8-4EA2-83AA-EA6F116DDFEE}"/>
              </a:ext>
            </a:extLst>
          </p:cNvPr>
          <p:cNvSpPr/>
          <p:nvPr/>
        </p:nvSpPr>
        <p:spPr>
          <a:xfrm>
            <a:off x="7373551" y="187923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F005EC-0FF4-4772-BFEE-97D0A531A018}"/>
              </a:ext>
            </a:extLst>
          </p:cNvPr>
          <p:cNvSpPr/>
          <p:nvPr/>
        </p:nvSpPr>
        <p:spPr>
          <a:xfrm>
            <a:off x="7901338" y="18807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3D6959D-88D1-41B4-A0AE-9FC9D3087D07}"/>
              </a:ext>
            </a:extLst>
          </p:cNvPr>
          <p:cNvSpPr/>
          <p:nvPr/>
        </p:nvSpPr>
        <p:spPr>
          <a:xfrm>
            <a:off x="7373551" y="14235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88DF1D-1384-4A6D-BE61-01721F8A9719}"/>
              </a:ext>
            </a:extLst>
          </p:cNvPr>
          <p:cNvSpPr/>
          <p:nvPr/>
        </p:nvSpPr>
        <p:spPr>
          <a:xfrm>
            <a:off x="7884368" y="14235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A16F19-CA86-4EE7-9928-B4727C4CFCE2}"/>
              </a:ext>
            </a:extLst>
          </p:cNvPr>
          <p:cNvSpPr/>
          <p:nvPr/>
        </p:nvSpPr>
        <p:spPr>
          <a:xfrm>
            <a:off x="2111389" y="26024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08249A-7F1F-4D39-BDE5-06454E612D43}"/>
              </a:ext>
            </a:extLst>
          </p:cNvPr>
          <p:cNvSpPr/>
          <p:nvPr/>
        </p:nvSpPr>
        <p:spPr>
          <a:xfrm>
            <a:off x="2111389" y="294075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20A6E5-F6C0-4518-BEF9-43E905E49B8F}"/>
              </a:ext>
            </a:extLst>
          </p:cNvPr>
          <p:cNvSpPr/>
          <p:nvPr/>
        </p:nvSpPr>
        <p:spPr>
          <a:xfrm>
            <a:off x="2111389" y="33005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90E037-CE55-442C-AE0C-7280B8527CE9}"/>
              </a:ext>
            </a:extLst>
          </p:cNvPr>
          <p:cNvSpPr/>
          <p:nvPr/>
        </p:nvSpPr>
        <p:spPr>
          <a:xfrm>
            <a:off x="2111389" y="36304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55FA4D-AF79-487A-A76B-6AB3054DA3CD}"/>
              </a:ext>
            </a:extLst>
          </p:cNvPr>
          <p:cNvSpPr/>
          <p:nvPr/>
        </p:nvSpPr>
        <p:spPr>
          <a:xfrm>
            <a:off x="2111389" y="400031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77C62F-C7A3-455C-93CF-E9761216D7D1}"/>
              </a:ext>
            </a:extLst>
          </p:cNvPr>
          <p:cNvSpPr/>
          <p:nvPr/>
        </p:nvSpPr>
        <p:spPr>
          <a:xfrm>
            <a:off x="2111389" y="12711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5611DE3-EF8A-4BB4-943C-6691C29DDC1A}"/>
              </a:ext>
            </a:extLst>
          </p:cNvPr>
          <p:cNvSpPr/>
          <p:nvPr/>
        </p:nvSpPr>
        <p:spPr>
          <a:xfrm>
            <a:off x="2111389" y="51305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B91509A-1034-4F1F-870E-D91AA6D7C540}"/>
              </a:ext>
            </a:extLst>
          </p:cNvPr>
          <p:cNvSpPr/>
          <p:nvPr/>
        </p:nvSpPr>
        <p:spPr>
          <a:xfrm>
            <a:off x="2111389" y="162257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7E6FCA-12AD-4B90-A957-7489F76ACD8A}"/>
              </a:ext>
            </a:extLst>
          </p:cNvPr>
          <p:cNvSpPr/>
          <p:nvPr/>
        </p:nvSpPr>
        <p:spPr>
          <a:xfrm>
            <a:off x="2111389" y="193576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44C302-959E-4115-993A-16354996BDF9}"/>
              </a:ext>
            </a:extLst>
          </p:cNvPr>
          <p:cNvSpPr/>
          <p:nvPr/>
        </p:nvSpPr>
        <p:spPr>
          <a:xfrm>
            <a:off x="2111389" y="47453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CC8BB9-6585-4551-A6AC-28A0768D602A}"/>
              </a:ext>
            </a:extLst>
          </p:cNvPr>
          <p:cNvSpPr/>
          <p:nvPr/>
        </p:nvSpPr>
        <p:spPr>
          <a:xfrm>
            <a:off x="2111389" y="437839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20B760D-88E8-4AAB-9AD2-D2A1CEE01EF3}"/>
              </a:ext>
            </a:extLst>
          </p:cNvPr>
          <p:cNvSpPr/>
          <p:nvPr/>
        </p:nvSpPr>
        <p:spPr>
          <a:xfrm>
            <a:off x="4716016" y="25816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0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6013" y="118110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187450" y="1181100"/>
            <a:ext cx="66976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Starter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Get into pairs.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On your board you are going to draw 16 dots.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Can you arrange your 16 dots in an array?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 You can choose any array you like.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Remember, each column and row in your array must contain the same number of cubes.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620713"/>
            <a:ext cx="8135937" cy="576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555875" y="903288"/>
            <a:ext cx="3960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Starter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latin typeface="+mj-lt"/>
            </a:endParaRPr>
          </a:p>
        </p:txBody>
      </p: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1668463" y="1903413"/>
            <a:ext cx="360362" cy="3343275"/>
            <a:chOff x="2093913" y="2489200"/>
            <a:chExt cx="349250" cy="3243263"/>
          </a:xfrm>
        </p:grpSpPr>
        <p:pic>
          <p:nvPicPr>
            <p:cNvPr id="15416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5375275"/>
              <a:ext cx="338137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5189538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8" name="Picture 4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992688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479901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603750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41801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2" name="Picture 70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22116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4027488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3835400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364966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6" name="Picture 74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345281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3259138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8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3065463"/>
              <a:ext cx="339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2879725"/>
              <a:ext cx="339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0" name="Picture 7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2682875"/>
              <a:ext cx="339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2489200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3941763" y="2474913"/>
            <a:ext cx="509587" cy="2605087"/>
            <a:chOff x="4493965" y="2234925"/>
            <a:chExt cx="510083" cy="2604174"/>
          </a:xfrm>
        </p:grpSpPr>
        <p:grpSp>
          <p:nvGrpSpPr>
            <p:cNvPr id="15404" name="Group 1"/>
            <p:cNvGrpSpPr>
              <a:grpSpLocks/>
            </p:cNvGrpSpPr>
            <p:nvPr/>
          </p:nvGrpSpPr>
          <p:grpSpPr bwMode="auto">
            <a:xfrm>
              <a:off x="4499992" y="4005064"/>
              <a:ext cx="504056" cy="834035"/>
              <a:chOff x="4499992" y="3429951"/>
              <a:chExt cx="836613" cy="1384300"/>
            </a:xfrm>
          </p:grpSpPr>
          <p:pic>
            <p:nvPicPr>
              <p:cNvPr id="15414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5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05" name="Group 31"/>
            <p:cNvGrpSpPr>
              <a:grpSpLocks/>
            </p:cNvGrpSpPr>
            <p:nvPr/>
          </p:nvGrpSpPr>
          <p:grpSpPr bwMode="auto">
            <a:xfrm>
              <a:off x="4493965" y="3400790"/>
              <a:ext cx="504056" cy="834035"/>
              <a:chOff x="4499992" y="3429951"/>
              <a:chExt cx="836613" cy="1384300"/>
            </a:xfrm>
          </p:grpSpPr>
          <p:pic>
            <p:nvPicPr>
              <p:cNvPr id="15412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3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06" name="Group 34"/>
            <p:cNvGrpSpPr>
              <a:grpSpLocks/>
            </p:cNvGrpSpPr>
            <p:nvPr/>
          </p:nvGrpSpPr>
          <p:grpSpPr bwMode="auto">
            <a:xfrm>
              <a:off x="4499595" y="2825348"/>
              <a:ext cx="504056" cy="834035"/>
              <a:chOff x="4499992" y="3429951"/>
              <a:chExt cx="836613" cy="1384300"/>
            </a:xfrm>
          </p:grpSpPr>
          <p:pic>
            <p:nvPicPr>
              <p:cNvPr id="15410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1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07" name="Group 37"/>
            <p:cNvGrpSpPr>
              <a:grpSpLocks/>
            </p:cNvGrpSpPr>
            <p:nvPr/>
          </p:nvGrpSpPr>
          <p:grpSpPr bwMode="auto">
            <a:xfrm>
              <a:off x="4493965" y="2234925"/>
              <a:ext cx="504056" cy="834035"/>
              <a:chOff x="4499992" y="3429951"/>
              <a:chExt cx="836613" cy="1384300"/>
            </a:xfrm>
          </p:grpSpPr>
          <p:pic>
            <p:nvPicPr>
              <p:cNvPr id="15408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9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7" name="Group 40"/>
          <p:cNvGrpSpPr>
            <a:grpSpLocks/>
          </p:cNvGrpSpPr>
          <p:nvPr/>
        </p:nvGrpSpPr>
        <p:grpSpPr bwMode="auto">
          <a:xfrm>
            <a:off x="4618038" y="2482850"/>
            <a:ext cx="511175" cy="2605088"/>
            <a:chOff x="4493965" y="2234925"/>
            <a:chExt cx="510083" cy="2604174"/>
          </a:xfrm>
        </p:grpSpPr>
        <p:grpSp>
          <p:nvGrpSpPr>
            <p:cNvPr id="15392" name="Group 41"/>
            <p:cNvGrpSpPr>
              <a:grpSpLocks/>
            </p:cNvGrpSpPr>
            <p:nvPr/>
          </p:nvGrpSpPr>
          <p:grpSpPr bwMode="auto">
            <a:xfrm>
              <a:off x="4499992" y="4005064"/>
              <a:ext cx="504056" cy="834035"/>
              <a:chOff x="4499992" y="3429951"/>
              <a:chExt cx="836613" cy="1384300"/>
            </a:xfrm>
          </p:grpSpPr>
          <p:pic>
            <p:nvPicPr>
              <p:cNvPr id="15402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3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3" name="Group 42"/>
            <p:cNvGrpSpPr>
              <a:grpSpLocks/>
            </p:cNvGrpSpPr>
            <p:nvPr/>
          </p:nvGrpSpPr>
          <p:grpSpPr bwMode="auto">
            <a:xfrm>
              <a:off x="4493965" y="3400790"/>
              <a:ext cx="504056" cy="834035"/>
              <a:chOff x="4499992" y="3429951"/>
              <a:chExt cx="836613" cy="1384300"/>
            </a:xfrm>
          </p:grpSpPr>
          <p:pic>
            <p:nvPicPr>
              <p:cNvPr id="15400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4" name="Group 43"/>
            <p:cNvGrpSpPr>
              <a:grpSpLocks/>
            </p:cNvGrpSpPr>
            <p:nvPr/>
          </p:nvGrpSpPr>
          <p:grpSpPr bwMode="auto">
            <a:xfrm>
              <a:off x="4499595" y="2825348"/>
              <a:ext cx="504056" cy="834035"/>
              <a:chOff x="4499992" y="3429951"/>
              <a:chExt cx="836613" cy="1384300"/>
            </a:xfrm>
          </p:grpSpPr>
          <p:pic>
            <p:nvPicPr>
              <p:cNvPr id="15398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5" name="Group 44"/>
            <p:cNvGrpSpPr>
              <a:grpSpLocks/>
            </p:cNvGrpSpPr>
            <p:nvPr/>
          </p:nvGrpSpPr>
          <p:grpSpPr bwMode="auto">
            <a:xfrm>
              <a:off x="4493965" y="2234925"/>
              <a:ext cx="504056" cy="834035"/>
              <a:chOff x="4499992" y="3429951"/>
              <a:chExt cx="836613" cy="1384300"/>
            </a:xfrm>
          </p:grpSpPr>
          <p:pic>
            <p:nvPicPr>
              <p:cNvPr id="15396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7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8" name="Group 53"/>
          <p:cNvGrpSpPr>
            <a:grpSpLocks/>
          </p:cNvGrpSpPr>
          <p:nvPr/>
        </p:nvGrpSpPr>
        <p:grpSpPr bwMode="auto">
          <a:xfrm>
            <a:off x="6192838" y="3525838"/>
            <a:ext cx="428625" cy="1162050"/>
            <a:chOff x="6159500" y="4278313"/>
            <a:chExt cx="344488" cy="933450"/>
          </a:xfrm>
        </p:grpSpPr>
        <p:pic>
          <p:nvPicPr>
            <p:cNvPr id="15388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9" name="Group 58"/>
          <p:cNvGrpSpPr>
            <a:grpSpLocks/>
          </p:cNvGrpSpPr>
          <p:nvPr/>
        </p:nvGrpSpPr>
        <p:grpSpPr bwMode="auto">
          <a:xfrm>
            <a:off x="6653213" y="3508375"/>
            <a:ext cx="428625" cy="1160463"/>
            <a:chOff x="6159500" y="4278313"/>
            <a:chExt cx="344488" cy="933450"/>
          </a:xfrm>
        </p:grpSpPr>
        <p:pic>
          <p:nvPicPr>
            <p:cNvPr id="1538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Group 63"/>
          <p:cNvGrpSpPr>
            <a:grpSpLocks/>
          </p:cNvGrpSpPr>
          <p:nvPr/>
        </p:nvGrpSpPr>
        <p:grpSpPr bwMode="auto">
          <a:xfrm>
            <a:off x="7158038" y="3497263"/>
            <a:ext cx="427037" cy="1160462"/>
            <a:chOff x="6159500" y="4278313"/>
            <a:chExt cx="344488" cy="933450"/>
          </a:xfrm>
        </p:grpSpPr>
        <p:pic>
          <p:nvPicPr>
            <p:cNvPr id="1538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1" name="Group 68"/>
          <p:cNvGrpSpPr>
            <a:grpSpLocks/>
          </p:cNvGrpSpPr>
          <p:nvPr/>
        </p:nvGrpSpPr>
        <p:grpSpPr bwMode="auto">
          <a:xfrm>
            <a:off x="7642225" y="3497263"/>
            <a:ext cx="428625" cy="1160462"/>
            <a:chOff x="6159500" y="4278313"/>
            <a:chExt cx="344488" cy="933450"/>
          </a:xfrm>
        </p:grpSpPr>
        <p:pic>
          <p:nvPicPr>
            <p:cNvPr id="15376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901700" y="5461000"/>
            <a:ext cx="1944688" cy="7921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1 x 16 = 16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63938" y="5461000"/>
            <a:ext cx="1944687" cy="7921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2 x 8 = 16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227763" y="5457825"/>
            <a:ext cx="1944687" cy="7921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4 x 4 = 16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36" name="TextBox 6"/>
          <p:cNvSpPr txBox="1">
            <a:spLocks noChangeArrowheads="1"/>
          </p:cNvSpPr>
          <p:nvPr/>
        </p:nvSpPr>
        <p:spPr bwMode="auto">
          <a:xfrm>
            <a:off x="955675" y="1428750"/>
            <a:ext cx="7161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>
                <a:latin typeface="+mj-lt"/>
              </a:rPr>
              <a:t>For the number 16 you can have </a:t>
            </a:r>
            <a:r>
              <a:rPr lang="en-GB" altLang="en-US" sz="2400">
                <a:solidFill>
                  <a:srgbClr val="FF0000"/>
                </a:solidFill>
                <a:latin typeface="+mj-lt"/>
              </a:rPr>
              <a:t>3 arrays</a:t>
            </a:r>
            <a:r>
              <a:rPr lang="en-GB" altLang="en-US" sz="2400">
                <a:latin typeface="+mj-lt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61988" y="901700"/>
            <a:ext cx="77485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These arrays have shown us the different pairs of numbers that multiply together to make 16.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Pairs of numbers that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multiply</a:t>
            </a:r>
            <a:r>
              <a:rPr lang="en-GB" altLang="en-US" sz="2000" dirty="0">
                <a:latin typeface="+mj-lt"/>
              </a:rPr>
              <a:t> to make a particular number are called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factor pairs</a:t>
            </a:r>
            <a:r>
              <a:rPr lang="en-GB" altLang="en-US" sz="2000" dirty="0">
                <a:latin typeface="+mj-lt"/>
              </a:rPr>
              <a:t>!</a:t>
            </a:r>
            <a:endParaRPr lang="en-GB" altLang="en-US" sz="2000" b="1" dirty="0">
              <a:latin typeface="+mj-lt"/>
            </a:endParaRPr>
          </a:p>
        </p:txBody>
      </p:sp>
      <p:grpSp>
        <p:nvGrpSpPr>
          <p:cNvPr id="16389" name="Group 4095"/>
          <p:cNvGrpSpPr>
            <a:grpSpLocks/>
          </p:cNvGrpSpPr>
          <p:nvPr/>
        </p:nvGrpSpPr>
        <p:grpSpPr bwMode="auto">
          <a:xfrm>
            <a:off x="1187450" y="3321050"/>
            <a:ext cx="6508750" cy="2700338"/>
            <a:chOff x="1187624" y="3320410"/>
            <a:chExt cx="6508693" cy="270080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987833" y="4581103"/>
              <a:ext cx="792156" cy="3651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038865" y="3572867"/>
              <a:ext cx="792156" cy="46839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022990" y="5012977"/>
              <a:ext cx="792156" cy="431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5751647" y="3320410"/>
              <a:ext cx="1944670" cy="792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2 x 8 = 16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187624" y="4220678"/>
              <a:ext cx="1944671" cy="792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1 x 16 = 16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724659" y="5228914"/>
              <a:ext cx="1943083" cy="792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4 x 4 = 16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95251" y="3650274"/>
              <a:ext cx="1681490" cy="16814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6600" dirty="0">
                  <a:solidFill>
                    <a:schemeClr val="tx1"/>
                  </a:solidFill>
                  <a:latin typeface="+mj-lt"/>
                </a:rPr>
                <a:t>16</a:t>
              </a:r>
            </a:p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1325" y="614363"/>
            <a:ext cx="8135938" cy="5759450"/>
          </a:xfrm>
          <a:prstGeom prst="roundRect">
            <a:avLst>
              <a:gd name="adj" fmla="val 597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30213" y="908050"/>
            <a:ext cx="813593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7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Lets see how many factor pairs we can think of for the product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6000" dirty="0">
                <a:solidFill>
                  <a:srgbClr val="FF0000"/>
                </a:solidFill>
                <a:latin typeface="+mj-lt"/>
              </a:rPr>
              <a:t>28</a:t>
            </a:r>
            <a:endParaRPr lang="en-GB" alt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149350" y="908050"/>
            <a:ext cx="66976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7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latin typeface="+mj-lt"/>
              </a:rPr>
              <a:t>For the product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28</a:t>
            </a:r>
            <a:r>
              <a:rPr lang="en-GB" altLang="en-US" sz="2400" dirty="0">
                <a:latin typeface="+mj-lt"/>
              </a:rPr>
              <a:t>, there are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3 factor pairs</a:t>
            </a:r>
            <a:r>
              <a:rPr lang="en-GB" altLang="en-US" sz="2400" dirty="0">
                <a:latin typeface="+mj-lt"/>
              </a:rPr>
              <a:t>.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281113" y="2924175"/>
            <a:ext cx="6508750" cy="2701925"/>
            <a:chOff x="1187624" y="3320410"/>
            <a:chExt cx="6508693" cy="270080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987833" y="4580362"/>
              <a:ext cx="792155" cy="364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038865" y="3572718"/>
              <a:ext cx="792155" cy="46811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22990" y="5011983"/>
              <a:ext cx="792155" cy="43320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5751646" y="3320410"/>
              <a:ext cx="1944671" cy="791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2 x 14 = 28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87624" y="4221736"/>
              <a:ext cx="1944670" cy="791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1 x 28 = 28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24659" y="5229381"/>
              <a:ext cx="1943083" cy="7918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4 x 7 = 28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95251" y="3650274"/>
              <a:ext cx="1681490" cy="16814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6600" dirty="0">
                  <a:solidFill>
                    <a:schemeClr val="tx1"/>
                  </a:solidFill>
                  <a:latin typeface="+mj-lt"/>
                </a:rPr>
                <a:t>28</a:t>
              </a:r>
            </a:p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7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65174" y="908050"/>
            <a:ext cx="7839075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7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Factor rainbows show us the different factor pairs for a product in a fun way!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+mj-lt"/>
              </a:rPr>
              <a:t>1. Write out the factor pairs in numerical order (smallest to biggest)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GB" altLang="en-US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2. Join the factor pairs back up with each other using the colours of the rainbow.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solidFill>
                  <a:srgbClr val="FF0000"/>
                </a:solidFill>
                <a:latin typeface="+mj-lt"/>
              </a:rPr>
              <a:t>Factors of 28</a:t>
            </a:r>
          </a:p>
        </p:txBody>
      </p:sp>
      <p:grpSp>
        <p:nvGrpSpPr>
          <p:cNvPr id="19461" name="Group 17"/>
          <p:cNvGrpSpPr>
            <a:grpSpLocks/>
          </p:cNvGrpSpPr>
          <p:nvPr/>
        </p:nvGrpSpPr>
        <p:grpSpPr bwMode="auto">
          <a:xfrm>
            <a:off x="971550" y="4618038"/>
            <a:ext cx="7488238" cy="1727200"/>
            <a:chOff x="695325" y="4149725"/>
            <a:chExt cx="7488238" cy="1727200"/>
          </a:xfrm>
        </p:grpSpPr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695325" y="5000625"/>
              <a:ext cx="748823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4400">
                  <a:latin typeface="+mj-lt"/>
                </a:rPr>
                <a:t>1   2    4   7   14  28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2098675" y="4149725"/>
              <a:ext cx="4441825" cy="1727200"/>
            </a:xfrm>
            <a:prstGeom prst="arc">
              <a:avLst>
                <a:gd name="adj1" fmla="val 10740746"/>
                <a:gd name="adj2" fmla="val 68261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2916238" y="4525962"/>
              <a:ext cx="2663825" cy="1176338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3959225" y="4846637"/>
              <a:ext cx="720725" cy="538163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08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68338" y="908050"/>
            <a:ext cx="76596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In your pair, draw on a whiteboard to show the factor pairs for the product you are given.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Show the factor pairs using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Number sentences      or    </a:t>
            </a:r>
            <a:r>
              <a:rPr lang="en-GB" altLang="en-US" sz="2000" b="1" dirty="0">
                <a:solidFill>
                  <a:srgbClr val="7030A0"/>
                </a:solidFill>
                <a:latin typeface="+mj-lt"/>
              </a:rPr>
              <a:t>Arrays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       or     A factor rainbow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</p:txBody>
      </p:sp>
      <p:grpSp>
        <p:nvGrpSpPr>
          <p:cNvPr id="20485" name="Group 17"/>
          <p:cNvGrpSpPr>
            <a:grpSpLocks/>
          </p:cNvGrpSpPr>
          <p:nvPr/>
        </p:nvGrpSpPr>
        <p:grpSpPr bwMode="auto">
          <a:xfrm>
            <a:off x="971550" y="4618038"/>
            <a:ext cx="7488238" cy="1727200"/>
            <a:chOff x="695325" y="4149725"/>
            <a:chExt cx="7488238" cy="1727200"/>
          </a:xfrm>
        </p:grpSpPr>
        <p:sp>
          <p:nvSpPr>
            <p:cNvPr id="10247" name="TextBox 3"/>
            <p:cNvSpPr txBox="1">
              <a:spLocks noChangeArrowheads="1"/>
            </p:cNvSpPr>
            <p:nvPr/>
          </p:nvSpPr>
          <p:spPr bwMode="auto">
            <a:xfrm>
              <a:off x="695325" y="5000625"/>
              <a:ext cx="748823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4400">
                  <a:latin typeface="+mj-lt"/>
                </a:rPr>
                <a:t>1   2    4   7   14  28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2098675" y="4149725"/>
              <a:ext cx="4441825" cy="1727200"/>
            </a:xfrm>
            <a:prstGeom prst="arc">
              <a:avLst>
                <a:gd name="adj1" fmla="val 10740746"/>
                <a:gd name="adj2" fmla="val 68261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2916238" y="4525962"/>
              <a:ext cx="2663825" cy="1176338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3959225" y="4846637"/>
              <a:ext cx="720725" cy="538163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423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Twinkl</vt:lpstr>
      <vt:lpstr>Calibri</vt:lpstr>
      <vt:lpstr>Courier New</vt:lpstr>
      <vt:lpstr>Office Theme</vt:lpstr>
      <vt:lpstr>PowerPoint Presentation</vt:lpstr>
      <vt:lpstr>Arrays that make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 pairs to make</vt:lpstr>
      <vt:lpstr>Factor pairs to make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Heather Taylor</cp:lastModifiedBy>
  <cp:revision>336</cp:revision>
  <dcterms:created xsi:type="dcterms:W3CDTF">2012-11-21T10:26:22Z</dcterms:created>
  <dcterms:modified xsi:type="dcterms:W3CDTF">2021-01-03T11:17:45Z</dcterms:modified>
</cp:coreProperties>
</file>