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463" r:id="rId3"/>
    <p:sldId id="430" r:id="rId4"/>
    <p:sldId id="456" r:id="rId5"/>
    <p:sldId id="460" r:id="rId6"/>
    <p:sldId id="4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7"/>
    <p:restoredTop sz="95728"/>
  </p:normalViewPr>
  <p:slideViewPr>
    <p:cSldViewPr snapToGrid="0" snapToObjects="1">
      <p:cViewPr varScale="1">
        <p:scale>
          <a:sx n="86" d="100"/>
          <a:sy n="86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7C29E-595C-5943-9DBB-777973AD3FDC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6827C-D02A-AA4F-8C86-7CE94F99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F2810A0-8BD5-4CF0-AA32-CAFE26BDD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F10EC3A-A636-4268-8A2E-8F637CE6A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933626F-5E07-4C33-A587-FBE662368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1C53A-EA52-48F1-881E-F3F680E2E45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7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3414B9D-C50E-49C9-A4C5-7718B155A0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3AA7A4-8D12-41F6-8C21-123CE17D3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220AE45-DC4A-4661-B513-2DBEC8B5A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387F92-7E97-46D7-B792-3F93133FAB0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2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517ABAA-9CD8-4AFF-A037-AAA9EE69E0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53C565E-AEEE-4783-8C8E-1904397D58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3B35A7B-98BA-4DCA-8785-903E95780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AC373117-FBC0-49F8-95F4-1C6998AA3D77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2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79C84FF-4F70-4CD6-93C9-ED7D8268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38C25EB-1760-4006-A306-4FA5A5D8D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58E7D74-E1DE-4494-87BB-55B4D9752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E804C-E141-4054-8873-91386394028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7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8ACB-4064-E64B-AF7C-F3BFE9E58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AB6BD-6D97-614E-9F13-CD59C9C1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D05E3-050A-0945-A0AF-7A364217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95D0-516D-8B49-B85F-AFEFB3CB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56ABD-F0C2-2941-8214-5CBEE1BD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78CB-EB49-BC4D-86FD-27579ED5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22EEA-DFD4-684F-9431-56CC2E200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5B41-EB5C-7340-B3D1-AF06A87F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B114-94B7-B14A-B5A2-A11BBD5D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C426-C0DD-7044-858F-FEEE7124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89B83-7711-734E-8735-D3BC8A136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738B3-AB6E-1148-93E3-EBB14CD14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FBA26-CF68-8E4A-BE09-D5FB4331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66FE9-19E2-CC49-9FC2-5608DBF2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C1A96-B67D-B549-9E00-DBE9E891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3A0A44-05B0-4DD2-B349-1A04986DAFB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6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FF4565-5AF1-4E1F-9ED8-1C49D077862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5"/>
            <a:ext cx="10960100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45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98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29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A37BA-265F-4466-B280-865D073F3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CDA6F-EFE6-4EEF-94FC-4845895B8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6394-809D-8B48-9124-5CB5D63F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8C25-9874-B04F-B352-BAF2B577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3A64B-6556-F145-AB83-98E6CC53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38599-3EA7-7C49-AB98-22520F98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D1BA-EEF7-5F4F-BB7A-D042482D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3B63-5C8E-864D-B6C9-FAE00B7A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77538-5F48-6B48-9C45-FD23E373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9DB3-A7DC-B64D-AF7F-65016FF7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924F-A71D-D847-8AFD-49E297EC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73952-A81E-D341-BDA7-BD0F5A5C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C571-60AB-7B45-A82B-8FACF5FD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84859-7410-9243-8553-CF31049A2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6896D-787C-6141-A82D-25A03D8AF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9D8D9-0D3D-6D46-8ED0-1555A76E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F8A9-1415-DB44-89AB-11A4B9FC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4A14C-CE3A-B04B-BCC2-218ED609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B188-0A85-CA4D-A8D6-1C0A3FA3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54D4A-2D52-4645-9357-D70949C8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A98D0-937D-B04F-8195-5BFBB375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09833-192B-2D42-95F3-373DD0D7B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20C83-7652-214A-ADD9-9146ED764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CBD7C-1A4C-8047-B0E4-97486108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890AB-4DEB-3643-9D41-C7631FD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634BA-8EB2-D049-942E-AC58D955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208C-15E9-1B40-86E4-830CEB77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8AAB2-98BC-4242-8E33-090EE3F3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BB0D-5390-024C-B1DB-2CD5E75B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92BCF-6509-0247-AB9C-32FB039C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3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F2149-4103-DE49-B30B-8A4EC92F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13E87-9E5A-074A-A930-C51A9004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97567-8FD7-F74E-B754-858300C4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8576-E360-DB41-A7CB-54F799CA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5EB5-3020-8449-A5D3-EED4125F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48FFF-BF97-554D-9B39-1E13C8161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10F5-E2BB-1149-890E-65D1BCAE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7FBE9-5FB3-9443-B4F8-27D0AD9A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D7663-9197-D449-AD3D-4D356391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83B7-E19A-DB4E-8400-0EAE8E49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D7197-763D-0A44-9ADE-1A3EC403E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8E97-A422-774E-B91E-9B772CCB0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57F2B-1E5A-524F-8E2E-E4D908A4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74B7B-C5A4-924C-A441-5234F19A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E6A41-D4B8-B24B-ACE0-1CA156AC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B0D32-3BFE-A143-9C7B-4B6FF885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C35A5-31F0-6C40-9D07-20431B672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7E35-3513-1341-940C-48FE5AF22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1774-A56C-044F-95FB-CA26284D83BF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D654-7CA1-B547-9DD8-87ACC7BFF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BACAC-0835-AD4D-83A9-5246AC1CA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26CB-84C7-DA44-90ED-EFE05282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14E892-6A76-494B-B3DB-9898AC3F60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A0BEC0-D085-4FEF-9978-ADCF4F724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6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bbc.co.uk/education/clips/z8hxpv4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040710-A47B-9244-8AF4-DC669206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488" y="2235200"/>
            <a:ext cx="8201025" cy="2387600"/>
          </a:xfrm>
        </p:spPr>
        <p:txBody>
          <a:bodyPr>
            <a:noAutofit/>
          </a:bodyPr>
          <a:lstStyle/>
          <a:p>
            <a:r>
              <a:rPr lang="en-US" sz="4800" u="sng" dirty="0"/>
              <a:t>Tuesday 5</a:t>
            </a:r>
            <a:r>
              <a:rPr lang="en-US" sz="4800" u="sng" baseline="30000" dirty="0"/>
              <a:t>th</a:t>
            </a:r>
            <a:r>
              <a:rPr lang="en-US" sz="4800" u="sng" dirty="0"/>
              <a:t> January 2021</a:t>
            </a:r>
            <a:br>
              <a:rPr lang="en-US" sz="4800" u="sng" dirty="0"/>
            </a:br>
            <a:br>
              <a:rPr lang="en-US" sz="4800" u="sng" dirty="0"/>
            </a:br>
            <a:r>
              <a:rPr lang="en-US" sz="4800" u="sng" dirty="0"/>
              <a:t>Food Chains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3EBE1-AB4B-634A-AED2-C062F963AA62}"/>
              </a:ext>
            </a:extLst>
          </p:cNvPr>
          <p:cNvSpPr/>
          <p:nvPr/>
        </p:nvSpPr>
        <p:spPr>
          <a:xfrm>
            <a:off x="11387328" y="6620256"/>
            <a:ext cx="804672" cy="237744"/>
          </a:xfrm>
          <a:prstGeom prst="rect">
            <a:avLst/>
          </a:prstGeom>
          <a:solidFill>
            <a:srgbClr val="F59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A9068-A436-49EE-8984-AA8B26405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41" t="14978" r="2824" b="15001"/>
          <a:stretch/>
        </p:blipFill>
        <p:spPr>
          <a:xfrm>
            <a:off x="2351088" y="1597115"/>
            <a:ext cx="7453312" cy="3894666"/>
          </a:xfrm>
          <a:prstGeom prst="rect">
            <a:avLst/>
          </a:prstGeom>
        </p:spPr>
      </p:pic>
      <p:sp>
        <p:nvSpPr>
          <p:cNvPr id="11269" name="Title 5">
            <a:extLst>
              <a:ext uri="{FF2B5EF4-FFF2-40B4-BE49-F238E27FC236}">
                <a16:creationId xmlns:a16="http://schemas.microsoft.com/office/drawing/2014/main" id="{6D509D94-F95E-4563-AF9E-841526EA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Food Chains</a:t>
            </a: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4EEE11E6-823B-4CEE-A769-7E3CE4D3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186095"/>
            <a:ext cx="7453312" cy="716707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en-GB" altLang="en-US" sz="3600" b="1" dirty="0">
                <a:ln w="76200">
                  <a:noFill/>
                </a:ln>
                <a:solidFill>
                  <a:srgbClr val="FEF5ED"/>
                </a:solidFill>
                <a:latin typeface="Twinkl" pitchFamily="2" charset="0"/>
              </a:rPr>
              <a:t>What is a food chain?</a:t>
            </a:r>
          </a:p>
        </p:txBody>
      </p:sp>
      <p:pic>
        <p:nvPicPr>
          <p:cNvPr id="10245" name="Whole Class">
            <a:extLst>
              <a:ext uri="{FF2B5EF4-FFF2-40B4-BE49-F238E27FC236}">
                <a16:creationId xmlns:a16="http://schemas.microsoft.com/office/drawing/2014/main" id="{B4263C67-8A3C-496E-887D-3739A16E4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>
            <a:extLst>
              <a:ext uri="{FF2B5EF4-FFF2-40B4-BE49-F238E27FC236}">
                <a16:creationId xmlns:a16="http://schemas.microsoft.com/office/drawing/2014/main" id="{2950ADCA-F500-4456-89AB-B43E633A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612522"/>
            <a:ext cx="7453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Twinkl" pitchFamily="2" charset="0"/>
              </a:rPr>
              <a:t>Now watch </a:t>
            </a:r>
            <a:r>
              <a:rPr lang="en-GB" altLang="en-US" dirty="0">
                <a:latin typeface="Twinkl" pitchFamily="2" charset="0"/>
                <a:hlinkClick r:id="rId5"/>
              </a:rPr>
              <a:t>the following video clip</a:t>
            </a:r>
            <a:r>
              <a:rPr lang="en-GB" altLang="en-US" dirty="0">
                <a:latin typeface="Twinkl" pitchFamily="2" charset="0"/>
              </a:rPr>
              <a:t> and see if we can add to or refine our ideas.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DABB5-6321-7840-A1CE-0F16B188066D}"/>
              </a:ext>
            </a:extLst>
          </p:cNvPr>
          <p:cNvSpPr/>
          <p:nvPr/>
        </p:nvSpPr>
        <p:spPr>
          <a:xfrm>
            <a:off x="11387328" y="6620256"/>
            <a:ext cx="804672" cy="237744"/>
          </a:xfrm>
          <a:prstGeom prst="rect">
            <a:avLst/>
          </a:prstGeom>
          <a:solidFill>
            <a:srgbClr val="F59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7C14625A-6728-4FFA-A9C2-D036237C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Interpreting Food Chains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4F44DC-DEFB-4BCA-A110-C52B68A2D6E5}"/>
              </a:ext>
            </a:extLst>
          </p:cNvPr>
          <p:cNvSpPr/>
          <p:nvPr/>
        </p:nvSpPr>
        <p:spPr>
          <a:xfrm>
            <a:off x="2351089" y="1622426"/>
            <a:ext cx="7453312" cy="3051175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265710C-4059-41D9-AF11-CA6D5C43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4826000"/>
            <a:ext cx="7753350" cy="1181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GB" dirty="0">
                <a:solidFill>
                  <a:srgbClr val="E2E2E2">
                    <a:lumMod val="25000"/>
                  </a:srgbClr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is this food chain constructed? </a:t>
            </a:r>
          </a:p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GB" dirty="0">
                <a:solidFill>
                  <a:srgbClr val="E2E2E2">
                    <a:lumMod val="25000"/>
                  </a:srgbClr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arrows represent? </a:t>
            </a:r>
          </a:p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GB" dirty="0">
                <a:solidFill>
                  <a:srgbClr val="E2E2E2">
                    <a:lumMod val="25000"/>
                  </a:srgbClr>
                </a:solidFill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we label the different parts of the food chain?</a:t>
            </a:r>
            <a:endParaRPr lang="en-GB" dirty="0">
              <a:solidFill>
                <a:srgbClr val="E2E2E2">
                  <a:lumMod val="25000"/>
                </a:srgbClr>
              </a:solidFill>
              <a:latin typeface="Twinkl" pitchFamily="2" charset="0"/>
            </a:endParaRPr>
          </a:p>
        </p:txBody>
      </p:sp>
      <p:pic>
        <p:nvPicPr>
          <p:cNvPr id="12293" name="Talking Partners">
            <a:extLst>
              <a:ext uri="{FF2B5EF4-FFF2-40B4-BE49-F238E27FC236}">
                <a16:creationId xmlns:a16="http://schemas.microsoft.com/office/drawing/2014/main" id="{B60F36F3-4AA3-4685-9431-7AAFD5F7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>
            <a:extLst>
              <a:ext uri="{FF2B5EF4-FFF2-40B4-BE49-F238E27FC236}">
                <a16:creationId xmlns:a16="http://schemas.microsoft.com/office/drawing/2014/main" id="{11FC88EE-5E85-47F5-BE19-05CA35686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2767014"/>
            <a:ext cx="15573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>
            <a:extLst>
              <a:ext uri="{FF2B5EF4-FFF2-40B4-BE49-F238E27FC236}">
                <a16:creationId xmlns:a16="http://schemas.microsoft.com/office/drawing/2014/main" id="{79D344A9-CBA1-4649-96EF-DFA37674E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717801"/>
            <a:ext cx="126841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>
            <a:extLst>
              <a:ext uri="{FF2B5EF4-FFF2-40B4-BE49-F238E27FC236}">
                <a16:creationId xmlns:a16="http://schemas.microsoft.com/office/drawing/2014/main" id="{B179870A-57EF-45AB-998E-A9AC739C8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628901"/>
            <a:ext cx="14668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DC08102C-CA0B-448F-8533-383C6CE6C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1" y="2332039"/>
            <a:ext cx="125571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E9FE805F-9C2F-46F4-8463-9584F18EAB44}"/>
              </a:ext>
            </a:extLst>
          </p:cNvPr>
          <p:cNvSpPr/>
          <p:nvPr/>
        </p:nvSpPr>
        <p:spPr>
          <a:xfrm>
            <a:off x="8166101" y="2962276"/>
            <a:ext cx="346075" cy="328613"/>
          </a:xfrm>
          <a:prstGeom prst="rightArrow">
            <a:avLst>
              <a:gd name="adj1" fmla="val 50000"/>
              <a:gd name="adj2" fmla="val 71621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0669D1D-9664-43C6-93B7-C8BE9E5860D2}"/>
              </a:ext>
            </a:extLst>
          </p:cNvPr>
          <p:cNvSpPr/>
          <p:nvPr/>
        </p:nvSpPr>
        <p:spPr>
          <a:xfrm>
            <a:off x="5992814" y="2962276"/>
            <a:ext cx="346075" cy="328613"/>
          </a:xfrm>
          <a:prstGeom prst="rightArrow">
            <a:avLst>
              <a:gd name="adj1" fmla="val 50000"/>
              <a:gd name="adj2" fmla="val 71621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392AE1A-BD4F-4C95-BCCA-359BB7E05F43}"/>
              </a:ext>
            </a:extLst>
          </p:cNvPr>
          <p:cNvSpPr/>
          <p:nvPr/>
        </p:nvSpPr>
        <p:spPr>
          <a:xfrm>
            <a:off x="4079876" y="2962276"/>
            <a:ext cx="347663" cy="328613"/>
          </a:xfrm>
          <a:prstGeom prst="rightArrow">
            <a:avLst>
              <a:gd name="adj1" fmla="val 50000"/>
              <a:gd name="adj2" fmla="val 71621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93FE9D-AAAD-9949-8163-CD8FC7D5F7C0}"/>
              </a:ext>
            </a:extLst>
          </p:cNvPr>
          <p:cNvSpPr/>
          <p:nvPr/>
        </p:nvSpPr>
        <p:spPr>
          <a:xfrm>
            <a:off x="11387328" y="6620256"/>
            <a:ext cx="804672" cy="237744"/>
          </a:xfrm>
          <a:prstGeom prst="rect">
            <a:avLst/>
          </a:prstGeom>
          <a:solidFill>
            <a:srgbClr val="F59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198804A5-3913-4203-A136-E1777E11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Food Chains Activity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D3B8EC-1751-4706-8AAB-B3D59F9908E8}"/>
              </a:ext>
            </a:extLst>
          </p:cNvPr>
          <p:cNvSpPr/>
          <p:nvPr/>
        </p:nvSpPr>
        <p:spPr>
          <a:xfrm>
            <a:off x="2222501" y="1803292"/>
            <a:ext cx="7743825" cy="434033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0429B17-3868-F84D-B0E3-213CEAB22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562" y="1171467"/>
            <a:ext cx="9863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Twinkl" pitchFamily="2" charset="0"/>
              </a:rPr>
              <a:t>Cut out the following words or write them down and match them to their definitions.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Twinkl" pitchFamily="2" charset="0"/>
              </a:rPr>
              <a:t>(The sheet is on the school website)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89801-F4A8-2C43-8D24-7C30995A31F7}"/>
              </a:ext>
            </a:extLst>
          </p:cNvPr>
          <p:cNvSpPr/>
          <p:nvPr/>
        </p:nvSpPr>
        <p:spPr>
          <a:xfrm>
            <a:off x="11387328" y="6620256"/>
            <a:ext cx="804672" cy="237744"/>
          </a:xfrm>
          <a:prstGeom prst="rect">
            <a:avLst/>
          </a:prstGeom>
          <a:solidFill>
            <a:srgbClr val="F59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BB318E23-2E29-7D49-9AE3-BB1D81896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64" y="2490300"/>
            <a:ext cx="4216606" cy="2980821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95AFB97-D826-F749-9799-7244ECDD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59" y="2483047"/>
            <a:ext cx="2105905" cy="29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7DF2C5B6-C72A-4C3C-BA68-40B44CA4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Interpreting Food Chains</a:t>
            </a:r>
            <a:endParaRPr lang="en-GB" altLang="en-US" dirty="0">
              <a:latin typeface="Twinkl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130E7A-F0C3-4F07-911E-103EABAA21CD}"/>
              </a:ext>
            </a:extLst>
          </p:cNvPr>
          <p:cNvGraphicFramePr>
            <a:graphicFrameLocks noGrp="1"/>
          </p:cNvGraphicFramePr>
          <p:nvPr/>
        </p:nvGraphicFramePr>
        <p:xfrm>
          <a:off x="2351088" y="1716088"/>
          <a:ext cx="7453312" cy="44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Words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Meanings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Herbivores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</a:t>
                      </a:r>
                      <a:r>
                        <a:rPr lang="en-GB" sz="1400" baseline="0" dirty="0"/>
                        <a:t> animal that eats plants.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Carnivores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</a:t>
                      </a:r>
                      <a:r>
                        <a:rPr lang="en-GB" sz="1400" baseline="0" dirty="0"/>
                        <a:t> that eats other animals.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Omnivores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</a:t>
                      </a:r>
                      <a:r>
                        <a:rPr lang="en-GB" sz="1400" baseline="0" dirty="0"/>
                        <a:t> animal that eats plants and animals.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Detritivores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 that eats decomposing plants and animals.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Producers/Autotrophs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Plants that produced their own food.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Consumers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Animals that eat</a:t>
                      </a:r>
                      <a:r>
                        <a:rPr lang="en-GB" sz="1400" baseline="0" dirty="0"/>
                        <a:t> plant or other animals.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Primary Consumer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 that eats plants.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Secondary Consumer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 that eats the primary consumer.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Tertiary Consumer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 that eats</a:t>
                      </a:r>
                      <a:r>
                        <a:rPr lang="en-GB" sz="1400" baseline="0" dirty="0"/>
                        <a:t> the secondary consumer.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Prey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</a:t>
                      </a:r>
                      <a:r>
                        <a:rPr lang="en-GB" sz="1400" baseline="0" dirty="0"/>
                        <a:t> that is hunted for food.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Twinkl" pitchFamily="2" charset="0"/>
                        </a:rPr>
                        <a:t>Scavenger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An animal that eats dead</a:t>
                      </a:r>
                      <a:r>
                        <a:rPr lang="en-GB" sz="1400" baseline="0" dirty="0"/>
                        <a:t> animals.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Twinkl" pitchFamily="2" charset="0"/>
                        </a:rPr>
                        <a:t>Predators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animal that kills</a:t>
                      </a:r>
                      <a:r>
                        <a:rPr lang="en-GB" sz="1400" baseline="0" dirty="0"/>
                        <a:t> for food.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110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Twinkl" pitchFamily="2" charset="0"/>
                        </a:rPr>
                        <a:t>Decomposer</a:t>
                      </a:r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An organism or bacteria</a:t>
                      </a:r>
                      <a:r>
                        <a:rPr lang="en-GB" sz="1400" baseline="0" dirty="0"/>
                        <a:t> that breaks down dead plants and animals into liquid for food.</a:t>
                      </a:r>
                      <a:endParaRPr lang="en-GB" sz="1400" dirty="0"/>
                    </a:p>
                  </a:txBody>
                  <a:tcPr marL="91433" marR="91433" marT="45700" marB="45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386" name="Rectangle 1">
            <a:extLst>
              <a:ext uri="{FF2B5EF4-FFF2-40B4-BE49-F238E27FC236}">
                <a16:creationId xmlns:a16="http://schemas.microsoft.com/office/drawing/2014/main" id="{15435CE6-2472-4C1F-8A2A-53ECA4C64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309689"/>
            <a:ext cx="607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latin typeface="Twinkl" pitchFamily="2" charset="0"/>
              </a:rPr>
              <a:t>Now complete the table with the matched definitions.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22946-E572-42FE-9481-00FADB349CA9}"/>
              </a:ext>
            </a:extLst>
          </p:cNvPr>
          <p:cNvGrpSpPr>
            <a:grpSpLocks/>
          </p:cNvGrpSpPr>
          <p:nvPr/>
        </p:nvGrpSpPr>
        <p:grpSpPr bwMode="auto">
          <a:xfrm>
            <a:off x="4540250" y="1741488"/>
            <a:ext cx="5003800" cy="4430712"/>
            <a:chOff x="3015818" y="1741164"/>
            <a:chExt cx="5004232" cy="4431035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2A124F-0E9B-4FE0-BBE7-7E30C5A69B1A}"/>
                </a:ext>
              </a:extLst>
            </p:cNvPr>
            <p:cNvSpPr/>
            <p:nvPr/>
          </p:nvSpPr>
          <p:spPr>
            <a:xfrm>
              <a:off x="3015818" y="1741164"/>
              <a:ext cx="5004232" cy="252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5272CD-013F-49E0-BD76-071396092433}"/>
                </a:ext>
              </a:extLst>
            </p:cNvPr>
            <p:cNvSpPr/>
            <p:nvPr/>
          </p:nvSpPr>
          <p:spPr>
            <a:xfrm>
              <a:off x="3015818" y="2055512"/>
              <a:ext cx="5004232" cy="254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C2BE82-FCA0-4A56-BD94-B599676B1DCB}"/>
                </a:ext>
              </a:extLst>
            </p:cNvPr>
            <p:cNvSpPr/>
            <p:nvPr/>
          </p:nvSpPr>
          <p:spPr>
            <a:xfrm>
              <a:off x="3015818" y="2350808"/>
              <a:ext cx="5004232" cy="252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14D83-EC89-4EE5-B6EC-1A2D7D020FF9}"/>
                </a:ext>
              </a:extLst>
            </p:cNvPr>
            <p:cNvSpPr/>
            <p:nvPr/>
          </p:nvSpPr>
          <p:spPr>
            <a:xfrm>
              <a:off x="3015818" y="2650867"/>
              <a:ext cx="5004232" cy="25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BCF8B6-87FC-4BB1-815A-78B703B3B907}"/>
                </a:ext>
              </a:extLst>
            </p:cNvPr>
            <p:cNvSpPr/>
            <p:nvPr/>
          </p:nvSpPr>
          <p:spPr>
            <a:xfrm>
              <a:off x="3015818" y="2966803"/>
              <a:ext cx="5004232" cy="252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0E1748-50D6-4150-BF43-26ACB382CA4B}"/>
                </a:ext>
              </a:extLst>
            </p:cNvPr>
            <p:cNvSpPr/>
            <p:nvPr/>
          </p:nvSpPr>
          <p:spPr>
            <a:xfrm>
              <a:off x="3015818" y="3260512"/>
              <a:ext cx="5004232" cy="254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717675-E745-46FE-8F24-B7EF9EAAA239}"/>
                </a:ext>
              </a:extLst>
            </p:cNvPr>
            <p:cNvSpPr/>
            <p:nvPr/>
          </p:nvSpPr>
          <p:spPr>
            <a:xfrm>
              <a:off x="3015818" y="3568509"/>
              <a:ext cx="5004232" cy="254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C704A6-CD12-4C7E-A3EB-378142ED5954}"/>
                </a:ext>
              </a:extLst>
            </p:cNvPr>
            <p:cNvSpPr/>
            <p:nvPr/>
          </p:nvSpPr>
          <p:spPr>
            <a:xfrm>
              <a:off x="3015818" y="3884445"/>
              <a:ext cx="5004232" cy="252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B299F2-99F8-475D-BA3D-E10CFD55D12E}"/>
                </a:ext>
              </a:extLst>
            </p:cNvPr>
            <p:cNvSpPr/>
            <p:nvPr/>
          </p:nvSpPr>
          <p:spPr>
            <a:xfrm>
              <a:off x="3015818" y="4179742"/>
              <a:ext cx="5004232" cy="252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A0C7C7-DCEE-4259-9C89-E779E0BD3F6B}"/>
                </a:ext>
              </a:extLst>
            </p:cNvPr>
            <p:cNvSpPr/>
            <p:nvPr/>
          </p:nvSpPr>
          <p:spPr>
            <a:xfrm>
              <a:off x="3015818" y="4482976"/>
              <a:ext cx="5004232" cy="25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A02E60-398A-4BDD-B634-84409C1D6512}"/>
                </a:ext>
              </a:extLst>
            </p:cNvPr>
            <p:cNvSpPr/>
            <p:nvPr/>
          </p:nvSpPr>
          <p:spPr>
            <a:xfrm>
              <a:off x="3015818" y="4797324"/>
              <a:ext cx="5004232" cy="25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0DC131-58FF-461F-92B9-15F3C8A8AA8C}"/>
                </a:ext>
              </a:extLst>
            </p:cNvPr>
            <p:cNvSpPr/>
            <p:nvPr/>
          </p:nvSpPr>
          <p:spPr>
            <a:xfrm>
              <a:off x="3015818" y="5092620"/>
              <a:ext cx="5004232" cy="25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711460-DD0F-4DBF-9B40-553A45137751}"/>
                </a:ext>
              </a:extLst>
            </p:cNvPr>
            <p:cNvSpPr/>
            <p:nvPr/>
          </p:nvSpPr>
          <p:spPr>
            <a:xfrm>
              <a:off x="3015818" y="5397443"/>
              <a:ext cx="5004232" cy="25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E26EC7-A612-4949-9369-8DC611FE3909}"/>
                </a:ext>
              </a:extLst>
            </p:cNvPr>
            <p:cNvSpPr/>
            <p:nvPr/>
          </p:nvSpPr>
          <p:spPr>
            <a:xfrm>
              <a:off x="3015818" y="5702265"/>
              <a:ext cx="5004232" cy="469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</p:grpSp>
      <p:pic>
        <p:nvPicPr>
          <p:cNvPr id="14388" name="Group Work">
            <a:extLst>
              <a:ext uri="{FF2B5EF4-FFF2-40B4-BE49-F238E27FC236}">
                <a16:creationId xmlns:a16="http://schemas.microsoft.com/office/drawing/2014/main" id="{53630EEC-2415-4708-B4D3-6DE6EAA5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A736C1A-9AFA-E249-AD3F-1C385EA53F61}"/>
              </a:ext>
            </a:extLst>
          </p:cNvPr>
          <p:cNvSpPr/>
          <p:nvPr/>
        </p:nvSpPr>
        <p:spPr>
          <a:xfrm>
            <a:off x="11387328" y="6620256"/>
            <a:ext cx="804672" cy="237744"/>
          </a:xfrm>
          <a:prstGeom prst="rect">
            <a:avLst/>
          </a:prstGeom>
          <a:solidFill>
            <a:srgbClr val="F59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231</Words>
  <Application>Microsoft Macintosh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BPreplay</vt:lpstr>
      <vt:lpstr>Calibri</vt:lpstr>
      <vt:lpstr>Calibri Light</vt:lpstr>
      <vt:lpstr>Sassoon Infant Md</vt:lpstr>
      <vt:lpstr>Sassoon Infant Rg</vt:lpstr>
      <vt:lpstr>Twinkl</vt:lpstr>
      <vt:lpstr>Office Theme</vt:lpstr>
      <vt:lpstr>1_Office Theme</vt:lpstr>
      <vt:lpstr>Tuesday 5th January 2021  Food Chains</vt:lpstr>
      <vt:lpstr>Food Chains</vt:lpstr>
      <vt:lpstr>Interpreting Food Chains</vt:lpstr>
      <vt:lpstr>Food Chains Activity</vt:lpstr>
      <vt:lpstr>Interpreting Food Chains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5th January 2021  Food Chains</dc:title>
  <dc:creator>Miss Hilditch</dc:creator>
  <cp:lastModifiedBy>Miss Hilditch</cp:lastModifiedBy>
  <cp:revision>2</cp:revision>
  <dcterms:created xsi:type="dcterms:W3CDTF">2021-01-04T22:10:47Z</dcterms:created>
  <dcterms:modified xsi:type="dcterms:W3CDTF">2021-01-04T22:20:57Z</dcterms:modified>
</cp:coreProperties>
</file>