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8" r:id="rId3"/>
    <p:sldId id="268" r:id="rId4"/>
    <p:sldId id="269" r:id="rId5"/>
    <p:sldId id="272" r:id="rId6"/>
    <p:sldId id="271" r:id="rId7"/>
    <p:sldId id="279" r:id="rId8"/>
    <p:sldId id="275" r:id="rId9"/>
    <p:sldId id="274" r:id="rId10"/>
    <p:sldId id="276" r:id="rId11"/>
    <p:sldId id="277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755"/>
  </p:normalViewPr>
  <p:slideViewPr>
    <p:cSldViewPr snapToGrid="0" snapToObjects="1">
      <p:cViewPr varScale="1">
        <p:scale>
          <a:sx n="105" d="100"/>
          <a:sy n="105" d="100"/>
        </p:scale>
        <p:origin x="7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B7BAA-7023-9540-AD5F-E83D8C26C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31B4D6-0B60-E946-AF42-D885E9631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2B4DD-DA80-A947-807A-72EA34CC3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588B-02C1-454F-AE52-ADA42B26DCDB}" type="datetimeFigureOut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C84C0-34F7-F946-962B-81D8DE8BE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5BE89-08DD-914A-8E3A-25236B84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4D536-731F-0749-9E89-E50F0C774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08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528DF-BBAB-4F45-B79F-762A3079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4F497-6492-2D49-B280-295B79F17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BAFBA-F1AA-F94F-AB5A-E6E3DC1D4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588B-02C1-454F-AE52-ADA42B26DCDB}" type="datetimeFigureOut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7897F-D23D-F648-87B4-22C0261B9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12228-0A5D-AB4B-8F18-DEDD2006A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4D536-731F-0749-9E89-E50F0C774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1EDC6A-7F13-504C-9761-DD360742BB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7B2CE-7F6B-534F-8819-1627B2A9B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5267B-AE0C-1442-BC9F-D7985EFB2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588B-02C1-454F-AE52-ADA42B26DCDB}" type="datetimeFigureOut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F4D0B-5A97-3D4E-A547-ADE9A0981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8D73-6224-A940-819B-05F7E86AA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4D536-731F-0749-9E89-E50F0C774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38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609599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2301" y="1122363"/>
            <a:ext cx="10934700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428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99" y="549276"/>
            <a:ext cx="10909300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1350" y="2014537"/>
            <a:ext cx="10909300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0" y="6700731"/>
            <a:ext cx="779743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250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7" y="2153355"/>
            <a:ext cx="10960100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58" y="6701546"/>
            <a:ext cx="779743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116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58" y="6701546"/>
            <a:ext cx="779743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335" y="612000"/>
            <a:ext cx="1651331" cy="864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597" y="2153355"/>
            <a:ext cx="10960100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29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58" y="6701546"/>
            <a:ext cx="779743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ndividual Work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00" y="612000"/>
            <a:ext cx="1152000" cy="864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597" y="2153355"/>
            <a:ext cx="10960100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9521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58" y="6701546"/>
            <a:ext cx="779743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air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00" y="612000"/>
            <a:ext cx="1152000" cy="8640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597" y="2153355"/>
            <a:ext cx="10960100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8436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58" y="6701546"/>
            <a:ext cx="779743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597" y="2153355"/>
            <a:ext cx="10960100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Talking Partner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00" y="612000"/>
            <a:ext cx="1152000" cy="864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915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58" y="6701546"/>
            <a:ext cx="779743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597" y="2153355"/>
            <a:ext cx="10960100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oup Work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00" y="612000"/>
            <a:ext cx="1152000" cy="8640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8082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A0F29-4C6C-4049-8D95-1E39A522A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5C306-B253-344C-AEF9-8E165C599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93C6C-A5AF-F447-A910-8FCF43A58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588B-02C1-454F-AE52-ADA42B26DCDB}" type="datetimeFigureOut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E23A8-0D93-264A-87C1-CA809374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EA1FB-DB6A-CC4E-9006-B35CD51AC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4D536-731F-0749-9E89-E50F0C774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32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58" y="6701546"/>
            <a:ext cx="779743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597" y="2153355"/>
            <a:ext cx="10960100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2400" y="612000"/>
            <a:ext cx="11514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4558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9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pic>
        <p:nvPicPr>
          <p:cNvPr id="10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258" y="6701546"/>
            <a:ext cx="779743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597" y="2153355"/>
            <a:ext cx="10960100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00" y="612000"/>
            <a:ext cx="1152000" cy="864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598" y="485774"/>
            <a:ext cx="10960100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087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2359034"/>
            <a:ext cx="10752667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206626" y="3199951"/>
            <a:ext cx="7778749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6427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517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0" y="6700731"/>
            <a:ext cx="779743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5565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7DA23-D2CE-864F-AF6F-EDF79665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CD9FD-2EBC-7A48-85C4-F515AA46F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C2E77-DEE9-4145-AB67-23A80E9BB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588B-02C1-454F-AE52-ADA42B26DCDB}" type="datetimeFigureOut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6A321-D206-7D42-80AE-9AF8CCF6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4A777-5F47-B940-8F9E-79245B6F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4D536-731F-0749-9E89-E50F0C774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68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1240-6A56-8641-BB78-D8C538322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D686E-1002-9C44-A6E4-4B672F192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6A2508-0D8E-FB4A-AEAD-A065AE72B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FC98B-CFD7-F74E-8C3B-70FD17107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588B-02C1-454F-AE52-ADA42B26DCDB}" type="datetimeFigureOut">
              <a:rPr lang="en-US" smtClean="0"/>
              <a:t>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3D629-AC74-2C4C-A46E-C0DCD321B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1F509-58A9-7C4F-9790-94C46078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4D536-731F-0749-9E89-E50F0C774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22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7BA0C-A7FE-C341-B41E-119E46103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78A78-40E0-5D47-B290-EFEFBD7D6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EFE77A-CBC5-4C4C-B9B9-956A72F1C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837137-B7DE-4041-8B8E-EF1E652109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6C5A1B-363C-A14D-9FE8-67CFBCA7C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3EE0D5-F8AD-4448-A2A8-F086A4AA4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588B-02C1-454F-AE52-ADA42B26DCDB}" type="datetimeFigureOut">
              <a:rPr lang="en-US" smtClean="0"/>
              <a:t>1/4/21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31797D-A5C1-8D4C-8ED0-F99ACA9B9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6F0579-BB8B-F148-837A-3621C1164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4D536-731F-0749-9E89-E50F0C774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43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6920-E1D4-EA4F-8F36-FD54B3D6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C85753-4853-4C46-8604-6F21FC283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588B-02C1-454F-AE52-ADA42B26DCDB}" type="datetimeFigureOut">
              <a:rPr lang="en-US" smtClean="0"/>
              <a:t>1/4/21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3A66B-F9AF-6A4C-A5B8-BAFD965DD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3D252-6FDB-5448-BE7F-05ED39C71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4D536-731F-0749-9E89-E50F0C774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9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8F110-CCBB-504A-B00E-3C9CE9220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588B-02C1-454F-AE52-ADA42B26DCDB}" type="datetimeFigureOut">
              <a:rPr lang="en-US" smtClean="0"/>
              <a:t>1/4/21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98420-F997-164D-B7D4-EDDBFB542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DC54D-4B86-F94C-B9C7-15A3DCFA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4D536-731F-0749-9E89-E50F0C774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F73D8-8872-5542-ABB6-5F447BA6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44709-786D-5644-BFB8-7BE6E1180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52C3D-76D5-8242-9C93-E0FB29F5A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CE8F2-CD9C-3148-8F48-BE628F92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588B-02C1-454F-AE52-ADA42B26DCDB}" type="datetimeFigureOut">
              <a:rPr lang="en-US" smtClean="0"/>
              <a:t>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C5C04-FFDC-9745-A5D5-F535D08F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39B812-185D-D84D-8F02-EABC4A00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4D536-731F-0749-9E89-E50F0C774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41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523BD-5F7D-8340-A890-DF23F940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560E4-A178-A64C-99D8-67A73B3F31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3493-68BC-FC47-94BD-F566336CB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B26C8-3943-2D4B-9404-DB2116B75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9588B-02C1-454F-AE52-ADA42B26DCDB}" type="datetimeFigureOut">
              <a:rPr lang="en-US" smtClean="0"/>
              <a:t>1/4/21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01E54-F746-AB44-AC08-D0E28DEE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8E40D-21EB-B74A-BD2F-728D515D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4D536-731F-0749-9E89-E50F0C774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0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40BF7-3222-8845-B77F-AFA06C49C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185F3-688E-A54A-BB95-D21D9D7A5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69C41-D52C-D54D-AD0A-E3676A49C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9588B-02C1-454F-AE52-ADA42B26DCDB}" type="datetimeFigureOut">
              <a:rPr lang="en-US" smtClean="0"/>
              <a:t>1/4/21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70DDFF-FFAF-EB49-8ED2-AB7709548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F1664-F5AC-B24C-AD6C-B04F2978A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4D536-731F-0749-9E89-E50F0C774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123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2994" y="695325"/>
            <a:ext cx="10886013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994" y="1957387"/>
            <a:ext cx="10886013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467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226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485774"/>
            <a:ext cx="8220075" cy="88544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Twinkl" pitchFamily="2" charset="0"/>
              </a:rPr>
              <a:t>Representing Jesus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79650" y="1251864"/>
            <a:ext cx="7632700" cy="609600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Create your own image of Jesus.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79650" y="1931850"/>
            <a:ext cx="7632700" cy="609600"/>
          </a:xfrm>
          <a:prstGeom prst="rect">
            <a:avLst/>
          </a:prstGeom>
          <a:solidFill>
            <a:srgbClr val="AC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700" dirty="0">
                <a:solidFill>
                  <a:srgbClr val="1C1C1C"/>
                </a:solidFill>
                <a:latin typeface="Twinkl" pitchFamily="2" charset="0"/>
              </a:rPr>
              <a:t>Think carefully about how you visualise him and how you will show that.</a:t>
            </a:r>
          </a:p>
        </p:txBody>
      </p:sp>
      <p:pic>
        <p:nvPicPr>
          <p:cNvPr id="15" name="Individual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800" y="612000"/>
            <a:ext cx="864000" cy="86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79650" y="2611837"/>
            <a:ext cx="7632700" cy="3480989"/>
          </a:xfrm>
          <a:prstGeom prst="rect">
            <a:avLst/>
          </a:prstGeom>
          <a:solidFill>
            <a:srgbClr val="ACD7F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700" dirty="0">
              <a:solidFill>
                <a:srgbClr val="1C1C1C"/>
              </a:solidFill>
              <a:latin typeface="Twinkl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85808" y="2706583"/>
            <a:ext cx="3966993" cy="3291497"/>
            <a:chOff x="3729807" y="2686822"/>
            <a:chExt cx="3966993" cy="32914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807" y="2686822"/>
              <a:ext cx="2327548" cy="32914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530" y="2686822"/>
              <a:ext cx="2327548" cy="32914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252" y="2686822"/>
              <a:ext cx="2327548" cy="32914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1" name="Rectangle 10"/>
          <p:cNvSpPr/>
          <p:nvPr/>
        </p:nvSpPr>
        <p:spPr>
          <a:xfrm>
            <a:off x="2818163" y="2700867"/>
            <a:ext cx="2329133" cy="3285066"/>
          </a:xfrm>
          <a:prstGeom prst="rect">
            <a:avLst/>
          </a:prstGeom>
          <a:solidFill>
            <a:schemeClr val="bg2">
              <a:lumMod val="1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06"/>
          <a:stretch/>
        </p:blipFill>
        <p:spPr>
          <a:xfrm flipH="1">
            <a:off x="2269067" y="4686345"/>
            <a:ext cx="1545542" cy="140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58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485774"/>
            <a:ext cx="8220075" cy="83502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Twinkl" pitchFamily="2" charset="0"/>
              </a:rPr>
              <a:t>Representing Jesus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79650" y="1251864"/>
            <a:ext cx="7632700" cy="609600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Did you draw anything with Jesus?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79650" y="1931850"/>
            <a:ext cx="7632700" cy="609600"/>
          </a:xfrm>
          <a:prstGeom prst="rect">
            <a:avLst/>
          </a:prstGeom>
          <a:solidFill>
            <a:srgbClr val="EBE08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700" dirty="0">
                <a:solidFill>
                  <a:srgbClr val="1C1C1C"/>
                </a:solidFill>
                <a:latin typeface="Twinkl" pitchFamily="2" charset="0"/>
              </a:rPr>
              <a:t>Why is Jesus an important person to Christians?</a:t>
            </a:r>
          </a:p>
        </p:txBody>
      </p:sp>
      <p:pic>
        <p:nvPicPr>
          <p:cNvPr id="16" name="Whole Clas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4" r="6421" b="46313"/>
          <a:stretch/>
        </p:blipFill>
        <p:spPr>
          <a:xfrm>
            <a:off x="2277533" y="2835323"/>
            <a:ext cx="7636935" cy="326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7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/>
          <p:cNvSpPr>
            <a:spLocks noGrp="1"/>
          </p:cNvSpPr>
          <p:nvPr>
            <p:ph type="title"/>
          </p:nvPr>
        </p:nvSpPr>
        <p:spPr>
          <a:xfrm>
            <a:off x="1981201" y="485775"/>
            <a:ext cx="8220075" cy="1411288"/>
          </a:xfrm>
        </p:spPr>
        <p:txBody>
          <a:bodyPr/>
          <a:lstStyle/>
          <a:p>
            <a:pPr eaLnBrk="1" hangingPunct="1"/>
            <a:r>
              <a:rPr lang="en-GB" altLang="en-US" b="1" dirty="0">
                <a:latin typeface="Twinkl" pitchFamily="2" charset="0"/>
              </a:rPr>
              <a:t>Religions of the World</a:t>
            </a:r>
          </a:p>
        </p:txBody>
      </p:sp>
      <p:pic>
        <p:nvPicPr>
          <p:cNvPr id="10243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9650" y="1719263"/>
            <a:ext cx="7632700" cy="711200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Can you name the main religions of the world?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79650" y="2505075"/>
            <a:ext cx="7632700" cy="3587750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367339" y="2768600"/>
            <a:ext cx="1457325" cy="1447800"/>
            <a:chOff x="3843866" y="2768600"/>
            <a:chExt cx="1456267" cy="1447800"/>
          </a:xfrm>
        </p:grpSpPr>
        <p:sp>
          <p:nvSpPr>
            <p:cNvPr id="18" name="Oval 17"/>
            <p:cNvSpPr/>
            <p:nvPr/>
          </p:nvSpPr>
          <p:spPr>
            <a:xfrm>
              <a:off x="3843866" y="2768600"/>
              <a:ext cx="1456267" cy="1447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latin typeface="Sassoon Infant Rg"/>
              </a:endParaRPr>
            </a:p>
          </p:txBody>
        </p:sp>
        <p:sp>
          <p:nvSpPr>
            <p:cNvPr id="10267" name="TextBox 21"/>
            <p:cNvSpPr txBox="1">
              <a:spLocks noChangeArrowheads="1"/>
            </p:cNvSpPr>
            <p:nvPr/>
          </p:nvSpPr>
          <p:spPr bwMode="auto">
            <a:xfrm>
              <a:off x="3917420" y="3662893"/>
              <a:ext cx="13091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dirty="0">
                  <a:latin typeface="Twinkl" pitchFamily="2" charset="0"/>
                </a:rPr>
                <a:t>Judaism</a:t>
              </a:r>
            </a:p>
          </p:txBody>
        </p:sp>
        <p:pic>
          <p:nvPicPr>
            <p:cNvPr id="10268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4618" y="2891510"/>
              <a:ext cx="734763" cy="845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4195764" y="4376738"/>
            <a:ext cx="1457325" cy="1447800"/>
            <a:chOff x="2672292" y="4376738"/>
            <a:chExt cx="1456267" cy="1447800"/>
          </a:xfrm>
        </p:grpSpPr>
        <p:sp>
          <p:nvSpPr>
            <p:cNvPr id="20" name="Oval 19"/>
            <p:cNvSpPr/>
            <p:nvPr/>
          </p:nvSpPr>
          <p:spPr>
            <a:xfrm>
              <a:off x="2672292" y="4376738"/>
              <a:ext cx="1456267" cy="1447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latin typeface="Sassoon Infant Rg"/>
              </a:endParaRPr>
            </a:p>
          </p:txBody>
        </p:sp>
        <p:sp>
          <p:nvSpPr>
            <p:cNvPr id="10264" name="TextBox 23"/>
            <p:cNvSpPr txBox="1">
              <a:spLocks noChangeArrowheads="1"/>
            </p:cNvSpPr>
            <p:nvPr/>
          </p:nvSpPr>
          <p:spPr bwMode="auto">
            <a:xfrm>
              <a:off x="2745846" y="5276413"/>
              <a:ext cx="13091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dirty="0">
                  <a:latin typeface="Twinkl" pitchFamily="2" charset="0"/>
                </a:rPr>
                <a:t>Buddhism</a:t>
              </a:r>
            </a:p>
          </p:txBody>
        </p:sp>
        <p:pic>
          <p:nvPicPr>
            <p:cNvPr id="10265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030" y="4490542"/>
              <a:ext cx="802790" cy="829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6575425" y="4376738"/>
            <a:ext cx="1455738" cy="1447800"/>
            <a:chOff x="5051425" y="4376738"/>
            <a:chExt cx="1456267" cy="1447800"/>
          </a:xfrm>
        </p:grpSpPr>
        <p:sp>
          <p:nvSpPr>
            <p:cNvPr id="21" name="Oval 20"/>
            <p:cNvSpPr/>
            <p:nvPr/>
          </p:nvSpPr>
          <p:spPr>
            <a:xfrm>
              <a:off x="5051425" y="4376738"/>
              <a:ext cx="1456267" cy="1447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latin typeface="Sassoon Infant Rg"/>
              </a:endParaRPr>
            </a:p>
          </p:txBody>
        </p:sp>
        <p:sp>
          <p:nvSpPr>
            <p:cNvPr id="10261" name="TextBox 24"/>
            <p:cNvSpPr txBox="1">
              <a:spLocks noChangeArrowheads="1"/>
            </p:cNvSpPr>
            <p:nvPr/>
          </p:nvSpPr>
          <p:spPr bwMode="auto">
            <a:xfrm>
              <a:off x="5124979" y="5276413"/>
              <a:ext cx="13091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dirty="0">
                  <a:latin typeface="Twinkl" pitchFamily="2" charset="0"/>
                </a:rPr>
                <a:t>Islam</a:t>
              </a:r>
            </a:p>
          </p:txBody>
        </p:sp>
        <p:pic>
          <p:nvPicPr>
            <p:cNvPr id="10262" name="Picture 3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8487" y="4511238"/>
              <a:ext cx="642142" cy="687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7640639" y="2768600"/>
            <a:ext cx="1455737" cy="1447800"/>
            <a:chOff x="3101446" y="2792232"/>
            <a:chExt cx="2870201" cy="2853513"/>
          </a:xfrm>
        </p:grpSpPr>
        <p:sp>
          <p:nvSpPr>
            <p:cNvPr id="41" name="Oval 40"/>
            <p:cNvSpPr/>
            <p:nvPr/>
          </p:nvSpPr>
          <p:spPr>
            <a:xfrm>
              <a:off x="3101446" y="2792232"/>
              <a:ext cx="2870201" cy="28535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latin typeface="Sassoon Infant Rg"/>
              </a:endParaRPr>
            </a:p>
          </p:txBody>
        </p:sp>
        <p:sp>
          <p:nvSpPr>
            <p:cNvPr id="10258" name="TextBox 41"/>
            <p:cNvSpPr txBox="1">
              <a:spLocks noChangeArrowheads="1"/>
            </p:cNvSpPr>
            <p:nvPr/>
          </p:nvSpPr>
          <p:spPr bwMode="auto">
            <a:xfrm>
              <a:off x="3281872" y="4670274"/>
              <a:ext cx="2580258" cy="72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GB" altLang="en-US" dirty="0">
                  <a:latin typeface="Twinkl" pitchFamily="2" charset="0"/>
                </a:rPr>
                <a:t>Hinduism</a:t>
              </a:r>
            </a:p>
          </p:txBody>
        </p:sp>
        <p:pic>
          <p:nvPicPr>
            <p:cNvPr id="10259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143" y="3153815"/>
              <a:ext cx="1438807" cy="1499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4743451" y="2922589"/>
            <a:ext cx="2701925" cy="2686050"/>
            <a:chOff x="3219450" y="2922589"/>
            <a:chExt cx="2701925" cy="2686050"/>
          </a:xfrm>
        </p:grpSpPr>
        <p:grpSp>
          <p:nvGrpSpPr>
            <p:cNvPr id="10253" name="Group 34"/>
            <p:cNvGrpSpPr>
              <a:grpSpLocks/>
            </p:cNvGrpSpPr>
            <p:nvPr/>
          </p:nvGrpSpPr>
          <p:grpSpPr bwMode="auto">
            <a:xfrm>
              <a:off x="3219450" y="2922589"/>
              <a:ext cx="2701925" cy="2686050"/>
              <a:chOff x="6116108" y="2768600"/>
              <a:chExt cx="1456267" cy="1447493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6116108" y="2768600"/>
                <a:ext cx="1456267" cy="144749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>
                  <a:solidFill>
                    <a:srgbClr val="FFFFFF"/>
                  </a:solidFill>
                  <a:latin typeface="Sassoon Infant Rg"/>
                </a:endParaRPr>
              </a:p>
            </p:txBody>
          </p:sp>
          <p:sp>
            <p:nvSpPr>
              <p:cNvPr id="10256" name="TextBox 22"/>
              <p:cNvSpPr txBox="1">
                <a:spLocks noChangeArrowheads="1"/>
              </p:cNvSpPr>
              <p:nvPr/>
            </p:nvSpPr>
            <p:spPr bwMode="auto">
              <a:xfrm>
                <a:off x="6189662" y="3897235"/>
                <a:ext cx="1309158" cy="199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en-GB" altLang="en-US" dirty="0">
                    <a:latin typeface="Twinkl SemiBold" pitchFamily="2" charset="0"/>
                  </a:rPr>
                  <a:t>Christianity</a:t>
                </a: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18988">
              <a:off x="3904312" y="3113800"/>
              <a:ext cx="1070262" cy="1684482"/>
            </a:xfrm>
            <a:prstGeom prst="rect">
              <a:avLst/>
            </a:prstGeom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3094617" y="2751573"/>
            <a:ext cx="1490612" cy="1481854"/>
            <a:chOff x="3219823" y="2922367"/>
            <a:chExt cx="2701146" cy="2685847"/>
          </a:xfrm>
        </p:grpSpPr>
        <p:grpSp>
          <p:nvGrpSpPr>
            <p:cNvPr id="42" name="Group 34"/>
            <p:cNvGrpSpPr>
              <a:grpSpLocks/>
            </p:cNvGrpSpPr>
            <p:nvPr/>
          </p:nvGrpSpPr>
          <p:grpSpPr bwMode="auto">
            <a:xfrm>
              <a:off x="3219823" y="2922367"/>
              <a:ext cx="2701146" cy="2685847"/>
              <a:chOff x="6116109" y="2768600"/>
              <a:chExt cx="1456267" cy="1447493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6116109" y="2768600"/>
                <a:ext cx="1456267" cy="144749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solidFill>
                    <a:srgbClr val="FFFFFF"/>
                  </a:solidFill>
                  <a:latin typeface="Sassoon Infant Rg"/>
                </a:endParaRPr>
              </a:p>
            </p:txBody>
          </p:sp>
          <p:sp>
            <p:nvSpPr>
              <p:cNvPr id="46" name="TextBox 22"/>
              <p:cNvSpPr txBox="1">
                <a:spLocks noChangeArrowheads="1"/>
              </p:cNvSpPr>
              <p:nvPr/>
            </p:nvSpPr>
            <p:spPr bwMode="auto">
              <a:xfrm>
                <a:off x="6189662" y="3703217"/>
                <a:ext cx="130915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None/>
                  <a:defRPr/>
                </a:pPr>
                <a:r>
                  <a:rPr lang="en-GB" altLang="en-US" dirty="0">
                    <a:latin typeface="Twinkl" pitchFamily="2" charset="0"/>
                  </a:rPr>
                  <a:t>Sikhism</a:t>
                </a:r>
              </a:p>
            </p:txBody>
          </p:sp>
        </p:grpSp>
        <p:pic>
          <p:nvPicPr>
            <p:cNvPr id="43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202" y="3096450"/>
              <a:ext cx="1168895" cy="1525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355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485774"/>
            <a:ext cx="8220075" cy="84447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Twinkl" pitchFamily="2" charset="0"/>
              </a:rPr>
              <a:t>Founder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9650" y="1515291"/>
            <a:ext cx="7632700" cy="4577534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  <a:latin typeface="Sassoon Infant Rg"/>
            </a:endParaRPr>
          </a:p>
        </p:txBody>
      </p:sp>
      <p:pic>
        <p:nvPicPr>
          <p:cNvPr id="7" name="jesu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2448" y="1288870"/>
            <a:ext cx="2749740" cy="49856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3631" y="1670858"/>
            <a:ext cx="4985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Christianity traces its beginnings to the birth, teachings and example of Jesus of Nazareth.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60329" y="25646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Jesus was born a Jew and Christianity originally developed as a part of Judaism.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58583" y="3458531"/>
            <a:ext cx="2975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Jesus lived until he was 33.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71083" y="4075369"/>
            <a:ext cx="4150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He was born just over 2000 years ago.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87601" y="4692210"/>
            <a:ext cx="52154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Christians believe that Jesus was the Son of God. Many believe he came to earth to teach humans about </a:t>
            </a:r>
            <a:r>
              <a:rPr lang="en-GB" b="1" dirty="0">
                <a:solidFill>
                  <a:srgbClr val="1C1C1C"/>
                </a:solidFill>
                <a:latin typeface="Twinkl" pitchFamily="2" charset="0"/>
              </a:rPr>
              <a:t>love</a:t>
            </a: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, </a:t>
            </a:r>
            <a:r>
              <a:rPr lang="en-GB" b="1" dirty="0">
                <a:solidFill>
                  <a:srgbClr val="1C1C1C"/>
                </a:solidFill>
                <a:latin typeface="Twinkl" pitchFamily="2" charset="0"/>
              </a:rPr>
              <a:t>grace</a:t>
            </a: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, </a:t>
            </a:r>
            <a:r>
              <a:rPr lang="en-GB" b="1" dirty="0">
                <a:solidFill>
                  <a:srgbClr val="1C1C1C"/>
                </a:solidFill>
                <a:latin typeface="Twinkl" pitchFamily="2" charset="0"/>
              </a:rPr>
              <a:t>fellowship</a:t>
            </a: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 and to </a:t>
            </a:r>
            <a:r>
              <a:rPr lang="en-GB" b="1" dirty="0">
                <a:solidFill>
                  <a:srgbClr val="1C1C1C"/>
                </a:solidFill>
                <a:latin typeface="Twinkl" pitchFamily="2" charset="0"/>
              </a:rPr>
              <a:t>prepare a way to God</a:t>
            </a: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51280" y="2011680"/>
            <a:ext cx="1933303" cy="305508"/>
          </a:xfrm>
          <a:prstGeom prst="rect">
            <a:avLst/>
          </a:prstGeom>
          <a:solidFill>
            <a:schemeClr val="bg1"/>
          </a:solidFill>
          <a:ln>
            <a:solidFill>
              <a:srgbClr val="BDAE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Sassoon Infant Rg"/>
              </a:rPr>
              <a:t>?</a:t>
            </a:r>
          </a:p>
        </p:txBody>
      </p:sp>
      <p:sp>
        <p:nvSpPr>
          <p:cNvPr id="16" name="followers"/>
          <p:cNvSpPr/>
          <p:nvPr/>
        </p:nvSpPr>
        <p:spPr>
          <a:xfrm>
            <a:off x="2245783" y="3328723"/>
            <a:ext cx="5399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Christians believe that Jesus gained many followers (and enemies). After his death and resurrection, his followers (led by the disciples) continued to spread the word of God.</a:t>
            </a:r>
          </a:p>
        </p:txBody>
      </p:sp>
      <p:pic>
        <p:nvPicPr>
          <p:cNvPr id="3" name="prophe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7253" y="1470170"/>
            <a:ext cx="3127511" cy="487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7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125097" y="1515291"/>
            <a:ext cx="1787253" cy="1994292"/>
          </a:xfrm>
          <a:prstGeom prst="rect">
            <a:avLst/>
          </a:prstGeom>
          <a:solidFill>
            <a:srgbClr val="80C1EB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485774"/>
            <a:ext cx="8220075" cy="84447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Twinkl" pitchFamily="2" charset="0"/>
              </a:rPr>
              <a:t>Names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9651" y="1515291"/>
            <a:ext cx="5845447" cy="609600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Do you know any other names for Jesus of Nazareth?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79651" y="2207637"/>
            <a:ext cx="5845447" cy="1301946"/>
          </a:xfrm>
          <a:prstGeom prst="rect">
            <a:avLst/>
          </a:prstGeom>
          <a:solidFill>
            <a:srgbClr val="AC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44000"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Why are Christians called Christians?</a:t>
            </a:r>
          </a:p>
          <a:p>
            <a:pPr algn="ctr">
              <a:lnSpc>
                <a:spcPct val="150000"/>
              </a:lnSpc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Why is the religion called Christianity?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4" r="18918" b="68577"/>
          <a:stretch/>
        </p:blipFill>
        <p:spPr>
          <a:xfrm>
            <a:off x="8125098" y="1674431"/>
            <a:ext cx="1787253" cy="183515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79651" y="3592329"/>
            <a:ext cx="3746681" cy="2500496"/>
          </a:xfrm>
          <a:prstGeom prst="rect">
            <a:avLst/>
          </a:prstGeom>
          <a:solidFill>
            <a:srgbClr val="ACD7F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Jesus Christ</a:t>
            </a:r>
          </a:p>
          <a:p>
            <a:pPr algn="ctr">
              <a:spcAft>
                <a:spcPts val="600"/>
              </a:spcAft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Son of God</a:t>
            </a:r>
          </a:p>
          <a:p>
            <a:pPr algn="ctr">
              <a:spcAft>
                <a:spcPts val="600"/>
              </a:spcAft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The Good Shepherd</a:t>
            </a:r>
          </a:p>
          <a:p>
            <a:pPr algn="ctr">
              <a:spcAft>
                <a:spcPts val="600"/>
              </a:spcAft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Lamb of God</a:t>
            </a:r>
          </a:p>
          <a:p>
            <a:pPr algn="ctr">
              <a:spcAft>
                <a:spcPts val="600"/>
              </a:spcAft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Light of the World</a:t>
            </a:r>
          </a:p>
          <a:p>
            <a:pPr algn="ctr">
              <a:spcAft>
                <a:spcPts val="600"/>
              </a:spcAft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Bread of Life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65670" y="3592329"/>
            <a:ext cx="3746681" cy="2500496"/>
          </a:xfrm>
          <a:prstGeom prst="rect">
            <a:avLst/>
          </a:prstGeom>
          <a:solidFill>
            <a:srgbClr val="AC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The words ‘</a:t>
            </a:r>
            <a:r>
              <a:rPr lang="en-GB" dirty="0">
                <a:solidFill>
                  <a:srgbClr val="1C1C1C"/>
                </a:solidFill>
                <a:latin typeface="Twinkl SemiBold" pitchFamily="2" charset="0"/>
              </a:rPr>
              <a:t>Christ</a:t>
            </a: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ian’ and ‘</a:t>
            </a:r>
            <a:r>
              <a:rPr lang="en-GB" dirty="0">
                <a:solidFill>
                  <a:srgbClr val="1C1C1C"/>
                </a:solidFill>
                <a:latin typeface="Twinkl SemiBold" pitchFamily="2" charset="0"/>
              </a:rPr>
              <a:t>Christ</a:t>
            </a: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ianity’ came from the name, Jesus </a:t>
            </a:r>
            <a:r>
              <a:rPr lang="en-GB" b="1" dirty="0">
                <a:solidFill>
                  <a:srgbClr val="1C1C1C"/>
                </a:solidFill>
                <a:latin typeface="Twinkl" pitchFamily="2" charset="0"/>
              </a:rPr>
              <a:t>Christ</a:t>
            </a: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19951" y="3592329"/>
            <a:ext cx="45719" cy="2500496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33932" y="3592329"/>
            <a:ext cx="45719" cy="2500496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33932" y="1515291"/>
            <a:ext cx="45719" cy="609600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33932" y="2207637"/>
            <a:ext cx="45719" cy="1301946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</p:spTree>
    <p:extLst>
      <p:ext uri="{BB962C8B-B14F-4D97-AF65-F5344CB8AC3E}">
        <p14:creationId xmlns:p14="http://schemas.microsoft.com/office/powerpoint/2010/main" val="256029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7"/>
          <a:stretch/>
        </p:blipFill>
        <p:spPr>
          <a:xfrm>
            <a:off x="2279650" y="1817851"/>
            <a:ext cx="7632700" cy="4278149"/>
          </a:xfrm>
          <a:prstGeom prst="rect">
            <a:avLst/>
          </a:prstGeom>
        </p:spPr>
      </p:pic>
      <p:pic>
        <p:nvPicPr>
          <p:cNvPr id="16" name="ni i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1"/>
          <a:stretch/>
        </p:blipFill>
        <p:spPr>
          <a:xfrm>
            <a:off x="2279651" y="1817851"/>
            <a:ext cx="7632701" cy="4274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485774"/>
            <a:ext cx="8220075" cy="84772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Twinkl" pitchFamily="2" charset="0"/>
              </a:rPr>
              <a:t>Middle East</a:t>
            </a:r>
          </a:p>
        </p:txBody>
      </p:sp>
      <p:sp>
        <p:nvSpPr>
          <p:cNvPr id="7" name="Rectangle 6"/>
          <p:cNvSpPr/>
          <p:nvPr/>
        </p:nvSpPr>
        <p:spPr>
          <a:xfrm>
            <a:off x="2279650" y="1220077"/>
            <a:ext cx="7632700" cy="597775"/>
          </a:xfrm>
          <a:prstGeom prst="rect">
            <a:avLst/>
          </a:prstGeom>
          <a:solidFill>
            <a:srgbClr val="EBE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Where did Christianity begin?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70875" y="3101655"/>
            <a:ext cx="1066800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1C1C1C"/>
                </a:solidFill>
                <a:latin typeface="Twinkl SemiBold" pitchFamily="2" charset="0"/>
              </a:rPr>
              <a:t>Asia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6500" y="4444507"/>
            <a:ext cx="1066800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1C1C1C"/>
                </a:solidFill>
                <a:latin typeface="Twinkl SemiBold" pitchFamily="2" charset="0"/>
              </a:rPr>
              <a:t>Africa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5575" y="2554522"/>
            <a:ext cx="10668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1C1C1C"/>
                </a:solidFill>
                <a:latin typeface="Twinkl SemiBold" pitchFamily="2" charset="0"/>
              </a:rPr>
              <a:t>North America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8975" y="4813840"/>
            <a:ext cx="1066800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1C1C1C"/>
                </a:solidFill>
                <a:latin typeface="Twinkl SemiBold" pitchFamily="2" charset="0"/>
              </a:rPr>
              <a:t>South America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1200" y="2295541"/>
            <a:ext cx="1066800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1C1C1C"/>
                </a:solidFill>
                <a:latin typeface="Twinkl SemiBold" pitchFamily="2" charset="0"/>
              </a:rPr>
              <a:t>Europe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35687" y="5593520"/>
            <a:ext cx="1568588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1C1C1C"/>
                </a:solidFill>
                <a:latin typeface="Twinkl SemiBold" pitchFamily="2" charset="0"/>
              </a:rPr>
              <a:t>Australasia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732338" y="3429000"/>
            <a:ext cx="1058863" cy="620832"/>
            <a:chOff x="3208337" y="3429000"/>
            <a:chExt cx="1058863" cy="620832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3876675" y="3429000"/>
              <a:ext cx="390525" cy="311944"/>
            </a:xfrm>
            <a:prstGeom prst="straightConnector1">
              <a:avLst/>
            </a:prstGeom>
            <a:ln w="571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208337" y="3680500"/>
              <a:ext cx="735013" cy="369332"/>
            </a:xfrm>
            <a:prstGeom prst="rect">
              <a:avLst/>
            </a:prstGeom>
            <a:solidFill>
              <a:srgbClr val="EBE080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b="1" dirty="0">
                  <a:solidFill>
                    <a:srgbClr val="1C1C1C"/>
                  </a:solidFill>
                  <a:latin typeface="Twinkl SemiBold" pitchFamily="2" charset="0"/>
                </a:rPr>
                <a:t>UK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279650" y="1220075"/>
            <a:ext cx="7632700" cy="597775"/>
          </a:xfrm>
          <a:prstGeom prst="rect">
            <a:avLst/>
          </a:prstGeom>
          <a:solidFill>
            <a:srgbClr val="EAC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Where in the world is Middle East?</a:t>
            </a:r>
          </a:p>
        </p:txBody>
      </p:sp>
      <p:pic>
        <p:nvPicPr>
          <p:cNvPr id="5" name="Whole Clas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762202" y="2298634"/>
            <a:ext cx="2939299" cy="1662456"/>
            <a:chOff x="5238201" y="2298634"/>
            <a:chExt cx="2939299" cy="1662456"/>
          </a:xfrm>
        </p:grpSpPr>
        <p:sp>
          <p:nvSpPr>
            <p:cNvPr id="24" name="Freeform: Shape 23"/>
            <p:cNvSpPr/>
            <p:nvPr/>
          </p:nvSpPr>
          <p:spPr>
            <a:xfrm>
              <a:off x="5238201" y="2420741"/>
              <a:ext cx="2662499" cy="1540349"/>
            </a:xfrm>
            <a:custGeom>
              <a:avLst/>
              <a:gdLst>
                <a:gd name="connsiteX0" fmla="*/ 0 w 2727325"/>
                <a:gd name="connsiteY0" fmla="*/ 1304925 h 1533525"/>
                <a:gd name="connsiteX1" fmla="*/ 1771650 w 2727325"/>
                <a:gd name="connsiteY1" fmla="*/ 0 h 1533525"/>
                <a:gd name="connsiteX2" fmla="*/ 2727325 w 2727325"/>
                <a:gd name="connsiteY2" fmla="*/ 1289050 h 1533525"/>
                <a:gd name="connsiteX3" fmla="*/ 2263775 w 2727325"/>
                <a:gd name="connsiteY3" fmla="*/ 1485900 h 1533525"/>
                <a:gd name="connsiteX4" fmla="*/ 69850 w 2727325"/>
                <a:gd name="connsiteY4" fmla="*/ 1533525 h 1533525"/>
                <a:gd name="connsiteX5" fmla="*/ 130175 w 2727325"/>
                <a:gd name="connsiteY5" fmla="*/ 1489075 h 1533525"/>
                <a:gd name="connsiteX6" fmla="*/ 155575 w 2727325"/>
                <a:gd name="connsiteY6" fmla="*/ 1470025 h 1533525"/>
                <a:gd name="connsiteX7" fmla="*/ 161925 w 2727325"/>
                <a:gd name="connsiteY7" fmla="*/ 1425575 h 1533525"/>
                <a:gd name="connsiteX8" fmla="*/ 155575 w 2727325"/>
                <a:gd name="connsiteY8" fmla="*/ 1358900 h 1533525"/>
                <a:gd name="connsiteX9" fmla="*/ 107950 w 2727325"/>
                <a:gd name="connsiteY9" fmla="*/ 1320800 h 1533525"/>
                <a:gd name="connsiteX10" fmla="*/ 0 w 2727325"/>
                <a:gd name="connsiteY10" fmla="*/ 1304925 h 1533525"/>
                <a:gd name="connsiteX0" fmla="*/ 0 w 2662499"/>
                <a:gd name="connsiteY0" fmla="*/ 1257158 h 1533525"/>
                <a:gd name="connsiteX1" fmla="*/ 1706824 w 2662499"/>
                <a:gd name="connsiteY1" fmla="*/ 0 h 1533525"/>
                <a:gd name="connsiteX2" fmla="*/ 2662499 w 2662499"/>
                <a:gd name="connsiteY2" fmla="*/ 1289050 h 1533525"/>
                <a:gd name="connsiteX3" fmla="*/ 2198949 w 2662499"/>
                <a:gd name="connsiteY3" fmla="*/ 1485900 h 1533525"/>
                <a:gd name="connsiteX4" fmla="*/ 5024 w 2662499"/>
                <a:gd name="connsiteY4" fmla="*/ 1533525 h 1533525"/>
                <a:gd name="connsiteX5" fmla="*/ 65349 w 2662499"/>
                <a:gd name="connsiteY5" fmla="*/ 1489075 h 1533525"/>
                <a:gd name="connsiteX6" fmla="*/ 90749 w 2662499"/>
                <a:gd name="connsiteY6" fmla="*/ 1470025 h 1533525"/>
                <a:gd name="connsiteX7" fmla="*/ 97099 w 2662499"/>
                <a:gd name="connsiteY7" fmla="*/ 1425575 h 1533525"/>
                <a:gd name="connsiteX8" fmla="*/ 90749 w 2662499"/>
                <a:gd name="connsiteY8" fmla="*/ 1358900 h 1533525"/>
                <a:gd name="connsiteX9" fmla="*/ 43124 w 2662499"/>
                <a:gd name="connsiteY9" fmla="*/ 1320800 h 1533525"/>
                <a:gd name="connsiteX10" fmla="*/ 0 w 2662499"/>
                <a:gd name="connsiteY10" fmla="*/ 1257158 h 1533525"/>
                <a:gd name="connsiteX0" fmla="*/ 0 w 2662499"/>
                <a:gd name="connsiteY0" fmla="*/ 1257158 h 1540349"/>
                <a:gd name="connsiteX1" fmla="*/ 1706824 w 2662499"/>
                <a:gd name="connsiteY1" fmla="*/ 0 h 1540349"/>
                <a:gd name="connsiteX2" fmla="*/ 2662499 w 2662499"/>
                <a:gd name="connsiteY2" fmla="*/ 1289050 h 1540349"/>
                <a:gd name="connsiteX3" fmla="*/ 2198949 w 2662499"/>
                <a:gd name="connsiteY3" fmla="*/ 1485900 h 1540349"/>
                <a:gd name="connsiteX4" fmla="*/ 155150 w 2662499"/>
                <a:gd name="connsiteY4" fmla="*/ 1540349 h 1540349"/>
                <a:gd name="connsiteX5" fmla="*/ 65349 w 2662499"/>
                <a:gd name="connsiteY5" fmla="*/ 1489075 h 1540349"/>
                <a:gd name="connsiteX6" fmla="*/ 90749 w 2662499"/>
                <a:gd name="connsiteY6" fmla="*/ 1470025 h 1540349"/>
                <a:gd name="connsiteX7" fmla="*/ 97099 w 2662499"/>
                <a:gd name="connsiteY7" fmla="*/ 1425575 h 1540349"/>
                <a:gd name="connsiteX8" fmla="*/ 90749 w 2662499"/>
                <a:gd name="connsiteY8" fmla="*/ 1358900 h 1540349"/>
                <a:gd name="connsiteX9" fmla="*/ 43124 w 2662499"/>
                <a:gd name="connsiteY9" fmla="*/ 1320800 h 1540349"/>
                <a:gd name="connsiteX10" fmla="*/ 0 w 2662499"/>
                <a:gd name="connsiteY10" fmla="*/ 1257158 h 1540349"/>
                <a:gd name="connsiteX0" fmla="*/ 0 w 2662499"/>
                <a:gd name="connsiteY0" fmla="*/ 1257158 h 1540349"/>
                <a:gd name="connsiteX1" fmla="*/ 1706824 w 2662499"/>
                <a:gd name="connsiteY1" fmla="*/ 0 h 1540349"/>
                <a:gd name="connsiteX2" fmla="*/ 2662499 w 2662499"/>
                <a:gd name="connsiteY2" fmla="*/ 1289050 h 1540349"/>
                <a:gd name="connsiteX3" fmla="*/ 2198949 w 2662499"/>
                <a:gd name="connsiteY3" fmla="*/ 1485900 h 1540349"/>
                <a:gd name="connsiteX4" fmla="*/ 131266 w 2662499"/>
                <a:gd name="connsiteY4" fmla="*/ 1540349 h 1540349"/>
                <a:gd name="connsiteX5" fmla="*/ 65349 w 2662499"/>
                <a:gd name="connsiteY5" fmla="*/ 1489075 h 1540349"/>
                <a:gd name="connsiteX6" fmla="*/ 90749 w 2662499"/>
                <a:gd name="connsiteY6" fmla="*/ 1470025 h 1540349"/>
                <a:gd name="connsiteX7" fmla="*/ 97099 w 2662499"/>
                <a:gd name="connsiteY7" fmla="*/ 1425575 h 1540349"/>
                <a:gd name="connsiteX8" fmla="*/ 90749 w 2662499"/>
                <a:gd name="connsiteY8" fmla="*/ 1358900 h 1540349"/>
                <a:gd name="connsiteX9" fmla="*/ 43124 w 2662499"/>
                <a:gd name="connsiteY9" fmla="*/ 1320800 h 1540349"/>
                <a:gd name="connsiteX10" fmla="*/ 0 w 2662499"/>
                <a:gd name="connsiteY10" fmla="*/ 1257158 h 1540349"/>
                <a:gd name="connsiteX0" fmla="*/ 0 w 2662499"/>
                <a:gd name="connsiteY0" fmla="*/ 1257158 h 1540349"/>
                <a:gd name="connsiteX1" fmla="*/ 1706824 w 2662499"/>
                <a:gd name="connsiteY1" fmla="*/ 0 h 1540349"/>
                <a:gd name="connsiteX2" fmla="*/ 2662499 w 2662499"/>
                <a:gd name="connsiteY2" fmla="*/ 1289050 h 1540349"/>
                <a:gd name="connsiteX3" fmla="*/ 2198949 w 2662499"/>
                <a:gd name="connsiteY3" fmla="*/ 1485900 h 1540349"/>
                <a:gd name="connsiteX4" fmla="*/ 131266 w 2662499"/>
                <a:gd name="connsiteY4" fmla="*/ 1540349 h 1540349"/>
                <a:gd name="connsiteX5" fmla="*/ 65349 w 2662499"/>
                <a:gd name="connsiteY5" fmla="*/ 1489075 h 1540349"/>
                <a:gd name="connsiteX6" fmla="*/ 90749 w 2662499"/>
                <a:gd name="connsiteY6" fmla="*/ 1470025 h 1540349"/>
                <a:gd name="connsiteX7" fmla="*/ 97099 w 2662499"/>
                <a:gd name="connsiteY7" fmla="*/ 1425575 h 1540349"/>
                <a:gd name="connsiteX8" fmla="*/ 90749 w 2662499"/>
                <a:gd name="connsiteY8" fmla="*/ 1358900 h 1540349"/>
                <a:gd name="connsiteX9" fmla="*/ 77243 w 2662499"/>
                <a:gd name="connsiteY9" fmla="*/ 1307152 h 1540349"/>
                <a:gd name="connsiteX10" fmla="*/ 0 w 2662499"/>
                <a:gd name="connsiteY10" fmla="*/ 1257158 h 1540349"/>
                <a:gd name="connsiteX0" fmla="*/ 0 w 2662499"/>
                <a:gd name="connsiteY0" fmla="*/ 1257158 h 1540349"/>
                <a:gd name="connsiteX1" fmla="*/ 1706824 w 2662499"/>
                <a:gd name="connsiteY1" fmla="*/ 0 h 1540349"/>
                <a:gd name="connsiteX2" fmla="*/ 2662499 w 2662499"/>
                <a:gd name="connsiteY2" fmla="*/ 1289050 h 1540349"/>
                <a:gd name="connsiteX3" fmla="*/ 2198949 w 2662499"/>
                <a:gd name="connsiteY3" fmla="*/ 1485900 h 1540349"/>
                <a:gd name="connsiteX4" fmla="*/ 131266 w 2662499"/>
                <a:gd name="connsiteY4" fmla="*/ 1540349 h 1540349"/>
                <a:gd name="connsiteX5" fmla="*/ 65349 w 2662499"/>
                <a:gd name="connsiteY5" fmla="*/ 1489075 h 1540349"/>
                <a:gd name="connsiteX6" fmla="*/ 90749 w 2662499"/>
                <a:gd name="connsiteY6" fmla="*/ 1470025 h 1540349"/>
                <a:gd name="connsiteX7" fmla="*/ 97099 w 2662499"/>
                <a:gd name="connsiteY7" fmla="*/ 1425575 h 1540349"/>
                <a:gd name="connsiteX8" fmla="*/ 118044 w 2662499"/>
                <a:gd name="connsiteY8" fmla="*/ 1362312 h 1540349"/>
                <a:gd name="connsiteX9" fmla="*/ 77243 w 2662499"/>
                <a:gd name="connsiteY9" fmla="*/ 1307152 h 1540349"/>
                <a:gd name="connsiteX10" fmla="*/ 0 w 2662499"/>
                <a:gd name="connsiteY10" fmla="*/ 1257158 h 1540349"/>
                <a:gd name="connsiteX0" fmla="*/ 0 w 2662499"/>
                <a:gd name="connsiteY0" fmla="*/ 1257158 h 1540349"/>
                <a:gd name="connsiteX1" fmla="*/ 1706824 w 2662499"/>
                <a:gd name="connsiteY1" fmla="*/ 0 h 1540349"/>
                <a:gd name="connsiteX2" fmla="*/ 2662499 w 2662499"/>
                <a:gd name="connsiteY2" fmla="*/ 1289050 h 1540349"/>
                <a:gd name="connsiteX3" fmla="*/ 2198949 w 2662499"/>
                <a:gd name="connsiteY3" fmla="*/ 1485900 h 1540349"/>
                <a:gd name="connsiteX4" fmla="*/ 131266 w 2662499"/>
                <a:gd name="connsiteY4" fmla="*/ 1540349 h 1540349"/>
                <a:gd name="connsiteX5" fmla="*/ 143824 w 2662499"/>
                <a:gd name="connsiteY5" fmla="*/ 1495899 h 1540349"/>
                <a:gd name="connsiteX6" fmla="*/ 90749 w 2662499"/>
                <a:gd name="connsiteY6" fmla="*/ 1470025 h 1540349"/>
                <a:gd name="connsiteX7" fmla="*/ 97099 w 2662499"/>
                <a:gd name="connsiteY7" fmla="*/ 1425575 h 1540349"/>
                <a:gd name="connsiteX8" fmla="*/ 118044 w 2662499"/>
                <a:gd name="connsiteY8" fmla="*/ 1362312 h 1540349"/>
                <a:gd name="connsiteX9" fmla="*/ 77243 w 2662499"/>
                <a:gd name="connsiteY9" fmla="*/ 1307152 h 1540349"/>
                <a:gd name="connsiteX10" fmla="*/ 0 w 2662499"/>
                <a:gd name="connsiteY10" fmla="*/ 1257158 h 1540349"/>
                <a:gd name="connsiteX0" fmla="*/ 0 w 2662499"/>
                <a:gd name="connsiteY0" fmla="*/ 1257158 h 1540349"/>
                <a:gd name="connsiteX1" fmla="*/ 1706824 w 2662499"/>
                <a:gd name="connsiteY1" fmla="*/ 0 h 1540349"/>
                <a:gd name="connsiteX2" fmla="*/ 2662499 w 2662499"/>
                <a:gd name="connsiteY2" fmla="*/ 1289050 h 1540349"/>
                <a:gd name="connsiteX3" fmla="*/ 2198949 w 2662499"/>
                <a:gd name="connsiteY3" fmla="*/ 1485900 h 1540349"/>
                <a:gd name="connsiteX4" fmla="*/ 131266 w 2662499"/>
                <a:gd name="connsiteY4" fmla="*/ 1540349 h 1540349"/>
                <a:gd name="connsiteX5" fmla="*/ 143824 w 2662499"/>
                <a:gd name="connsiteY5" fmla="*/ 1495899 h 1540349"/>
                <a:gd name="connsiteX6" fmla="*/ 138516 w 2662499"/>
                <a:gd name="connsiteY6" fmla="*/ 1435906 h 1540349"/>
                <a:gd name="connsiteX7" fmla="*/ 97099 w 2662499"/>
                <a:gd name="connsiteY7" fmla="*/ 1425575 h 1540349"/>
                <a:gd name="connsiteX8" fmla="*/ 118044 w 2662499"/>
                <a:gd name="connsiteY8" fmla="*/ 1362312 h 1540349"/>
                <a:gd name="connsiteX9" fmla="*/ 77243 w 2662499"/>
                <a:gd name="connsiteY9" fmla="*/ 1307152 h 1540349"/>
                <a:gd name="connsiteX10" fmla="*/ 0 w 2662499"/>
                <a:gd name="connsiteY10" fmla="*/ 1257158 h 1540349"/>
                <a:gd name="connsiteX0" fmla="*/ 0 w 2662499"/>
                <a:gd name="connsiteY0" fmla="*/ 1257158 h 1540349"/>
                <a:gd name="connsiteX1" fmla="*/ 1706824 w 2662499"/>
                <a:gd name="connsiteY1" fmla="*/ 0 h 1540349"/>
                <a:gd name="connsiteX2" fmla="*/ 2662499 w 2662499"/>
                <a:gd name="connsiteY2" fmla="*/ 1289050 h 1540349"/>
                <a:gd name="connsiteX3" fmla="*/ 2198949 w 2662499"/>
                <a:gd name="connsiteY3" fmla="*/ 1485900 h 1540349"/>
                <a:gd name="connsiteX4" fmla="*/ 131266 w 2662499"/>
                <a:gd name="connsiteY4" fmla="*/ 1540349 h 1540349"/>
                <a:gd name="connsiteX5" fmla="*/ 143824 w 2662499"/>
                <a:gd name="connsiteY5" fmla="*/ 1495899 h 1540349"/>
                <a:gd name="connsiteX6" fmla="*/ 138516 w 2662499"/>
                <a:gd name="connsiteY6" fmla="*/ 1435906 h 1540349"/>
                <a:gd name="connsiteX7" fmla="*/ 131218 w 2662499"/>
                <a:gd name="connsiteY7" fmla="*/ 1391455 h 1540349"/>
                <a:gd name="connsiteX8" fmla="*/ 118044 w 2662499"/>
                <a:gd name="connsiteY8" fmla="*/ 1362312 h 1540349"/>
                <a:gd name="connsiteX9" fmla="*/ 77243 w 2662499"/>
                <a:gd name="connsiteY9" fmla="*/ 1307152 h 1540349"/>
                <a:gd name="connsiteX10" fmla="*/ 0 w 2662499"/>
                <a:gd name="connsiteY10" fmla="*/ 1257158 h 154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62499" h="1540349">
                  <a:moveTo>
                    <a:pt x="0" y="1257158"/>
                  </a:moveTo>
                  <a:lnTo>
                    <a:pt x="1706824" y="0"/>
                  </a:lnTo>
                  <a:lnTo>
                    <a:pt x="2662499" y="1289050"/>
                  </a:lnTo>
                  <a:lnTo>
                    <a:pt x="2198949" y="1485900"/>
                  </a:lnTo>
                  <a:lnTo>
                    <a:pt x="131266" y="1540349"/>
                  </a:lnTo>
                  <a:lnTo>
                    <a:pt x="143824" y="1495899"/>
                  </a:lnTo>
                  <a:lnTo>
                    <a:pt x="138516" y="1435906"/>
                  </a:lnTo>
                  <a:lnTo>
                    <a:pt x="131218" y="1391455"/>
                  </a:lnTo>
                  <a:lnTo>
                    <a:pt x="118044" y="1362312"/>
                  </a:lnTo>
                  <a:lnTo>
                    <a:pt x="77243" y="1307152"/>
                  </a:lnTo>
                  <a:lnTo>
                    <a:pt x="0" y="125715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latin typeface="Sassoon Infant Rg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567214" y="2298634"/>
              <a:ext cx="1610286" cy="161028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srgbClr val="FFFFFF"/>
                </a:solidFill>
                <a:latin typeface="Sassoon Infant Rg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17792" r="13726" b="9070"/>
          <a:stretch/>
        </p:blipFill>
        <p:spPr>
          <a:xfrm>
            <a:off x="8128183" y="2342227"/>
            <a:ext cx="1529725" cy="1529725"/>
          </a:xfrm>
          <a:prstGeom prst="ellipse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6366345" y="3648545"/>
            <a:ext cx="541881" cy="54188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</p:spTree>
    <p:extLst>
      <p:ext uri="{BB962C8B-B14F-4D97-AF65-F5344CB8AC3E}">
        <p14:creationId xmlns:p14="http://schemas.microsoft.com/office/powerpoint/2010/main" val="19845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485774"/>
            <a:ext cx="8220075" cy="84772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Twinkl" pitchFamily="2" charset="0"/>
              </a:rPr>
              <a:t>Middle East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79650" y="1330247"/>
            <a:ext cx="3877310" cy="4762579"/>
          </a:xfrm>
          <a:prstGeom prst="rect">
            <a:avLst/>
          </a:prstGeom>
          <a:solidFill>
            <a:srgbClr val="EAC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Bethlehem is often named as the place where Christianity began as many Christians believe that is where Jesus was born</a:t>
            </a:r>
            <a:r>
              <a:rPr lang="en-GB" dirty="0">
                <a:solidFill>
                  <a:srgbClr val="1C1C1C"/>
                </a:solidFill>
                <a:latin typeface="Twinkl" pitchFamily="2" charset="0"/>
                <a:sym typeface="Wingdings" panose="05000000000000000000" pitchFamily="2" charset="2"/>
              </a:rPr>
              <a:t>. However, Christianity did not begin until after Jesus’ death, when his followers spread the word. </a:t>
            </a:r>
            <a:endParaRPr lang="en-GB" dirty="0">
              <a:solidFill>
                <a:srgbClr val="1C1C1C"/>
              </a:solidFill>
              <a:latin typeface="Twinkl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1330247"/>
            <a:ext cx="3816350" cy="4762579"/>
          </a:xfrm>
          <a:prstGeom prst="rect">
            <a:avLst/>
          </a:prstGeom>
          <a:solidFill>
            <a:srgbClr val="EAC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rIns="324000" rtlCol="0"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  <a:sym typeface="Wingdings" panose="05000000000000000000" pitchFamily="2" charset="2"/>
              </a:rPr>
              <a:t>Therefore, other places are also key to the origins of Christianity. </a:t>
            </a: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Christians believe that Jesus himself travelled to Egypt </a:t>
            </a:r>
            <a:r>
              <a:rPr lang="en-GB" dirty="0">
                <a:solidFill>
                  <a:srgbClr val="1C1C1C"/>
                </a:solidFill>
                <a:latin typeface="Twinkl" pitchFamily="2" charset="0"/>
                <a:sym typeface="Wingdings" panose="05000000000000000000" pitchFamily="2" charset="2"/>
              </a:rPr>
              <a:t>(to escape Herod), Syria and Jordan (as we call them now) to teach. His followers travelled to many different countries; including Greece, Turkey, Malta and Italy, to spread the word of Jesus. </a:t>
            </a:r>
            <a:endParaRPr lang="en-GB" dirty="0">
              <a:solidFill>
                <a:srgbClr val="1C1C1C"/>
              </a:solidFill>
              <a:latin typeface="Twinkl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t="12238" r="51636" b="6616"/>
          <a:stretch/>
        </p:blipFill>
        <p:spPr>
          <a:xfrm>
            <a:off x="6091235" y="1330246"/>
            <a:ext cx="3816350" cy="4762580"/>
          </a:xfrm>
          <a:prstGeom prst="rect">
            <a:avLst/>
          </a:prstGeom>
        </p:spPr>
      </p:pic>
      <p:pic>
        <p:nvPicPr>
          <p:cNvPr id="5" name="Whole Clas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51" y="612000"/>
            <a:ext cx="1238498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7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-0.41788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485774"/>
            <a:ext cx="8220075" cy="88544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Twinkl" pitchFamily="2" charset="0"/>
              </a:rPr>
              <a:t>Representing Jesus</a:t>
            </a:r>
          </a:p>
        </p:txBody>
      </p:sp>
      <p:sp>
        <p:nvSpPr>
          <p:cNvPr id="4" name="Rectangle 3"/>
          <p:cNvSpPr/>
          <p:nvPr/>
        </p:nvSpPr>
        <p:spPr>
          <a:xfrm>
            <a:off x="2279650" y="1251864"/>
            <a:ext cx="7632700" cy="609600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Look at the different images of Jesus.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79650" y="1931850"/>
            <a:ext cx="7632700" cy="609600"/>
          </a:xfrm>
          <a:prstGeom prst="rect">
            <a:avLst/>
          </a:prstGeom>
          <a:solidFill>
            <a:srgbClr val="AC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700" dirty="0">
                <a:solidFill>
                  <a:srgbClr val="1C1C1C"/>
                </a:solidFill>
                <a:latin typeface="Twinkl" pitchFamily="2" charset="0"/>
              </a:rPr>
              <a:t>Why do you think they show Jesus looking different or with different things?</a:t>
            </a:r>
          </a:p>
        </p:txBody>
      </p:sp>
      <p:pic>
        <p:nvPicPr>
          <p:cNvPr id="15" name="Individual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800" y="612000"/>
            <a:ext cx="864000" cy="86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1" y="2611837"/>
            <a:ext cx="2544583" cy="3480989"/>
          </a:xfrm>
          <a:prstGeom prst="rect">
            <a:avLst/>
          </a:prstGeom>
          <a:blipFill>
            <a:blip r:embed="rId3"/>
            <a:srcRect/>
            <a:stretch>
              <a:fillRect l="-40086" r="-400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23710" y="2611837"/>
            <a:ext cx="2544583" cy="3480989"/>
          </a:xfrm>
          <a:prstGeom prst="rect">
            <a:avLst/>
          </a:prstGeom>
          <a:blipFill>
            <a:blip r:embed="rId4"/>
            <a:srcRect/>
            <a:stretch>
              <a:fillRect l="-4482" r="-44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67768" y="2611837"/>
            <a:ext cx="2544583" cy="3480989"/>
          </a:xfrm>
          <a:prstGeom prst="rect">
            <a:avLst/>
          </a:prstGeom>
          <a:blipFill>
            <a:blip r:embed="rId5"/>
            <a:srcRect/>
            <a:stretch>
              <a:fillRect t="-1248" b="-12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54649" y="6163212"/>
            <a:ext cx="588270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500" dirty="0">
                <a:solidFill>
                  <a:srgbClr val="1C1C1C">
                    <a:alpha val="50000"/>
                  </a:srgb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Photo courtesy of </a:t>
            </a:r>
            <a:r>
              <a:rPr lang="en-GB" sz="500" dirty="0" err="1">
                <a:solidFill>
                  <a:srgbClr val="1C1C1C">
                    <a:alpha val="50000"/>
                  </a:srgb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biblevector</a:t>
            </a:r>
            <a:r>
              <a:rPr lang="en-GB" sz="500" dirty="0">
                <a:solidFill>
                  <a:srgbClr val="1C1C1C">
                    <a:alpha val="50000"/>
                  </a:srgb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2036303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485774"/>
            <a:ext cx="8220075" cy="88544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Twinkl" pitchFamily="2" charset="0"/>
              </a:rPr>
              <a:t>Representing Jesus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79650" y="1251864"/>
            <a:ext cx="7632700" cy="609600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Look at the different images of Jesus.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79650" y="1931850"/>
            <a:ext cx="7632700" cy="609600"/>
          </a:xfrm>
          <a:prstGeom prst="rect">
            <a:avLst/>
          </a:prstGeom>
          <a:solidFill>
            <a:srgbClr val="AC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700" dirty="0">
                <a:solidFill>
                  <a:srgbClr val="1C1C1C"/>
                </a:solidFill>
                <a:latin typeface="Twinkl" pitchFamily="2" charset="0"/>
              </a:rPr>
              <a:t>Why do you think they show Jesus looking different or with different things?</a:t>
            </a:r>
          </a:p>
        </p:txBody>
      </p:sp>
      <p:pic>
        <p:nvPicPr>
          <p:cNvPr id="15" name="Individual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800" y="612000"/>
            <a:ext cx="864000" cy="8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4649" y="6163212"/>
            <a:ext cx="588270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500" dirty="0">
                <a:solidFill>
                  <a:srgbClr val="1C1C1C">
                    <a:alpha val="50000"/>
                  </a:srgb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Photo courtesy of </a:t>
            </a:r>
            <a:r>
              <a:rPr lang="en-GB" sz="500" dirty="0" err="1">
                <a:solidFill>
                  <a:srgbClr val="1C1C1C">
                    <a:alpha val="50000"/>
                  </a:srgb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biblevector</a:t>
            </a:r>
            <a:r>
              <a:rPr lang="en-GB" sz="500" dirty="0">
                <a:solidFill>
                  <a:srgbClr val="1C1C1C">
                    <a:alpha val="50000"/>
                  </a:srgb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 (@flickr.com) - granted under creative commons licence - attribution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2279651" y="2611837"/>
            <a:ext cx="2544583" cy="3480989"/>
          </a:xfrm>
          <a:prstGeom prst="rect">
            <a:avLst/>
          </a:prstGeom>
          <a:blipFill>
            <a:blip r:embed="rId3"/>
            <a:srcRect/>
            <a:stretch>
              <a:fillRect l="-6128" r="-61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67768" y="2611837"/>
            <a:ext cx="2544583" cy="3480989"/>
          </a:xfrm>
          <a:prstGeom prst="rect">
            <a:avLst/>
          </a:prstGeom>
          <a:blipFill>
            <a:blip r:embed="rId4"/>
            <a:srcRect/>
            <a:stretch>
              <a:fillRect t="-3175" b="-381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23710" y="2611837"/>
            <a:ext cx="2544583" cy="3480989"/>
          </a:xfrm>
          <a:prstGeom prst="rect">
            <a:avLst/>
          </a:prstGeom>
          <a:blipFill>
            <a:blip r:embed="rId5"/>
            <a:srcRect/>
            <a:stretch>
              <a:fillRect l="-5724" t="-4420" r="-5724" b="-44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</p:spTree>
    <p:extLst>
      <p:ext uri="{BB962C8B-B14F-4D97-AF65-F5344CB8AC3E}">
        <p14:creationId xmlns:p14="http://schemas.microsoft.com/office/powerpoint/2010/main" val="3631672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485774"/>
            <a:ext cx="8220075" cy="88544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Twinkl" pitchFamily="2" charset="0"/>
              </a:rPr>
              <a:t>Representing Jesus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279650" y="1251864"/>
            <a:ext cx="7632700" cy="609600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dirty="0">
                <a:solidFill>
                  <a:srgbClr val="1C1C1C"/>
                </a:solidFill>
                <a:latin typeface="Twinkl" pitchFamily="2" charset="0"/>
              </a:rPr>
              <a:t>Look at the different images of Jesus.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79650" y="1931850"/>
            <a:ext cx="7632700" cy="609600"/>
          </a:xfrm>
          <a:prstGeom prst="rect">
            <a:avLst/>
          </a:prstGeom>
          <a:solidFill>
            <a:srgbClr val="AC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700" dirty="0">
                <a:solidFill>
                  <a:srgbClr val="1C1C1C"/>
                </a:solidFill>
                <a:latin typeface="Twinkl" pitchFamily="2" charset="0"/>
              </a:rPr>
              <a:t>Why do you think they show Jesus looking different or with different things?</a:t>
            </a:r>
          </a:p>
        </p:txBody>
      </p:sp>
      <p:pic>
        <p:nvPicPr>
          <p:cNvPr id="15" name="Individual Work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800" y="612000"/>
            <a:ext cx="864000" cy="86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9651" y="2611837"/>
            <a:ext cx="2544583" cy="3480989"/>
          </a:xfrm>
          <a:prstGeom prst="rect">
            <a:avLst/>
          </a:prstGeom>
          <a:blipFill>
            <a:blip r:embed="rId3"/>
            <a:srcRect/>
            <a:stretch>
              <a:fillRect l="-66132" r="-112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23710" y="2611837"/>
            <a:ext cx="2544583" cy="3480989"/>
          </a:xfrm>
          <a:prstGeom prst="rect">
            <a:avLst/>
          </a:prstGeom>
          <a:blipFill>
            <a:blip r:embed="rId4"/>
            <a:srcRect/>
            <a:stretch>
              <a:fillRect l="-5224" r="-52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67768" y="2611837"/>
            <a:ext cx="2544583" cy="3480989"/>
          </a:xfrm>
          <a:prstGeom prst="rect">
            <a:avLst/>
          </a:prstGeom>
          <a:blipFill>
            <a:blip r:embed="rId5"/>
            <a:srcRect/>
            <a:stretch>
              <a:fillRect l="-29914" r="-299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  <a:latin typeface="Sassoon Infant Rg"/>
            </a:endParaRPr>
          </a:p>
        </p:txBody>
      </p:sp>
    </p:spTree>
    <p:extLst>
      <p:ext uri="{BB962C8B-B14F-4D97-AF65-F5344CB8AC3E}">
        <p14:creationId xmlns:p14="http://schemas.microsoft.com/office/powerpoint/2010/main" val="3555838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</Words>
  <Application>Microsoft Macintosh PowerPoint</Application>
  <PresentationFormat>Widescreen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Light</vt:lpstr>
      <vt:lpstr>Sassoon Infant Rg</vt:lpstr>
      <vt:lpstr>Tuffy</vt:lpstr>
      <vt:lpstr>Twinkl</vt:lpstr>
      <vt:lpstr>Twinkl SemiBold</vt:lpstr>
      <vt:lpstr>Office Theme</vt:lpstr>
      <vt:lpstr>1_Office Theme</vt:lpstr>
      <vt:lpstr>PowerPoint Presentation</vt:lpstr>
      <vt:lpstr>Religions of the World</vt:lpstr>
      <vt:lpstr>Founder</vt:lpstr>
      <vt:lpstr>Names</vt:lpstr>
      <vt:lpstr>Middle East</vt:lpstr>
      <vt:lpstr>Middle East</vt:lpstr>
      <vt:lpstr>Representing Jesus</vt:lpstr>
      <vt:lpstr>Representing Jesus</vt:lpstr>
      <vt:lpstr>Representing Jesus</vt:lpstr>
      <vt:lpstr>Representing Jesus</vt:lpstr>
      <vt:lpstr>Representing Jesus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Hilditch</dc:creator>
  <cp:lastModifiedBy>Miss Hilditch</cp:lastModifiedBy>
  <cp:revision>1</cp:revision>
  <dcterms:created xsi:type="dcterms:W3CDTF">2021-01-04T22:21:40Z</dcterms:created>
  <dcterms:modified xsi:type="dcterms:W3CDTF">2021-01-04T22:22:27Z</dcterms:modified>
</cp:coreProperties>
</file>