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9" r:id="rId2"/>
    <p:sldId id="256" r:id="rId3"/>
    <p:sldId id="326" r:id="rId4"/>
    <p:sldId id="334" r:id="rId5"/>
    <p:sldId id="335" r:id="rId6"/>
    <p:sldId id="336" r:id="rId7"/>
    <p:sldId id="337" r:id="rId8"/>
    <p:sldId id="338" r:id="rId9"/>
    <p:sldId id="339" r:id="rId10"/>
    <p:sldId id="340" r:id="rId11"/>
    <p:sldId id="341" r:id="rId12"/>
    <p:sldId id="342" r:id="rId13"/>
    <p:sldId id="343" r:id="rId14"/>
    <p:sldId id="344" r:id="rId15"/>
    <p:sldId id="345" r:id="rId16"/>
    <p:sldId id="346" r:id="rId17"/>
    <p:sldId id="349" r:id="rId18"/>
    <p:sldId id="347" r:id="rId19"/>
    <p:sldId id="348" r:id="rId20"/>
    <p:sldId id="316" r:id="rId21"/>
    <p:sldId id="35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snapToGrid="0">
      <p:cViewPr varScale="1">
        <p:scale>
          <a:sx n="53" d="100"/>
          <a:sy n="53" d="100"/>
        </p:scale>
        <p:origin x="14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9ADC33-DBBE-4780-80AD-5A98FFABA617}" type="datetimeFigureOut">
              <a:rPr lang="en-GB" smtClean="0"/>
              <a:t>24/06/2020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C6D03E-ACB3-4D36-B1C5-9208F164E122}" type="slidenum">
              <a:rPr lang="en-GB" smtClean="0"/>
              <a:t>‹#›</a:t>
            </a:fld>
            <a:endParaRPr lang="en-GB"/>
          </a:p>
        </p:txBody>
      </p:sp>
    </p:spTree>
    <p:extLst>
      <p:ext uri="{BB962C8B-B14F-4D97-AF65-F5344CB8AC3E}">
        <p14:creationId xmlns:p14="http://schemas.microsoft.com/office/powerpoint/2010/main" val="2359515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9BF28-3AB6-4395-91C5-21B57E108F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67BBBB-5911-4C30-820E-6C9EFF8D2C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010BC4-F05B-4A04-AC3C-D5741990AC51}"/>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5" name="Footer Placeholder 4">
            <a:extLst>
              <a:ext uri="{FF2B5EF4-FFF2-40B4-BE49-F238E27FC236}">
                <a16:creationId xmlns:a16="http://schemas.microsoft.com/office/drawing/2014/main" id="{3CA0FA49-0EC7-4662-AF4E-E7AE4527164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0C7C1E8-CDB7-4A36-BE8B-475CF0D4DDA3}"/>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344541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4C31F-AD8D-42A0-82AD-5572C48F5E6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8A1E26-63B0-486E-BFA5-160909F97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54121A-6C89-4ACC-86AF-899CB1FA12B5}"/>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5" name="Footer Placeholder 4">
            <a:extLst>
              <a:ext uri="{FF2B5EF4-FFF2-40B4-BE49-F238E27FC236}">
                <a16:creationId xmlns:a16="http://schemas.microsoft.com/office/drawing/2014/main" id="{203069C2-A438-4B50-A128-FA6D64BD5A0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A6D9907-A945-467E-B567-2094BD2310DD}"/>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296268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644333-7F11-4DD5-974E-FDD9330E2E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B63165-E378-47EB-AB8E-B222576BCF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643B34-0B7A-4991-9548-8DA7E2CFF3CB}"/>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5" name="Footer Placeholder 4">
            <a:extLst>
              <a:ext uri="{FF2B5EF4-FFF2-40B4-BE49-F238E27FC236}">
                <a16:creationId xmlns:a16="http://schemas.microsoft.com/office/drawing/2014/main" id="{1D33BDCA-EBE0-45DD-85AF-548418A67A7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BABFB6E-88DC-407C-B3C0-68EC006D0FD2}"/>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24010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B4169-4468-43B1-8FD4-EDB7C065D0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32F419-C8AB-4B21-9365-FB1C90402D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ED62A6-3884-4B46-8E9B-E9829D84262C}"/>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5" name="Footer Placeholder 4">
            <a:extLst>
              <a:ext uri="{FF2B5EF4-FFF2-40B4-BE49-F238E27FC236}">
                <a16:creationId xmlns:a16="http://schemas.microsoft.com/office/drawing/2014/main" id="{A7985428-BB95-4681-A330-D6EEB2A107F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B3EFAC1-7A7C-498E-8F9F-B2DCB72577BA}"/>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149821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B4D33-9297-48D5-BCE5-5C13E6AD40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4345D8-449B-4616-B9E2-BEF9951CD1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3C79CC-84F7-477D-87D1-3F155504686C}"/>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5" name="Footer Placeholder 4">
            <a:extLst>
              <a:ext uri="{FF2B5EF4-FFF2-40B4-BE49-F238E27FC236}">
                <a16:creationId xmlns:a16="http://schemas.microsoft.com/office/drawing/2014/main" id="{CA9192F5-2A00-4D7A-BEF7-848A2BC64C4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8FF279F-1D0F-45BE-A870-E20DC9AAFD33}"/>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198790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62C62-7758-40C2-907A-CA2543A544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8EF1D8-62AF-4A3A-AB1A-170052E787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BC640B-A4A0-42A5-8AF6-22C8A0C27B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BB47CD-D206-45B2-8872-B53ACCC0A6B5}"/>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6" name="Footer Placeholder 5">
            <a:extLst>
              <a:ext uri="{FF2B5EF4-FFF2-40B4-BE49-F238E27FC236}">
                <a16:creationId xmlns:a16="http://schemas.microsoft.com/office/drawing/2014/main" id="{54A453FD-9BFF-403C-8928-A8814782134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4CAC16C-9755-49C5-8C22-A33EA0DD3BBA}"/>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41947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AA25F-EF1A-4DBB-8A86-3FE1874F569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E1B98C-FD6F-4ECB-A27E-69802C439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9116E1-DD8D-4947-B88C-2291B6F892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1FA230-80DB-4D8F-BC3A-5A0C84C472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683630-BBCA-410B-AF0D-D1A65D3B8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71E383-5B52-4DD9-8B65-28460DC93664}"/>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8" name="Footer Placeholder 7">
            <a:extLst>
              <a:ext uri="{FF2B5EF4-FFF2-40B4-BE49-F238E27FC236}">
                <a16:creationId xmlns:a16="http://schemas.microsoft.com/office/drawing/2014/main" id="{2D143E51-8E57-43BB-A6F8-73F40D03E51A}"/>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B538ABD-ACE2-40C8-A1C1-9938452E9882}"/>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2800398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CCFF-61D8-45E1-A602-529ACFC9DB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C043734-F609-46CB-ABA6-96D4C15AF5DD}"/>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4" name="Footer Placeholder 3">
            <a:extLst>
              <a:ext uri="{FF2B5EF4-FFF2-40B4-BE49-F238E27FC236}">
                <a16:creationId xmlns:a16="http://schemas.microsoft.com/office/drawing/2014/main" id="{F6C85E3F-43B6-485F-8960-D08E191730B3}"/>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5E22EECC-4461-4481-B980-73D4ADD21F64}"/>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14875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92BF07-7E9B-406A-98CD-737AF016880D}"/>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3" name="Footer Placeholder 2">
            <a:extLst>
              <a:ext uri="{FF2B5EF4-FFF2-40B4-BE49-F238E27FC236}">
                <a16:creationId xmlns:a16="http://schemas.microsoft.com/office/drawing/2014/main" id="{196FABFB-12D2-4C9D-B0C2-B0052149E942}"/>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D0FB0A1-0AED-4D95-ADCB-C26C76135F25}"/>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79686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B30CF-8C6D-458D-81EC-F5AF371B1A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A4E5E2-B621-480F-B9E4-065C0D7ABB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EEAC389-AA10-437C-B4FE-0629038B7B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388B23-6336-4F91-85B9-1F0AF8AA88E2}"/>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6" name="Footer Placeholder 5">
            <a:extLst>
              <a:ext uri="{FF2B5EF4-FFF2-40B4-BE49-F238E27FC236}">
                <a16:creationId xmlns:a16="http://schemas.microsoft.com/office/drawing/2014/main" id="{0AACDBAE-837A-4C69-8BE5-B9D5CA62D9A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2E03B78-586A-4015-9E65-302C719869FE}"/>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177261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016C2-B2C0-4EF9-BC40-1F6B47AFB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7002A87-E9A8-47EC-8101-BEA9230C8E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2457AED-BC64-458E-96CF-E649760EE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BBE506-997D-47CA-8DE1-94BBD1282677}"/>
              </a:ext>
            </a:extLst>
          </p:cNvPr>
          <p:cNvSpPr>
            <a:spLocks noGrp="1"/>
          </p:cNvSpPr>
          <p:nvPr>
            <p:ph type="dt" sz="half" idx="10"/>
          </p:nvPr>
        </p:nvSpPr>
        <p:spPr/>
        <p:txBody>
          <a:bodyPr/>
          <a:lstStyle/>
          <a:p>
            <a:fld id="{24E6F6F6-ACDD-45AD-AFC6-B5AE8FA6C048}" type="datetimeFigureOut">
              <a:rPr lang="en-GB" smtClean="0"/>
              <a:t>24/06/2020</a:t>
            </a:fld>
            <a:endParaRPr lang="en-GB" dirty="0"/>
          </a:p>
        </p:txBody>
      </p:sp>
      <p:sp>
        <p:nvSpPr>
          <p:cNvPr id="6" name="Footer Placeholder 5">
            <a:extLst>
              <a:ext uri="{FF2B5EF4-FFF2-40B4-BE49-F238E27FC236}">
                <a16:creationId xmlns:a16="http://schemas.microsoft.com/office/drawing/2014/main" id="{FB32B8CE-0FE8-4BA7-B922-0B77261E9D8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008E42B-7B3C-48CC-9787-90043E828167}"/>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252380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BB3160-51FE-46F5-AFE1-9E22A5FC95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791233-16D1-4423-87B0-73D755DD1A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C64170-38DD-4E9D-9449-37A5E4B605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6F6F6-ACDD-45AD-AFC6-B5AE8FA6C048}" type="datetimeFigureOut">
              <a:rPr lang="en-GB" smtClean="0"/>
              <a:t>24/06/2020</a:t>
            </a:fld>
            <a:endParaRPr lang="en-GB" dirty="0"/>
          </a:p>
        </p:txBody>
      </p:sp>
      <p:sp>
        <p:nvSpPr>
          <p:cNvPr id="5" name="Footer Placeholder 4">
            <a:extLst>
              <a:ext uri="{FF2B5EF4-FFF2-40B4-BE49-F238E27FC236}">
                <a16:creationId xmlns:a16="http://schemas.microsoft.com/office/drawing/2014/main" id="{7A527096-9661-463E-9691-35666456D8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DCF5BBDF-3A76-4032-A454-D8C2ACAB85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0EB42-BFD4-4290-A0CA-E0BFE9AEFC51}" type="slidenum">
              <a:rPr lang="en-GB" smtClean="0"/>
              <a:t>‹#›</a:t>
            </a:fld>
            <a:endParaRPr lang="en-GB" dirty="0"/>
          </a:p>
        </p:txBody>
      </p:sp>
    </p:spTree>
    <p:extLst>
      <p:ext uri="{BB962C8B-B14F-4D97-AF65-F5344CB8AC3E}">
        <p14:creationId xmlns:p14="http://schemas.microsoft.com/office/powerpoint/2010/main" val="4190370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002828-EA1B-4A99-95A2-59F4D879BA1D}"/>
              </a:ext>
            </a:extLst>
          </p:cNvPr>
          <p:cNvSpPr/>
          <p:nvPr/>
        </p:nvSpPr>
        <p:spPr>
          <a:xfrm>
            <a:off x="528320" y="121941"/>
            <a:ext cx="11663680" cy="6354047"/>
          </a:xfrm>
          <a:prstGeom prst="rect">
            <a:avLst/>
          </a:prstGeom>
        </p:spPr>
        <p:txBody>
          <a:bodyPr wrap="square">
            <a:spAutoFit/>
          </a:bodyPr>
          <a:lstStyle/>
          <a:p>
            <a:pPr algn="ctr"/>
            <a:endParaRPr lang="en-GB" sz="3600" b="1" dirty="0">
              <a:solidFill>
                <a:schemeClr val="accent1">
                  <a:lumMod val="50000"/>
                </a:schemeClr>
              </a:solidFill>
            </a:endParaRPr>
          </a:p>
          <a:p>
            <a:pPr algn="ctr"/>
            <a:r>
              <a:rPr lang="en-GB" sz="3600" b="1" dirty="0">
                <a:solidFill>
                  <a:schemeClr val="accent1">
                    <a:lumMod val="50000"/>
                  </a:schemeClr>
                </a:solidFill>
              </a:rPr>
              <a:t>				Thursday 25</a:t>
            </a:r>
            <a:r>
              <a:rPr lang="en-GB" sz="3600" b="1" baseline="30000" dirty="0">
                <a:solidFill>
                  <a:schemeClr val="accent1">
                    <a:lumMod val="50000"/>
                  </a:schemeClr>
                </a:solidFill>
              </a:rPr>
              <a:t>th</a:t>
            </a:r>
            <a:r>
              <a:rPr lang="en-GB" sz="3600" b="1" dirty="0">
                <a:solidFill>
                  <a:schemeClr val="accent1">
                    <a:lumMod val="50000"/>
                  </a:schemeClr>
                </a:solidFill>
              </a:rPr>
              <a:t> June</a:t>
            </a:r>
          </a:p>
          <a:p>
            <a:endParaRPr lang="en-GB" sz="2000" b="1" u="sng" dirty="0">
              <a:solidFill>
                <a:schemeClr val="accent1">
                  <a:lumMod val="50000"/>
                </a:schemeClr>
              </a:solidFill>
            </a:endParaRPr>
          </a:p>
          <a:p>
            <a:pPr>
              <a:lnSpc>
                <a:spcPct val="150000"/>
              </a:lnSpc>
            </a:pPr>
            <a:r>
              <a:rPr lang="en-GB" sz="2400" b="1" u="sng" dirty="0">
                <a:solidFill>
                  <a:schemeClr val="accent1">
                    <a:lumMod val="50000"/>
                  </a:schemeClr>
                </a:solidFill>
              </a:rPr>
              <a:t>Maths</a:t>
            </a:r>
          </a:p>
          <a:p>
            <a:pPr>
              <a:lnSpc>
                <a:spcPct val="150000"/>
              </a:lnSpc>
            </a:pPr>
            <a:r>
              <a:rPr lang="en-GB" sz="2400" dirty="0">
                <a:solidFill>
                  <a:schemeClr val="accent1">
                    <a:lumMod val="50000"/>
                  </a:schemeClr>
                </a:solidFill>
              </a:rPr>
              <a:t>Great work telling the time using quarter past and quarter to. Remember there are lots of clocks and watches around for you to use to practise telling the time whenever you want. Also, you can use your home made clock to practise showing different times. </a:t>
            </a:r>
          </a:p>
          <a:p>
            <a:pPr>
              <a:lnSpc>
                <a:spcPct val="150000"/>
              </a:lnSpc>
            </a:pPr>
            <a:endParaRPr lang="en-GB" sz="2400" dirty="0">
              <a:solidFill>
                <a:schemeClr val="accent1">
                  <a:lumMod val="50000"/>
                </a:schemeClr>
              </a:solidFill>
            </a:endParaRPr>
          </a:p>
          <a:p>
            <a:pPr>
              <a:lnSpc>
                <a:spcPct val="150000"/>
              </a:lnSpc>
            </a:pPr>
            <a:r>
              <a:rPr lang="en-GB" sz="2400" dirty="0">
                <a:solidFill>
                  <a:schemeClr val="accent1">
                    <a:lumMod val="50000"/>
                  </a:schemeClr>
                </a:solidFill>
              </a:rPr>
              <a:t>We are going to look at telling the time to 5 minutes today.  Do you know how many minutes  there are in an hour? </a:t>
            </a:r>
          </a:p>
          <a:p>
            <a:pPr>
              <a:lnSpc>
                <a:spcPct val="150000"/>
              </a:lnSpc>
            </a:pPr>
            <a:r>
              <a:rPr lang="en-GB" sz="2400" dirty="0">
                <a:solidFill>
                  <a:schemeClr val="accent1">
                    <a:lumMod val="50000"/>
                  </a:schemeClr>
                </a:solidFill>
              </a:rPr>
              <a:t>Use these slides to help you to practise telling the time to the nearest 5 minutes. </a:t>
            </a:r>
            <a:endParaRPr lang="en-GB" sz="2000" dirty="0">
              <a:solidFill>
                <a:schemeClr val="accent1">
                  <a:lumMod val="50000"/>
                </a:schemeClr>
              </a:solidFill>
            </a:endParaRPr>
          </a:p>
          <a:p>
            <a:pPr>
              <a:lnSpc>
                <a:spcPct val="150000"/>
              </a:lnSpc>
            </a:pPr>
            <a:endParaRPr lang="en-GB" sz="2000" dirty="0">
              <a:solidFill>
                <a:schemeClr val="accent1">
                  <a:lumMod val="50000"/>
                </a:schemeClr>
              </a:solidFill>
            </a:endParaRPr>
          </a:p>
        </p:txBody>
      </p:sp>
      <p:pic>
        <p:nvPicPr>
          <p:cNvPr id="5" name="Picture 4">
            <a:extLst>
              <a:ext uri="{FF2B5EF4-FFF2-40B4-BE49-F238E27FC236}">
                <a16:creationId xmlns:a16="http://schemas.microsoft.com/office/drawing/2014/main" id="{FFBBA8F2-B622-4A96-ADD3-A60DC4AC6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905" y="335142"/>
            <a:ext cx="5838095" cy="847619"/>
          </a:xfrm>
          <a:prstGeom prst="rect">
            <a:avLst/>
          </a:prstGeom>
        </p:spPr>
      </p:pic>
    </p:spTree>
    <p:extLst>
      <p:ext uri="{BB962C8B-B14F-4D97-AF65-F5344CB8AC3E}">
        <p14:creationId xmlns:p14="http://schemas.microsoft.com/office/powerpoint/2010/main" val="1489512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F980A35-878C-493E-8423-7838FFA7AC3C}"/>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0243" name="Picture 10" descr="Portrait with Footer.png">
            <a:extLst>
              <a:ext uri="{FF2B5EF4-FFF2-40B4-BE49-F238E27FC236}">
                <a16:creationId xmlns:a16="http://schemas.microsoft.com/office/drawing/2014/main" id="{C0BC15CF-9AF4-4544-A849-8D0C9F67D7C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4" name="Group 4">
            <a:extLst>
              <a:ext uri="{FF2B5EF4-FFF2-40B4-BE49-F238E27FC236}">
                <a16:creationId xmlns:a16="http://schemas.microsoft.com/office/drawing/2014/main" id="{28C880DB-2A2F-4467-89F7-FC3EEF54426F}"/>
              </a:ext>
            </a:extLst>
          </p:cNvPr>
          <p:cNvGrpSpPr>
            <a:grpSpLocks/>
          </p:cNvGrpSpPr>
          <p:nvPr/>
        </p:nvGrpSpPr>
        <p:grpSpPr bwMode="auto">
          <a:xfrm>
            <a:off x="4351339" y="1125539"/>
            <a:ext cx="3355975" cy="3355975"/>
            <a:chOff x="2699792" y="1324508"/>
            <a:chExt cx="3355627" cy="3356992"/>
          </a:xfrm>
        </p:grpSpPr>
        <p:pic>
          <p:nvPicPr>
            <p:cNvPr id="10246" name="Picture 1">
              <a:extLst>
                <a:ext uri="{FF2B5EF4-FFF2-40B4-BE49-F238E27FC236}">
                  <a16:creationId xmlns:a16="http://schemas.microsoft.com/office/drawing/2014/main" id="{7A7F84FB-59BF-48E1-8476-2EE737B24D4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1334D107-4E7F-4589-B7BB-C43967456D5F}"/>
                </a:ext>
              </a:extLst>
            </p:cNvPr>
            <p:cNvCxnSpPr/>
            <p:nvPr/>
          </p:nvCxnSpPr>
          <p:spPr>
            <a:xfrm flipV="1">
              <a:off x="4377605" y="3015707"/>
              <a:ext cx="1219074" cy="0"/>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0F6DA8A7-489A-400F-AF4E-6D97ABAB1361}"/>
                </a:ext>
              </a:extLst>
            </p:cNvPr>
            <p:cNvCxnSpPr/>
            <p:nvPr/>
          </p:nvCxnSpPr>
          <p:spPr>
            <a:xfrm flipV="1">
              <a:off x="4379193" y="2332875"/>
              <a:ext cx="496835" cy="68283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0245" name="TextBox 1">
            <a:extLst>
              <a:ext uri="{FF2B5EF4-FFF2-40B4-BE49-F238E27FC236}">
                <a16:creationId xmlns:a16="http://schemas.microsoft.com/office/drawing/2014/main" id="{E436BA46-A36F-41A1-9658-216B7B69AC5E}"/>
              </a:ext>
            </a:extLst>
          </p:cNvPr>
          <p:cNvSpPr txBox="1">
            <a:spLocks noChangeArrowheads="1"/>
          </p:cNvSpPr>
          <p:nvPr/>
        </p:nvSpPr>
        <p:spPr bwMode="auto">
          <a:xfrm>
            <a:off x="2171700" y="4506913"/>
            <a:ext cx="7848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800">
                <a:latin typeface="Sassoon Infant Md" pitchFamily="50" charset="0"/>
              </a:rPr>
              <a:t>How many minutes past does the minute hand show?</a:t>
            </a:r>
          </a:p>
          <a:p>
            <a:pPr algn="ctr">
              <a:spcBef>
                <a:spcPct val="0"/>
              </a:spcBef>
              <a:buFontTx/>
              <a:buNone/>
            </a:pPr>
            <a:r>
              <a:rPr lang="en-GB" altLang="en-US" sz="2800">
                <a:latin typeface="Sassoon Infant Md" pitchFamily="50" charset="0"/>
              </a:rPr>
              <a:t>What is the proper name for this?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F100C7-9DFB-4135-AA53-801FDE5B716A}"/>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1267" name="Picture 10" descr="Portrait with Footer.png">
            <a:extLst>
              <a:ext uri="{FF2B5EF4-FFF2-40B4-BE49-F238E27FC236}">
                <a16:creationId xmlns:a16="http://schemas.microsoft.com/office/drawing/2014/main" id="{E047B0BD-0F3E-429A-8C90-BD737B55C8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68" name="Group 4">
            <a:extLst>
              <a:ext uri="{FF2B5EF4-FFF2-40B4-BE49-F238E27FC236}">
                <a16:creationId xmlns:a16="http://schemas.microsoft.com/office/drawing/2014/main" id="{F47BB199-26B1-4BB7-8206-DF06045CD5F9}"/>
              </a:ext>
            </a:extLst>
          </p:cNvPr>
          <p:cNvGrpSpPr>
            <a:grpSpLocks/>
          </p:cNvGrpSpPr>
          <p:nvPr/>
        </p:nvGrpSpPr>
        <p:grpSpPr bwMode="auto">
          <a:xfrm>
            <a:off x="4351339" y="1125539"/>
            <a:ext cx="3355975" cy="3355975"/>
            <a:chOff x="2699792" y="1324508"/>
            <a:chExt cx="3355627" cy="3356992"/>
          </a:xfrm>
        </p:grpSpPr>
        <p:pic>
          <p:nvPicPr>
            <p:cNvPr id="11271" name="Picture 1">
              <a:extLst>
                <a:ext uri="{FF2B5EF4-FFF2-40B4-BE49-F238E27FC236}">
                  <a16:creationId xmlns:a16="http://schemas.microsoft.com/office/drawing/2014/main" id="{9CC10266-0618-4FE7-9EE6-293D09108D8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ED7F9D3F-2B36-4E55-AC84-55FFCC4B700F}"/>
                </a:ext>
              </a:extLst>
            </p:cNvPr>
            <p:cNvCxnSpPr/>
            <p:nvPr/>
          </p:nvCxnSpPr>
          <p:spPr>
            <a:xfrm flipV="1">
              <a:off x="4377605" y="3015707"/>
              <a:ext cx="1219074" cy="0"/>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064979F2-3335-4123-8741-FA9D8604C436}"/>
                </a:ext>
              </a:extLst>
            </p:cNvPr>
            <p:cNvCxnSpPr/>
            <p:nvPr/>
          </p:nvCxnSpPr>
          <p:spPr>
            <a:xfrm flipV="1">
              <a:off x="4379193" y="2332875"/>
              <a:ext cx="496835" cy="68283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1269" name="Text Box 7">
            <a:extLst>
              <a:ext uri="{FF2B5EF4-FFF2-40B4-BE49-F238E27FC236}">
                <a16:creationId xmlns:a16="http://schemas.microsoft.com/office/drawing/2014/main" id="{3CF9EB66-1DA1-4630-9BE4-6527E6070142}"/>
              </a:ext>
            </a:extLst>
          </p:cNvPr>
          <p:cNvSpPr txBox="1">
            <a:spLocks noChangeArrowheads="1"/>
          </p:cNvSpPr>
          <p:nvPr/>
        </p:nvSpPr>
        <p:spPr bwMode="auto">
          <a:xfrm>
            <a:off x="3792538" y="5359400"/>
            <a:ext cx="407670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a:latin typeface="Sassoon Infant Md" pitchFamily="50" charset="0"/>
              </a:rPr>
              <a:t>which is quarter past 1.</a:t>
            </a:r>
          </a:p>
        </p:txBody>
      </p:sp>
      <p:sp>
        <p:nvSpPr>
          <p:cNvPr id="11270" name="Text Box 7">
            <a:extLst>
              <a:ext uri="{FF2B5EF4-FFF2-40B4-BE49-F238E27FC236}">
                <a16:creationId xmlns:a16="http://schemas.microsoft.com/office/drawing/2014/main" id="{269DC0D1-359E-4C8A-ACFF-949E43A2C6E0}"/>
              </a:ext>
            </a:extLst>
          </p:cNvPr>
          <p:cNvSpPr txBox="1">
            <a:spLocks noChangeArrowheads="1"/>
          </p:cNvSpPr>
          <p:nvPr/>
        </p:nvSpPr>
        <p:spPr bwMode="auto">
          <a:xfrm>
            <a:off x="2640014" y="4729163"/>
            <a:ext cx="6732587"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a:latin typeface="Sassoon Infant Md" pitchFamily="50" charset="0"/>
              </a:rPr>
              <a:t>The clock is showing </a:t>
            </a:r>
            <a:r>
              <a:rPr lang="en-GB" altLang="en-US">
                <a:solidFill>
                  <a:srgbClr val="00B0F0"/>
                </a:solidFill>
                <a:latin typeface="Sassoon Infant Md" pitchFamily="50" charset="0"/>
              </a:rPr>
              <a:t>15</a:t>
            </a:r>
            <a:r>
              <a:rPr lang="en-GB" altLang="en-US">
                <a:latin typeface="Sassoon Infant Md" pitchFamily="50" charset="0"/>
              </a:rPr>
              <a:t> minutes past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02E7CEA-959B-4E70-81F4-3A9761D54176}"/>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2291" name="Picture 10" descr="Portrait with Footer.png">
            <a:extLst>
              <a:ext uri="{FF2B5EF4-FFF2-40B4-BE49-F238E27FC236}">
                <a16:creationId xmlns:a16="http://schemas.microsoft.com/office/drawing/2014/main" id="{36071799-AA66-4C4B-9C79-40EA66ADB6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292" name="Group 4">
            <a:extLst>
              <a:ext uri="{FF2B5EF4-FFF2-40B4-BE49-F238E27FC236}">
                <a16:creationId xmlns:a16="http://schemas.microsoft.com/office/drawing/2014/main" id="{11D5AA8C-2237-4246-BE20-5CA82A26812A}"/>
              </a:ext>
            </a:extLst>
          </p:cNvPr>
          <p:cNvGrpSpPr>
            <a:grpSpLocks/>
          </p:cNvGrpSpPr>
          <p:nvPr/>
        </p:nvGrpSpPr>
        <p:grpSpPr bwMode="auto">
          <a:xfrm>
            <a:off x="4295776" y="981076"/>
            <a:ext cx="3355975" cy="3355975"/>
            <a:chOff x="2699792" y="1324508"/>
            <a:chExt cx="3355627" cy="3356992"/>
          </a:xfrm>
        </p:grpSpPr>
        <p:pic>
          <p:nvPicPr>
            <p:cNvPr id="12294" name="Picture 1">
              <a:extLst>
                <a:ext uri="{FF2B5EF4-FFF2-40B4-BE49-F238E27FC236}">
                  <a16:creationId xmlns:a16="http://schemas.microsoft.com/office/drawing/2014/main" id="{BF820760-1F08-485B-AAD9-7CB7E481170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812F83F7-4CA8-4FC3-9DF2-FD15EF5B3DFA}"/>
                </a:ext>
              </a:extLst>
            </p:cNvPr>
            <p:cNvCxnSpPr/>
            <p:nvPr/>
          </p:nvCxnSpPr>
          <p:spPr>
            <a:xfrm>
              <a:off x="4377606" y="3015708"/>
              <a:ext cx="0" cy="1081415"/>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89A4E25-9465-4E7A-B4B7-06397232438F}"/>
                </a:ext>
              </a:extLst>
            </p:cNvPr>
            <p:cNvCxnSpPr/>
            <p:nvPr/>
          </p:nvCxnSpPr>
          <p:spPr>
            <a:xfrm flipH="1" flipV="1">
              <a:off x="3852197" y="2404335"/>
              <a:ext cx="526995" cy="61137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2293" name="TextBox 1">
            <a:extLst>
              <a:ext uri="{FF2B5EF4-FFF2-40B4-BE49-F238E27FC236}">
                <a16:creationId xmlns:a16="http://schemas.microsoft.com/office/drawing/2014/main" id="{AD932267-88C2-4BC9-8D5E-C644F83C0775}"/>
              </a:ext>
            </a:extLst>
          </p:cNvPr>
          <p:cNvSpPr txBox="1">
            <a:spLocks noChangeArrowheads="1"/>
          </p:cNvSpPr>
          <p:nvPr/>
        </p:nvSpPr>
        <p:spPr bwMode="auto">
          <a:xfrm>
            <a:off x="2316164" y="4406900"/>
            <a:ext cx="75596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400">
                <a:latin typeface="Sassoon Infant Md" pitchFamily="50" charset="0"/>
              </a:rPr>
              <a:t>How many minutes past is this clock showing?</a:t>
            </a:r>
          </a:p>
          <a:p>
            <a:pPr algn="ctr">
              <a:spcBef>
                <a:spcPct val="0"/>
              </a:spcBef>
              <a:buFontTx/>
              <a:buNone/>
            </a:pPr>
            <a:endParaRPr lang="en-GB" altLang="en-US" sz="2400">
              <a:latin typeface="Sassoon Infant Md" pitchFamily="50" charset="0"/>
            </a:endParaRPr>
          </a:p>
          <a:p>
            <a:pPr algn="ctr">
              <a:spcBef>
                <a:spcPct val="0"/>
              </a:spcBef>
              <a:buFontTx/>
              <a:buNone/>
            </a:pPr>
            <a:r>
              <a:rPr lang="en-GB" altLang="en-US" sz="2400">
                <a:latin typeface="Sassoon Infant Md" pitchFamily="50" charset="0"/>
              </a:rPr>
              <a:t>What is the proper name for this time?</a:t>
            </a:r>
          </a:p>
          <a:p>
            <a:pPr algn="ctr">
              <a:spcBef>
                <a:spcPct val="0"/>
              </a:spcBef>
              <a:buFontTx/>
              <a:buNone/>
            </a:pPr>
            <a:endParaRPr lang="en-GB" altLang="en-US" sz="2400">
              <a:latin typeface="Sassoon Infant Md" pitchFamily="50" charset="0"/>
            </a:endParaRPr>
          </a:p>
          <a:p>
            <a:pPr algn="ctr">
              <a:spcBef>
                <a:spcPct val="0"/>
              </a:spcBef>
              <a:buFontTx/>
              <a:buNone/>
            </a:pPr>
            <a:r>
              <a:rPr lang="en-GB" altLang="en-US" sz="2400">
                <a:latin typeface="Sassoon Infant Md" pitchFamily="50" charset="0"/>
              </a:rPr>
              <a:t>Where is the hour hand pointing to?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57082E7-3569-4CEC-84EB-2930103F1527}"/>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3315" name="Picture 10" descr="Portrait with Footer.png">
            <a:extLst>
              <a:ext uri="{FF2B5EF4-FFF2-40B4-BE49-F238E27FC236}">
                <a16:creationId xmlns:a16="http://schemas.microsoft.com/office/drawing/2014/main" id="{91924851-FBAA-4827-B0F0-634C8C942B0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6" name="Group 4">
            <a:extLst>
              <a:ext uri="{FF2B5EF4-FFF2-40B4-BE49-F238E27FC236}">
                <a16:creationId xmlns:a16="http://schemas.microsoft.com/office/drawing/2014/main" id="{56470D3A-028D-43CE-9CC2-7ABC82A16036}"/>
              </a:ext>
            </a:extLst>
          </p:cNvPr>
          <p:cNvGrpSpPr>
            <a:grpSpLocks/>
          </p:cNvGrpSpPr>
          <p:nvPr/>
        </p:nvGrpSpPr>
        <p:grpSpPr bwMode="auto">
          <a:xfrm>
            <a:off x="4295776" y="981076"/>
            <a:ext cx="3355975" cy="3355975"/>
            <a:chOff x="2699792" y="1324508"/>
            <a:chExt cx="3355627" cy="3356992"/>
          </a:xfrm>
        </p:grpSpPr>
        <p:pic>
          <p:nvPicPr>
            <p:cNvPr id="13319" name="Picture 1">
              <a:extLst>
                <a:ext uri="{FF2B5EF4-FFF2-40B4-BE49-F238E27FC236}">
                  <a16:creationId xmlns:a16="http://schemas.microsoft.com/office/drawing/2014/main" id="{BD887608-E4A1-4B25-B1D7-B60B658D173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BC7E31D6-1966-4542-812F-EA2B6B85A31B}"/>
                </a:ext>
              </a:extLst>
            </p:cNvPr>
            <p:cNvCxnSpPr/>
            <p:nvPr/>
          </p:nvCxnSpPr>
          <p:spPr>
            <a:xfrm>
              <a:off x="4377606" y="3015708"/>
              <a:ext cx="0" cy="1081415"/>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79ADA85D-1D0B-470E-BB3F-78AD30E09230}"/>
                </a:ext>
              </a:extLst>
            </p:cNvPr>
            <p:cNvCxnSpPr/>
            <p:nvPr/>
          </p:nvCxnSpPr>
          <p:spPr>
            <a:xfrm flipH="1" flipV="1">
              <a:off x="3852197" y="2404335"/>
              <a:ext cx="526995" cy="61137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3317" name="Text Box 6">
            <a:extLst>
              <a:ext uri="{FF2B5EF4-FFF2-40B4-BE49-F238E27FC236}">
                <a16:creationId xmlns:a16="http://schemas.microsoft.com/office/drawing/2014/main" id="{71409EFF-B3C3-4035-A643-4DE44BBA46FF}"/>
              </a:ext>
            </a:extLst>
          </p:cNvPr>
          <p:cNvSpPr txBox="1">
            <a:spLocks noChangeArrowheads="1"/>
          </p:cNvSpPr>
          <p:nvPr/>
        </p:nvSpPr>
        <p:spPr bwMode="auto">
          <a:xfrm>
            <a:off x="2541588" y="4637088"/>
            <a:ext cx="7035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a:latin typeface="Sassoon Infant Md" pitchFamily="50" charset="0"/>
              </a:rPr>
              <a:t>The clock is showing </a:t>
            </a:r>
            <a:r>
              <a:rPr lang="en-GB" altLang="en-US">
                <a:solidFill>
                  <a:srgbClr val="00B0F0"/>
                </a:solidFill>
                <a:latin typeface="Sassoon Infant Md" pitchFamily="50" charset="0"/>
              </a:rPr>
              <a:t>30</a:t>
            </a:r>
            <a:r>
              <a:rPr lang="en-GB" altLang="en-US">
                <a:latin typeface="Sassoon Infant Md" pitchFamily="50" charset="0"/>
              </a:rPr>
              <a:t> minutes  past 10,</a:t>
            </a:r>
          </a:p>
        </p:txBody>
      </p:sp>
      <p:sp>
        <p:nvSpPr>
          <p:cNvPr id="13318" name="Text Box 6">
            <a:extLst>
              <a:ext uri="{FF2B5EF4-FFF2-40B4-BE49-F238E27FC236}">
                <a16:creationId xmlns:a16="http://schemas.microsoft.com/office/drawing/2014/main" id="{E8D4F376-8596-4C79-AB0D-9A6FA17352C6}"/>
              </a:ext>
            </a:extLst>
          </p:cNvPr>
          <p:cNvSpPr txBox="1">
            <a:spLocks noChangeArrowheads="1"/>
          </p:cNvSpPr>
          <p:nvPr/>
        </p:nvSpPr>
        <p:spPr bwMode="auto">
          <a:xfrm>
            <a:off x="3117850" y="5448300"/>
            <a:ext cx="514985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a:latin typeface="Sassoon Infant Md" pitchFamily="50" charset="0"/>
              </a:rPr>
              <a:t>which is showing half past 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53639BD-D120-4952-9652-188768180880}"/>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4339" name="Picture 10" descr="Portrait with Footer.png">
            <a:extLst>
              <a:ext uri="{FF2B5EF4-FFF2-40B4-BE49-F238E27FC236}">
                <a16:creationId xmlns:a16="http://schemas.microsoft.com/office/drawing/2014/main" id="{403B63B8-61CE-4C5A-92C6-A6A81A52DBE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40" name="Group 3">
            <a:extLst>
              <a:ext uri="{FF2B5EF4-FFF2-40B4-BE49-F238E27FC236}">
                <a16:creationId xmlns:a16="http://schemas.microsoft.com/office/drawing/2014/main" id="{038F7224-F10E-4852-A0A1-AC94D4F74A83}"/>
              </a:ext>
            </a:extLst>
          </p:cNvPr>
          <p:cNvGrpSpPr>
            <a:grpSpLocks/>
          </p:cNvGrpSpPr>
          <p:nvPr/>
        </p:nvGrpSpPr>
        <p:grpSpPr bwMode="auto">
          <a:xfrm>
            <a:off x="4367214" y="2541589"/>
            <a:ext cx="3462337" cy="3462337"/>
            <a:chOff x="4572000" y="2204864"/>
            <a:chExt cx="3643630" cy="3645112"/>
          </a:xfrm>
        </p:grpSpPr>
        <p:pic>
          <p:nvPicPr>
            <p:cNvPr id="14346" name="Picture 2">
              <a:extLst>
                <a:ext uri="{FF2B5EF4-FFF2-40B4-BE49-F238E27FC236}">
                  <a16:creationId xmlns:a16="http://schemas.microsoft.com/office/drawing/2014/main" id="{9E5FCA0D-AABF-48FA-9CAF-84446EA7A4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204864"/>
              <a:ext cx="3643630" cy="364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0">
              <a:extLst>
                <a:ext uri="{FF2B5EF4-FFF2-40B4-BE49-F238E27FC236}">
                  <a16:creationId xmlns:a16="http://schemas.microsoft.com/office/drawing/2014/main" id="{AEBC2A11-08D1-413F-B3CB-AC795689E49D}"/>
                </a:ext>
              </a:extLst>
            </p:cNvPr>
            <p:cNvCxnSpPr/>
            <p:nvPr/>
          </p:nvCxnSpPr>
          <p:spPr>
            <a:xfrm>
              <a:off x="6409686" y="4026585"/>
              <a:ext cx="0" cy="1081333"/>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3B99815-C0CF-4B82-AB8A-DA8F66C77DE2}"/>
                </a:ext>
              </a:extLst>
            </p:cNvPr>
            <p:cNvCxnSpPr/>
            <p:nvPr/>
          </p:nvCxnSpPr>
          <p:spPr>
            <a:xfrm flipH="1" flipV="1">
              <a:off x="5881769" y="3416558"/>
              <a:ext cx="527917" cy="61002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4341" name="TextBox 1">
            <a:extLst>
              <a:ext uri="{FF2B5EF4-FFF2-40B4-BE49-F238E27FC236}">
                <a16:creationId xmlns:a16="http://schemas.microsoft.com/office/drawing/2014/main" id="{C688E8BD-1834-420E-A972-8CCD6E2BA75C}"/>
              </a:ext>
            </a:extLst>
          </p:cNvPr>
          <p:cNvSpPr txBox="1">
            <a:spLocks noChangeArrowheads="1"/>
          </p:cNvSpPr>
          <p:nvPr/>
        </p:nvSpPr>
        <p:spPr bwMode="auto">
          <a:xfrm>
            <a:off x="2135188" y="914400"/>
            <a:ext cx="7848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400">
                <a:latin typeface="Sassoon Infant Md" pitchFamily="50" charset="0"/>
              </a:rPr>
              <a:t>After the minute hand passes ‘half past’, the time stops being ‘minutes past’ and becomes ‘minutes to’.</a:t>
            </a:r>
          </a:p>
          <a:p>
            <a:pPr algn="ctr">
              <a:spcBef>
                <a:spcPct val="0"/>
              </a:spcBef>
              <a:buFontTx/>
              <a:buNone/>
            </a:pPr>
            <a:r>
              <a:rPr lang="en-GB" altLang="en-US" sz="2400">
                <a:latin typeface="Sassoon Infant Md" pitchFamily="50" charset="0"/>
              </a:rPr>
              <a:t>This is slightly trickier because the minutes on the outside of the clock are still counting past the hour.  </a:t>
            </a:r>
          </a:p>
        </p:txBody>
      </p:sp>
      <p:sp>
        <p:nvSpPr>
          <p:cNvPr id="6" name="Curved Left Arrow 5">
            <a:extLst>
              <a:ext uri="{FF2B5EF4-FFF2-40B4-BE49-F238E27FC236}">
                <a16:creationId xmlns:a16="http://schemas.microsoft.com/office/drawing/2014/main" id="{C054F168-C717-4FC6-A5E3-89D521475F45}"/>
              </a:ext>
            </a:extLst>
          </p:cNvPr>
          <p:cNvSpPr/>
          <p:nvPr/>
        </p:nvSpPr>
        <p:spPr>
          <a:xfrm>
            <a:off x="6324600" y="3690939"/>
            <a:ext cx="647700" cy="1285875"/>
          </a:xfrm>
          <a:prstGeom prst="curvedLef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tx1"/>
              </a:solidFill>
            </a:endParaRPr>
          </a:p>
        </p:txBody>
      </p:sp>
      <p:sp>
        <p:nvSpPr>
          <p:cNvPr id="20" name="Curved Left Arrow 19">
            <a:extLst>
              <a:ext uri="{FF2B5EF4-FFF2-40B4-BE49-F238E27FC236}">
                <a16:creationId xmlns:a16="http://schemas.microsoft.com/office/drawing/2014/main" id="{3C381F52-88AE-4674-BFEA-270CAE243507}"/>
              </a:ext>
            </a:extLst>
          </p:cNvPr>
          <p:cNvSpPr/>
          <p:nvPr/>
        </p:nvSpPr>
        <p:spPr>
          <a:xfrm rot="10494578">
            <a:off x="5289550" y="3665539"/>
            <a:ext cx="647700" cy="1284287"/>
          </a:xfrm>
          <a:prstGeom prst="curvedLef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tx1"/>
              </a:solidFill>
            </a:endParaRPr>
          </a:p>
        </p:txBody>
      </p:sp>
      <p:sp>
        <p:nvSpPr>
          <p:cNvPr id="14344" name="TextBox 13">
            <a:extLst>
              <a:ext uri="{FF2B5EF4-FFF2-40B4-BE49-F238E27FC236}">
                <a16:creationId xmlns:a16="http://schemas.microsoft.com/office/drawing/2014/main" id="{F6D22241-C9A9-4E9D-8606-AADA5418FCA2}"/>
              </a:ext>
            </a:extLst>
          </p:cNvPr>
          <p:cNvSpPr txBox="1">
            <a:spLocks noChangeArrowheads="1"/>
          </p:cNvSpPr>
          <p:nvPr/>
        </p:nvSpPr>
        <p:spPr bwMode="auto">
          <a:xfrm>
            <a:off x="6026150" y="4059239"/>
            <a:ext cx="12954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600" b="1">
                <a:solidFill>
                  <a:schemeClr val="bg1"/>
                </a:solidFill>
                <a:latin typeface="Arial" panose="020B0604020202020204" pitchFamily="34" charset="0"/>
              </a:rPr>
              <a:t>MINUTES </a:t>
            </a:r>
          </a:p>
          <a:p>
            <a:pPr algn="ctr">
              <a:spcBef>
                <a:spcPct val="0"/>
              </a:spcBef>
              <a:buFontTx/>
              <a:buNone/>
            </a:pPr>
            <a:r>
              <a:rPr lang="en-GB" altLang="en-US" sz="1600" b="1">
                <a:solidFill>
                  <a:schemeClr val="bg1"/>
                </a:solidFill>
                <a:latin typeface="Arial" panose="020B0604020202020204" pitchFamily="34" charset="0"/>
              </a:rPr>
              <a:t>PAST</a:t>
            </a:r>
          </a:p>
        </p:txBody>
      </p:sp>
      <p:sp>
        <p:nvSpPr>
          <p:cNvPr id="14345" name="TextBox 21">
            <a:extLst>
              <a:ext uri="{FF2B5EF4-FFF2-40B4-BE49-F238E27FC236}">
                <a16:creationId xmlns:a16="http://schemas.microsoft.com/office/drawing/2014/main" id="{7F39E2CF-39BC-412B-BF51-98BA94498647}"/>
              </a:ext>
            </a:extLst>
          </p:cNvPr>
          <p:cNvSpPr txBox="1">
            <a:spLocks noChangeArrowheads="1"/>
          </p:cNvSpPr>
          <p:nvPr/>
        </p:nvSpPr>
        <p:spPr bwMode="auto">
          <a:xfrm>
            <a:off x="4921250" y="4067175"/>
            <a:ext cx="12969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600" b="1">
                <a:solidFill>
                  <a:schemeClr val="bg1"/>
                </a:solidFill>
                <a:latin typeface="Arial" panose="020B0604020202020204" pitchFamily="34" charset="0"/>
              </a:rPr>
              <a:t>MINUTES </a:t>
            </a:r>
          </a:p>
          <a:p>
            <a:pPr algn="ctr">
              <a:spcBef>
                <a:spcPct val="0"/>
              </a:spcBef>
              <a:buFontTx/>
              <a:buNone/>
            </a:pPr>
            <a:r>
              <a:rPr lang="en-GB" altLang="en-US" sz="1600" b="1">
                <a:solidFill>
                  <a:schemeClr val="bg1"/>
                </a:solidFill>
                <a:latin typeface="Arial" panose="020B0604020202020204" pitchFamily="34" charset="0"/>
              </a:rPr>
              <a:t>TO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03F07CA-9684-4C84-AAAB-3D154A8C45A9}"/>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5363" name="Picture 10" descr="Portrait with Footer.png">
            <a:extLst>
              <a:ext uri="{FF2B5EF4-FFF2-40B4-BE49-F238E27FC236}">
                <a16:creationId xmlns:a16="http://schemas.microsoft.com/office/drawing/2014/main" id="{35121194-0597-4722-B008-DAC38BC4E7E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1">
            <a:extLst>
              <a:ext uri="{FF2B5EF4-FFF2-40B4-BE49-F238E27FC236}">
                <a16:creationId xmlns:a16="http://schemas.microsoft.com/office/drawing/2014/main" id="{3ECB381E-8622-4352-8504-C8B9570AD88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67214" y="2781300"/>
            <a:ext cx="3336925" cy="333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Box 1">
            <a:extLst>
              <a:ext uri="{FF2B5EF4-FFF2-40B4-BE49-F238E27FC236}">
                <a16:creationId xmlns:a16="http://schemas.microsoft.com/office/drawing/2014/main" id="{BDF1E200-179A-4177-9517-96848ECD14C0}"/>
              </a:ext>
            </a:extLst>
          </p:cNvPr>
          <p:cNvSpPr txBox="1">
            <a:spLocks noChangeArrowheads="1"/>
          </p:cNvSpPr>
          <p:nvPr/>
        </p:nvSpPr>
        <p:spPr bwMode="auto">
          <a:xfrm>
            <a:off x="2625725" y="771525"/>
            <a:ext cx="67818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400">
                <a:latin typeface="Sassoon Infant Md" pitchFamily="50" charset="0"/>
              </a:rPr>
              <a:t>This clock makes it easier to read the minutes to the hour because all the numbers in green show the minutes to the hour.</a:t>
            </a:r>
          </a:p>
          <a:p>
            <a:pPr algn="ctr">
              <a:spcBef>
                <a:spcPct val="0"/>
              </a:spcBef>
              <a:buFontTx/>
              <a:buNone/>
            </a:pPr>
            <a:endParaRPr lang="en-GB" altLang="en-US" sz="2400">
              <a:latin typeface="Sassoon Infant Md" pitchFamily="50" charset="0"/>
            </a:endParaRPr>
          </a:p>
          <a:p>
            <a:pPr algn="ctr">
              <a:spcBef>
                <a:spcPct val="0"/>
              </a:spcBef>
              <a:buFontTx/>
              <a:buNone/>
            </a:pPr>
            <a:r>
              <a:rPr lang="en-GB" altLang="en-US" sz="2400">
                <a:latin typeface="Sassoon Infant Md" pitchFamily="50" charset="0"/>
              </a:rPr>
              <a:t>The time will now be </a:t>
            </a:r>
            <a:r>
              <a:rPr lang="en-GB" altLang="en-US" sz="2400" b="1">
                <a:latin typeface="Sassoon Infant Md" pitchFamily="50" charset="0"/>
              </a:rPr>
              <a:t>‘</a:t>
            </a:r>
            <a:r>
              <a:rPr lang="en-GB" altLang="en-US" sz="2400" b="1">
                <a:solidFill>
                  <a:srgbClr val="006C31"/>
                </a:solidFill>
                <a:latin typeface="Sassoon Infant Md" pitchFamily="50" charset="0"/>
              </a:rPr>
              <a:t>green </a:t>
            </a:r>
            <a:r>
              <a:rPr lang="en-GB" altLang="en-US" sz="2400">
                <a:latin typeface="Sassoon Infant Md" pitchFamily="50" charset="0"/>
              </a:rPr>
              <a:t>minutes</a:t>
            </a:r>
            <a:r>
              <a:rPr lang="en-GB" altLang="en-US" sz="2400" b="1">
                <a:solidFill>
                  <a:srgbClr val="006C31"/>
                </a:solidFill>
                <a:latin typeface="Sassoon Infant Md" pitchFamily="50" charset="0"/>
              </a:rPr>
              <a:t> </a:t>
            </a:r>
            <a:r>
              <a:rPr lang="en-GB" altLang="en-US" sz="2400">
                <a:latin typeface="Sassoon Infant Md" pitchFamily="50" charset="0"/>
              </a:rPr>
              <a:t>to </a:t>
            </a:r>
            <a:r>
              <a:rPr lang="en-GB" altLang="en-US" sz="2400" b="1">
                <a:latin typeface="Sassoon Infant Md" pitchFamily="50" charset="0"/>
              </a:rPr>
              <a:t>black’. </a:t>
            </a:r>
            <a:endParaRPr lang="en-GB" altLang="en-US" sz="2400">
              <a:latin typeface="Sassoon Infant Md" pitchFamily="50" charset="0"/>
            </a:endParaRPr>
          </a:p>
        </p:txBody>
      </p:sp>
      <p:sp>
        <p:nvSpPr>
          <p:cNvPr id="15366" name="Text Box 8">
            <a:extLst>
              <a:ext uri="{FF2B5EF4-FFF2-40B4-BE49-F238E27FC236}">
                <a16:creationId xmlns:a16="http://schemas.microsoft.com/office/drawing/2014/main" id="{EF657B6A-CE5C-457B-9D1F-1D4F4F048D32}"/>
              </a:ext>
            </a:extLst>
          </p:cNvPr>
          <p:cNvSpPr txBox="1">
            <a:spLocks noChangeArrowheads="1"/>
          </p:cNvSpPr>
          <p:nvPr/>
        </p:nvSpPr>
        <p:spPr bwMode="auto">
          <a:xfrm>
            <a:off x="7694614" y="3117851"/>
            <a:ext cx="2181225" cy="230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400">
                <a:latin typeface="Sassoon Infant Md" pitchFamily="50" charset="0"/>
              </a:rPr>
              <a:t>How many minutes is it </a:t>
            </a:r>
            <a:r>
              <a:rPr lang="en-GB" altLang="en-US" sz="2400" u="sng">
                <a:solidFill>
                  <a:srgbClr val="FF0000"/>
                </a:solidFill>
                <a:latin typeface="Sassoon Infant Md" pitchFamily="50" charset="0"/>
              </a:rPr>
              <a:t>to</a:t>
            </a:r>
            <a:r>
              <a:rPr lang="en-GB" altLang="en-US" sz="2400">
                <a:latin typeface="Sassoon Infant Md" pitchFamily="50" charset="0"/>
              </a:rPr>
              <a:t> the hour?</a:t>
            </a:r>
          </a:p>
          <a:p>
            <a:pPr algn="ctr">
              <a:spcBef>
                <a:spcPct val="0"/>
              </a:spcBef>
              <a:buFontTx/>
              <a:buNone/>
            </a:pPr>
            <a:r>
              <a:rPr lang="en-GB" altLang="en-US" sz="2400">
                <a:latin typeface="Sassoon Infant Md" pitchFamily="50" charset="0"/>
              </a:rPr>
              <a:t>What time is this clock showing us?</a:t>
            </a:r>
          </a:p>
        </p:txBody>
      </p:sp>
      <p:cxnSp>
        <p:nvCxnSpPr>
          <p:cNvPr id="17" name="Straight Arrow Connector 16">
            <a:extLst>
              <a:ext uri="{FF2B5EF4-FFF2-40B4-BE49-F238E27FC236}">
                <a16:creationId xmlns:a16="http://schemas.microsoft.com/office/drawing/2014/main" id="{7F6A449C-A105-4024-9C61-136027DAFADF}"/>
              </a:ext>
            </a:extLst>
          </p:cNvPr>
          <p:cNvCxnSpPr/>
          <p:nvPr/>
        </p:nvCxnSpPr>
        <p:spPr>
          <a:xfrm flipH="1">
            <a:off x="5448300" y="4449763"/>
            <a:ext cx="596900" cy="995362"/>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E0C76019-3E5D-439C-8C04-0ACCD8AD755B}"/>
              </a:ext>
            </a:extLst>
          </p:cNvPr>
          <p:cNvCxnSpPr/>
          <p:nvPr/>
        </p:nvCxnSpPr>
        <p:spPr>
          <a:xfrm flipH="1" flipV="1">
            <a:off x="5518150" y="3862389"/>
            <a:ext cx="528638" cy="587375"/>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7CE0BA4-0129-4D82-98E5-B21100168746}"/>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6387" name="Picture 10" descr="Portrait with Footer.png">
            <a:extLst>
              <a:ext uri="{FF2B5EF4-FFF2-40B4-BE49-F238E27FC236}">
                <a16:creationId xmlns:a16="http://schemas.microsoft.com/office/drawing/2014/main" id="{52DFF588-6033-4B9E-BE46-04D381CE79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
            <a:extLst>
              <a:ext uri="{FF2B5EF4-FFF2-40B4-BE49-F238E27FC236}">
                <a16:creationId xmlns:a16="http://schemas.microsoft.com/office/drawing/2014/main" id="{FE7BD12F-BD8D-4A76-89FA-0D8346FD6C4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25950" y="2514600"/>
            <a:ext cx="3429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 name="Straight Arrow Connector 16">
            <a:extLst>
              <a:ext uri="{FF2B5EF4-FFF2-40B4-BE49-F238E27FC236}">
                <a16:creationId xmlns:a16="http://schemas.microsoft.com/office/drawing/2014/main" id="{522C97E2-1F77-4D59-B89D-5ED17BE5E227}"/>
              </a:ext>
            </a:extLst>
          </p:cNvPr>
          <p:cNvCxnSpPr/>
          <p:nvPr/>
        </p:nvCxnSpPr>
        <p:spPr bwMode="auto">
          <a:xfrm flipH="1" flipV="1">
            <a:off x="5160964" y="3662364"/>
            <a:ext cx="979487" cy="566737"/>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9A3B7CC-3D36-4F64-BB70-04BEEE2B4F15}"/>
              </a:ext>
            </a:extLst>
          </p:cNvPr>
          <p:cNvCxnSpPr/>
          <p:nvPr/>
        </p:nvCxnSpPr>
        <p:spPr bwMode="auto">
          <a:xfrm flipH="1">
            <a:off x="5518150" y="4229100"/>
            <a:ext cx="622300" cy="47625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91" name="Text Box 6">
            <a:extLst>
              <a:ext uri="{FF2B5EF4-FFF2-40B4-BE49-F238E27FC236}">
                <a16:creationId xmlns:a16="http://schemas.microsoft.com/office/drawing/2014/main" id="{6E23DD62-9760-481B-AB23-73525770E0D8}"/>
              </a:ext>
            </a:extLst>
          </p:cNvPr>
          <p:cNvSpPr txBox="1">
            <a:spLocks noChangeArrowheads="1"/>
          </p:cNvSpPr>
          <p:nvPr/>
        </p:nvSpPr>
        <p:spPr bwMode="auto">
          <a:xfrm>
            <a:off x="2352675" y="947738"/>
            <a:ext cx="7704138"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800">
                <a:latin typeface="Sassoon Infant Md" pitchFamily="50" charset="0"/>
              </a:rPr>
              <a:t>How many minutes </a:t>
            </a:r>
            <a:r>
              <a:rPr lang="en-GB" altLang="en-US" sz="2800" u="sng">
                <a:latin typeface="Sassoon Infant Md" pitchFamily="50" charset="0"/>
              </a:rPr>
              <a:t>to</a:t>
            </a:r>
            <a:r>
              <a:rPr lang="en-GB" altLang="en-US" sz="2800">
                <a:latin typeface="Sassoon Infant Md" pitchFamily="50" charset="0"/>
              </a:rPr>
              <a:t> does the minute hand show?</a:t>
            </a:r>
          </a:p>
          <a:p>
            <a:pPr algn="ctr">
              <a:spcBef>
                <a:spcPct val="0"/>
              </a:spcBef>
              <a:buFontTx/>
              <a:buNone/>
            </a:pPr>
            <a:endParaRPr lang="en-GB" altLang="en-US" sz="2800">
              <a:latin typeface="Sassoon Infant Md" pitchFamily="50" charset="0"/>
            </a:endParaRPr>
          </a:p>
          <a:p>
            <a:pPr algn="ctr">
              <a:spcBef>
                <a:spcPct val="0"/>
              </a:spcBef>
              <a:buFontTx/>
              <a:buNone/>
            </a:pPr>
            <a:r>
              <a:rPr lang="en-GB" altLang="en-US" sz="2800">
                <a:latin typeface="Sassoon Infant Md" pitchFamily="50" charset="0"/>
              </a:rPr>
              <a:t>What time is it?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7CE0BA4-0129-4D82-98E5-B21100168746}"/>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7411" name="Picture 10" descr="Portrait with Footer.png">
            <a:extLst>
              <a:ext uri="{FF2B5EF4-FFF2-40B4-BE49-F238E27FC236}">
                <a16:creationId xmlns:a16="http://schemas.microsoft.com/office/drawing/2014/main" id="{ADC42976-31DF-4654-A287-668194C1FF7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1">
            <a:extLst>
              <a:ext uri="{FF2B5EF4-FFF2-40B4-BE49-F238E27FC236}">
                <a16:creationId xmlns:a16="http://schemas.microsoft.com/office/drawing/2014/main" id="{12384EEC-E7CA-47A5-B3CB-5F79E97CCC1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25950" y="2514600"/>
            <a:ext cx="3429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 name="Straight Arrow Connector 16">
            <a:extLst>
              <a:ext uri="{FF2B5EF4-FFF2-40B4-BE49-F238E27FC236}">
                <a16:creationId xmlns:a16="http://schemas.microsoft.com/office/drawing/2014/main" id="{522C97E2-1F77-4D59-B89D-5ED17BE5E227}"/>
              </a:ext>
            </a:extLst>
          </p:cNvPr>
          <p:cNvCxnSpPr/>
          <p:nvPr/>
        </p:nvCxnSpPr>
        <p:spPr bwMode="auto">
          <a:xfrm flipH="1" flipV="1">
            <a:off x="5160964" y="3662364"/>
            <a:ext cx="979487" cy="566737"/>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9A3B7CC-3D36-4F64-BB70-04BEEE2B4F15}"/>
              </a:ext>
            </a:extLst>
          </p:cNvPr>
          <p:cNvCxnSpPr/>
          <p:nvPr/>
        </p:nvCxnSpPr>
        <p:spPr bwMode="auto">
          <a:xfrm flipH="1">
            <a:off x="5518150" y="4229100"/>
            <a:ext cx="622300" cy="47625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415" name="Text Box 6">
            <a:extLst>
              <a:ext uri="{FF2B5EF4-FFF2-40B4-BE49-F238E27FC236}">
                <a16:creationId xmlns:a16="http://schemas.microsoft.com/office/drawing/2014/main" id="{CC85F356-C41E-4ABA-85A8-72DE2E012F7D}"/>
              </a:ext>
            </a:extLst>
          </p:cNvPr>
          <p:cNvSpPr txBox="1">
            <a:spLocks noChangeArrowheads="1"/>
          </p:cNvSpPr>
          <p:nvPr/>
        </p:nvSpPr>
        <p:spPr bwMode="auto">
          <a:xfrm>
            <a:off x="4962525" y="947739"/>
            <a:ext cx="2484438"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800">
                <a:latin typeface="Sassoon Infant Md" pitchFamily="50" charset="0"/>
              </a:rPr>
              <a:t>What time is it?</a:t>
            </a:r>
          </a:p>
        </p:txBody>
      </p:sp>
      <p:sp>
        <p:nvSpPr>
          <p:cNvPr id="17416" name="Text Box 7">
            <a:extLst>
              <a:ext uri="{FF2B5EF4-FFF2-40B4-BE49-F238E27FC236}">
                <a16:creationId xmlns:a16="http://schemas.microsoft.com/office/drawing/2014/main" id="{71ECD23F-B1B2-403D-9181-55215C1C3C98}"/>
              </a:ext>
            </a:extLst>
          </p:cNvPr>
          <p:cNvSpPr txBox="1">
            <a:spLocks noChangeArrowheads="1"/>
          </p:cNvSpPr>
          <p:nvPr/>
        </p:nvSpPr>
        <p:spPr bwMode="auto">
          <a:xfrm>
            <a:off x="2463801" y="1636713"/>
            <a:ext cx="637381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a:latin typeface="Sassoon Infant Md" pitchFamily="50" charset="0"/>
              </a:rPr>
              <a:t>The clock is showing </a:t>
            </a:r>
            <a:r>
              <a:rPr lang="en-GB" altLang="en-US" b="1">
                <a:solidFill>
                  <a:srgbClr val="006C31"/>
                </a:solidFill>
                <a:latin typeface="Sassoon Infant Md" pitchFamily="50" charset="0"/>
              </a:rPr>
              <a:t>10</a:t>
            </a:r>
            <a:r>
              <a:rPr lang="en-GB" altLang="en-US">
                <a:latin typeface="Sassoon Infant Md" pitchFamily="50" charset="0"/>
              </a:rPr>
              <a:t> minutes to 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5CE48CA-44FE-4BE8-B08D-69684B40F267}"/>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8435" name="Picture 10" descr="Portrait with Footer.png">
            <a:extLst>
              <a:ext uri="{FF2B5EF4-FFF2-40B4-BE49-F238E27FC236}">
                <a16:creationId xmlns:a16="http://schemas.microsoft.com/office/drawing/2014/main" id="{A0C80834-0FF2-47AA-AC22-AB962E4A83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1">
            <a:extLst>
              <a:ext uri="{FF2B5EF4-FFF2-40B4-BE49-F238E27FC236}">
                <a16:creationId xmlns:a16="http://schemas.microsoft.com/office/drawing/2014/main" id="{D94CF64D-F452-49F0-ACFD-8BAD32857CF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25950" y="2514600"/>
            <a:ext cx="3429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 name="Straight Arrow Connector 16">
            <a:extLst>
              <a:ext uri="{FF2B5EF4-FFF2-40B4-BE49-F238E27FC236}">
                <a16:creationId xmlns:a16="http://schemas.microsoft.com/office/drawing/2014/main" id="{ACA6EE09-21F1-493F-A1D0-1F53E6BB7904}"/>
              </a:ext>
            </a:extLst>
          </p:cNvPr>
          <p:cNvCxnSpPr/>
          <p:nvPr/>
        </p:nvCxnSpPr>
        <p:spPr bwMode="auto">
          <a:xfrm flipH="1" flipV="1">
            <a:off x="4943476" y="4229100"/>
            <a:ext cx="1196975" cy="0"/>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C185851-310E-4B90-A400-AEC432AA0A65}"/>
              </a:ext>
            </a:extLst>
          </p:cNvPr>
          <p:cNvCxnSpPr/>
          <p:nvPr/>
        </p:nvCxnSpPr>
        <p:spPr bwMode="auto">
          <a:xfrm>
            <a:off x="6140450" y="4229101"/>
            <a:ext cx="603250" cy="619125"/>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439" name="Text Box 7">
            <a:extLst>
              <a:ext uri="{FF2B5EF4-FFF2-40B4-BE49-F238E27FC236}">
                <a16:creationId xmlns:a16="http://schemas.microsoft.com/office/drawing/2014/main" id="{1DF80CD5-80C2-41C4-ADD2-10582B21FBC6}"/>
              </a:ext>
            </a:extLst>
          </p:cNvPr>
          <p:cNvSpPr txBox="1">
            <a:spLocks noChangeArrowheads="1"/>
          </p:cNvSpPr>
          <p:nvPr/>
        </p:nvSpPr>
        <p:spPr bwMode="auto">
          <a:xfrm>
            <a:off x="2224089" y="1123950"/>
            <a:ext cx="7750175"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800">
                <a:latin typeface="Sassoon Infant Md" pitchFamily="50" charset="0"/>
              </a:rPr>
              <a:t>How many minutes </a:t>
            </a:r>
            <a:r>
              <a:rPr lang="en-GB" altLang="en-US" sz="2800" u="sng">
                <a:solidFill>
                  <a:srgbClr val="FF0000"/>
                </a:solidFill>
                <a:latin typeface="Sassoon Infant Md" pitchFamily="50" charset="0"/>
              </a:rPr>
              <a:t>to</a:t>
            </a:r>
            <a:r>
              <a:rPr lang="en-GB" altLang="en-US" sz="2800">
                <a:latin typeface="Sassoon Infant Md" pitchFamily="50" charset="0"/>
              </a:rPr>
              <a:t> is the minute hand showing? </a:t>
            </a:r>
          </a:p>
          <a:p>
            <a:pPr algn="ctr">
              <a:spcBef>
                <a:spcPct val="0"/>
              </a:spcBef>
              <a:buFontTx/>
              <a:buNone/>
            </a:pPr>
            <a:endParaRPr lang="en-GB" altLang="en-US" sz="2800">
              <a:latin typeface="Sassoon Infant Md" pitchFamily="50" charset="0"/>
            </a:endParaRPr>
          </a:p>
          <a:p>
            <a:pPr algn="ctr">
              <a:spcBef>
                <a:spcPct val="0"/>
              </a:spcBef>
              <a:buFontTx/>
              <a:buNone/>
            </a:pPr>
            <a:r>
              <a:rPr lang="en-GB" altLang="en-US" sz="2800">
                <a:latin typeface="Sassoon Infant Md" pitchFamily="50" charset="0"/>
              </a:rPr>
              <a:t>What is the proper name for this time?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82AD0-2148-4526-8204-B6EC7BE03697}"/>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9459" name="Picture 10" descr="Portrait with Footer.png">
            <a:extLst>
              <a:ext uri="{FF2B5EF4-FFF2-40B4-BE49-F238E27FC236}">
                <a16:creationId xmlns:a16="http://schemas.microsoft.com/office/drawing/2014/main" id="{16BA346B-BB72-4696-BFAA-C96B5B43CDA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1">
            <a:extLst>
              <a:ext uri="{FF2B5EF4-FFF2-40B4-BE49-F238E27FC236}">
                <a16:creationId xmlns:a16="http://schemas.microsoft.com/office/drawing/2014/main" id="{6B135ED9-7C78-42C6-8ACE-AF56DC3A00E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25950" y="2205038"/>
            <a:ext cx="3429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 name="Straight Arrow Connector 16">
            <a:extLst>
              <a:ext uri="{FF2B5EF4-FFF2-40B4-BE49-F238E27FC236}">
                <a16:creationId xmlns:a16="http://schemas.microsoft.com/office/drawing/2014/main" id="{F1BCD92A-D101-4C34-98F5-C2B58A4CE516}"/>
              </a:ext>
            </a:extLst>
          </p:cNvPr>
          <p:cNvCxnSpPr/>
          <p:nvPr/>
        </p:nvCxnSpPr>
        <p:spPr bwMode="auto">
          <a:xfrm flipH="1" flipV="1">
            <a:off x="4943476" y="3919538"/>
            <a:ext cx="1196975" cy="0"/>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DE49C4C-4EC4-4F6C-894B-94B0FD046447}"/>
              </a:ext>
            </a:extLst>
          </p:cNvPr>
          <p:cNvCxnSpPr/>
          <p:nvPr/>
        </p:nvCxnSpPr>
        <p:spPr bwMode="auto">
          <a:xfrm>
            <a:off x="6140450" y="3919539"/>
            <a:ext cx="603250" cy="619125"/>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463" name="Text Box 6">
            <a:extLst>
              <a:ext uri="{FF2B5EF4-FFF2-40B4-BE49-F238E27FC236}">
                <a16:creationId xmlns:a16="http://schemas.microsoft.com/office/drawing/2014/main" id="{D29DD677-3266-4727-AEC6-1F1A3D6D6F04}"/>
              </a:ext>
            </a:extLst>
          </p:cNvPr>
          <p:cNvSpPr txBox="1">
            <a:spLocks noChangeArrowheads="1"/>
          </p:cNvSpPr>
          <p:nvPr/>
        </p:nvSpPr>
        <p:spPr bwMode="auto">
          <a:xfrm>
            <a:off x="4656139" y="1412876"/>
            <a:ext cx="3278187"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800">
                <a:latin typeface="Sassoon Infant Md" pitchFamily="50" charset="0"/>
              </a:rPr>
              <a:t>which is quarter to 5.</a:t>
            </a:r>
          </a:p>
        </p:txBody>
      </p:sp>
      <p:sp>
        <p:nvSpPr>
          <p:cNvPr id="19464" name="Text Box 7">
            <a:extLst>
              <a:ext uri="{FF2B5EF4-FFF2-40B4-BE49-F238E27FC236}">
                <a16:creationId xmlns:a16="http://schemas.microsoft.com/office/drawing/2014/main" id="{F06C3D06-83F9-43A7-9FE7-50C7F038DDCE}"/>
              </a:ext>
            </a:extLst>
          </p:cNvPr>
          <p:cNvSpPr txBox="1">
            <a:spLocks noChangeArrowheads="1"/>
          </p:cNvSpPr>
          <p:nvPr/>
        </p:nvSpPr>
        <p:spPr bwMode="auto">
          <a:xfrm>
            <a:off x="2600325" y="803275"/>
            <a:ext cx="63754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a:latin typeface="Sassoon Infant Md" pitchFamily="50" charset="0"/>
              </a:rPr>
              <a:t>The clock is showing </a:t>
            </a:r>
            <a:r>
              <a:rPr lang="en-GB" altLang="en-US" b="1">
                <a:solidFill>
                  <a:srgbClr val="006C31"/>
                </a:solidFill>
                <a:latin typeface="Sassoon Infant Md" pitchFamily="50" charset="0"/>
              </a:rPr>
              <a:t>15</a:t>
            </a:r>
            <a:r>
              <a:rPr lang="en-GB" altLang="en-US">
                <a:latin typeface="Sassoon Infant Md" pitchFamily="50" charset="0"/>
              </a:rPr>
              <a:t> minutes to 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a:extLst>
              <a:ext uri="{FF2B5EF4-FFF2-40B4-BE49-F238E27FC236}">
                <a16:creationId xmlns:a16="http://schemas.microsoft.com/office/drawing/2014/main" id="{7E0C22FD-C6AD-407E-B997-C64976ADFBD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5913" y="225425"/>
            <a:ext cx="6407150" cy="640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10" descr="Portrait with Footer.png">
            <a:extLst>
              <a:ext uri="{FF2B5EF4-FFF2-40B4-BE49-F238E27FC236}">
                <a16:creationId xmlns:a16="http://schemas.microsoft.com/office/drawing/2014/main" id="{EC7586C1-D743-4C29-9AA6-49416004597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val 2">
            <a:extLst>
              <a:ext uri="{FF2B5EF4-FFF2-40B4-BE49-F238E27FC236}">
                <a16:creationId xmlns:a16="http://schemas.microsoft.com/office/drawing/2014/main" id="{9DDC180C-3D67-47EF-8FA2-71EE76ED5A99}"/>
              </a:ext>
            </a:extLst>
          </p:cNvPr>
          <p:cNvSpPr/>
          <p:nvPr/>
        </p:nvSpPr>
        <p:spPr>
          <a:xfrm>
            <a:off x="3216276" y="620714"/>
            <a:ext cx="5616575" cy="56165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053" name="TextBox 1">
            <a:extLst>
              <a:ext uri="{FF2B5EF4-FFF2-40B4-BE49-F238E27FC236}">
                <a16:creationId xmlns:a16="http://schemas.microsoft.com/office/drawing/2014/main" id="{A71CD33E-18C6-4714-A714-6901534E407F}"/>
              </a:ext>
            </a:extLst>
          </p:cNvPr>
          <p:cNvSpPr txBox="1">
            <a:spLocks noChangeArrowheads="1"/>
          </p:cNvSpPr>
          <p:nvPr/>
        </p:nvSpPr>
        <p:spPr bwMode="auto">
          <a:xfrm>
            <a:off x="4151314" y="-465138"/>
            <a:ext cx="4105275" cy="7788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50000" b="1">
                <a:solidFill>
                  <a:srgbClr val="CCECFF"/>
                </a:solidFill>
                <a:latin typeface="Arial" panose="020B0604020202020204" pitchFamily="34" charset="0"/>
              </a:rPr>
              <a:t>5</a:t>
            </a:r>
          </a:p>
        </p:txBody>
      </p:sp>
      <p:sp>
        <p:nvSpPr>
          <p:cNvPr id="2058" name="TextBox 12">
            <a:extLst>
              <a:ext uri="{FF2B5EF4-FFF2-40B4-BE49-F238E27FC236}">
                <a16:creationId xmlns:a16="http://schemas.microsoft.com/office/drawing/2014/main" id="{623566B0-1B07-4309-AF85-1C4CFC197F40}"/>
              </a:ext>
            </a:extLst>
          </p:cNvPr>
          <p:cNvSpPr txBox="1">
            <a:spLocks noChangeArrowheads="1"/>
          </p:cNvSpPr>
          <p:nvPr/>
        </p:nvSpPr>
        <p:spPr bwMode="auto">
          <a:xfrm>
            <a:off x="2711450" y="1862138"/>
            <a:ext cx="67691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sz="6000" b="1" dirty="0">
                <a:solidFill>
                  <a:schemeClr val="accent1">
                    <a:lumMod val="50000"/>
                  </a:schemeClr>
                </a:solidFill>
                <a:latin typeface="Sassoon Infant Md" panose="02000603050000020003" pitchFamily="50" charset="0"/>
              </a:rPr>
              <a:t>Telling the </a:t>
            </a:r>
          </a:p>
          <a:p>
            <a:pPr algn="ctr" eaLnBrk="1" hangingPunct="1">
              <a:spcBef>
                <a:spcPct val="0"/>
              </a:spcBef>
              <a:buFontTx/>
              <a:buNone/>
              <a:defRPr/>
            </a:pPr>
            <a:r>
              <a:rPr lang="en-GB" sz="6000" b="1" dirty="0">
                <a:solidFill>
                  <a:schemeClr val="accent1">
                    <a:lumMod val="50000"/>
                  </a:schemeClr>
                </a:solidFill>
                <a:latin typeface="Sassoon Infant Md" panose="02000603050000020003" pitchFamily="50" charset="0"/>
              </a:rPr>
              <a:t>Time in Blocks</a:t>
            </a:r>
          </a:p>
          <a:p>
            <a:pPr algn="ctr" eaLnBrk="1" hangingPunct="1">
              <a:spcBef>
                <a:spcPct val="0"/>
              </a:spcBef>
              <a:buFontTx/>
              <a:buNone/>
              <a:defRPr/>
            </a:pPr>
            <a:r>
              <a:rPr lang="en-GB" sz="6000" b="1" dirty="0">
                <a:solidFill>
                  <a:schemeClr val="accent1">
                    <a:lumMod val="50000"/>
                  </a:schemeClr>
                </a:solidFill>
                <a:latin typeface="Sassoon Infant Md" panose="02000603050000020003" pitchFamily="50" charset="0"/>
              </a:rPr>
              <a:t>Of 5 Minutes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2CCABA1-8A8E-4592-9E0F-B92F593CA567}"/>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20483" name="Picture 10" descr="Portrait with Footer.png">
            <a:extLst>
              <a:ext uri="{FF2B5EF4-FFF2-40B4-BE49-F238E27FC236}">
                <a16:creationId xmlns:a16="http://schemas.microsoft.com/office/drawing/2014/main" id="{C2155B59-DEE9-4159-ACC0-7B80902FA1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4">
            <a:extLst>
              <a:ext uri="{FF2B5EF4-FFF2-40B4-BE49-F238E27FC236}">
                <a16:creationId xmlns:a16="http://schemas.microsoft.com/office/drawing/2014/main" id="{A8263DE8-BBA4-4AD9-B6F8-896CF80F8D18}"/>
              </a:ext>
            </a:extLst>
          </p:cNvPr>
          <p:cNvSpPr/>
          <p:nvPr/>
        </p:nvSpPr>
        <p:spPr>
          <a:xfrm>
            <a:off x="2495551" y="836613"/>
            <a:ext cx="7343775" cy="57626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0485" name="Text Box 5">
            <a:extLst>
              <a:ext uri="{FF2B5EF4-FFF2-40B4-BE49-F238E27FC236}">
                <a16:creationId xmlns:a16="http://schemas.microsoft.com/office/drawing/2014/main" id="{D64C31C2-2F54-404B-8A10-7C76C7815BAD}"/>
              </a:ext>
            </a:extLst>
          </p:cNvPr>
          <p:cNvSpPr txBox="1">
            <a:spLocks noChangeArrowheads="1"/>
          </p:cNvSpPr>
          <p:nvPr/>
        </p:nvSpPr>
        <p:spPr bwMode="auto">
          <a:xfrm>
            <a:off x="2671763" y="382589"/>
            <a:ext cx="6629400" cy="292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GB" altLang="en-US" sz="4400">
              <a:latin typeface="Sassoon Infant Md" pitchFamily="50" charset="0"/>
            </a:endParaRPr>
          </a:p>
          <a:p>
            <a:pPr algn="ctr">
              <a:spcBef>
                <a:spcPct val="0"/>
              </a:spcBef>
              <a:buFontTx/>
              <a:buNone/>
            </a:pPr>
            <a:r>
              <a:rPr lang="en-GB" altLang="en-US" sz="2800">
                <a:latin typeface="Sassoon Infant Md" pitchFamily="50" charset="0"/>
              </a:rPr>
              <a:t>Which clock shows 10 minutes to 2?</a:t>
            </a:r>
          </a:p>
          <a:p>
            <a:pPr algn="ctr">
              <a:spcBef>
                <a:spcPct val="0"/>
              </a:spcBef>
              <a:buFontTx/>
              <a:buNone/>
            </a:pPr>
            <a:endParaRPr lang="en-GB" altLang="en-US" sz="2800">
              <a:latin typeface="Sassoon Infant Md" pitchFamily="50" charset="0"/>
            </a:endParaRPr>
          </a:p>
          <a:p>
            <a:pPr algn="ctr">
              <a:spcBef>
                <a:spcPct val="0"/>
              </a:spcBef>
              <a:buFontTx/>
              <a:buNone/>
            </a:pPr>
            <a:r>
              <a:rPr lang="en-GB" altLang="en-US" sz="2800">
                <a:latin typeface="Sassoon Infant Md" pitchFamily="50" charset="0"/>
              </a:rPr>
              <a:t>Which clock shows 25 minutes past 11?</a:t>
            </a:r>
          </a:p>
          <a:p>
            <a:pPr algn="ctr">
              <a:spcBef>
                <a:spcPct val="0"/>
              </a:spcBef>
              <a:buFontTx/>
              <a:buNone/>
            </a:pPr>
            <a:endParaRPr lang="en-GB" altLang="en-US" sz="2800">
              <a:latin typeface="Sassoon Infant Md" pitchFamily="50" charset="0"/>
            </a:endParaRPr>
          </a:p>
          <a:p>
            <a:pPr algn="ctr">
              <a:spcBef>
                <a:spcPct val="0"/>
              </a:spcBef>
              <a:buFontTx/>
              <a:buNone/>
            </a:pPr>
            <a:r>
              <a:rPr lang="en-GB" altLang="en-US" sz="2800">
                <a:latin typeface="Sassoon Infant Md" pitchFamily="50" charset="0"/>
              </a:rPr>
              <a:t>Which clock shows 25 minutes to 11?</a:t>
            </a:r>
          </a:p>
        </p:txBody>
      </p:sp>
      <p:grpSp>
        <p:nvGrpSpPr>
          <p:cNvPr id="20486" name="Group 2">
            <a:extLst>
              <a:ext uri="{FF2B5EF4-FFF2-40B4-BE49-F238E27FC236}">
                <a16:creationId xmlns:a16="http://schemas.microsoft.com/office/drawing/2014/main" id="{E721EBCC-7A6D-4AF7-B8B2-0CC982000DBF}"/>
              </a:ext>
            </a:extLst>
          </p:cNvPr>
          <p:cNvGrpSpPr>
            <a:grpSpLocks/>
          </p:cNvGrpSpPr>
          <p:nvPr/>
        </p:nvGrpSpPr>
        <p:grpSpPr bwMode="auto">
          <a:xfrm>
            <a:off x="4813301" y="3573463"/>
            <a:ext cx="2443163" cy="2443162"/>
            <a:chOff x="3289300" y="3424238"/>
            <a:chExt cx="2592387" cy="2592387"/>
          </a:xfrm>
        </p:grpSpPr>
        <p:pic>
          <p:nvPicPr>
            <p:cNvPr id="20495" name="Picture 20">
              <a:extLst>
                <a:ext uri="{FF2B5EF4-FFF2-40B4-BE49-F238E27FC236}">
                  <a16:creationId xmlns:a16="http://schemas.microsoft.com/office/drawing/2014/main" id="{3C576546-B7BB-4EB4-ABF9-A95E11B40B1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89300" y="3424238"/>
              <a:ext cx="2592387"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2" name="Straight Arrow Connector 21">
              <a:extLst>
                <a:ext uri="{FF2B5EF4-FFF2-40B4-BE49-F238E27FC236}">
                  <a16:creationId xmlns:a16="http://schemas.microsoft.com/office/drawing/2014/main" id="{BE9D060C-2131-4D6E-B4CE-B2129931886C}"/>
                </a:ext>
              </a:extLst>
            </p:cNvPr>
            <p:cNvCxnSpPr/>
            <p:nvPr/>
          </p:nvCxnSpPr>
          <p:spPr bwMode="auto">
            <a:xfrm flipH="1" flipV="1">
              <a:off x="3836751" y="4271522"/>
              <a:ext cx="749585" cy="449752"/>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7E8E3C47-0AD6-4C79-B90F-05FA02CF90A9}"/>
                </a:ext>
              </a:extLst>
            </p:cNvPr>
            <p:cNvCxnSpPr/>
            <p:nvPr/>
          </p:nvCxnSpPr>
          <p:spPr bwMode="auto">
            <a:xfrm flipV="1">
              <a:off x="4586335" y="4343954"/>
              <a:ext cx="601353" cy="37732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487" name="Group 1">
            <a:extLst>
              <a:ext uri="{FF2B5EF4-FFF2-40B4-BE49-F238E27FC236}">
                <a16:creationId xmlns:a16="http://schemas.microsoft.com/office/drawing/2014/main" id="{BA981624-F0E1-4FB0-A7CC-3CCBE3D66D18}"/>
              </a:ext>
            </a:extLst>
          </p:cNvPr>
          <p:cNvGrpSpPr>
            <a:grpSpLocks/>
          </p:cNvGrpSpPr>
          <p:nvPr/>
        </p:nvGrpSpPr>
        <p:grpSpPr bwMode="auto">
          <a:xfrm>
            <a:off x="7372350" y="3500438"/>
            <a:ext cx="2514600" cy="2514600"/>
            <a:chOff x="5848350" y="3422650"/>
            <a:chExt cx="2592388" cy="2592388"/>
          </a:xfrm>
        </p:grpSpPr>
        <p:pic>
          <p:nvPicPr>
            <p:cNvPr id="20492" name="Picture 24">
              <a:extLst>
                <a:ext uri="{FF2B5EF4-FFF2-40B4-BE49-F238E27FC236}">
                  <a16:creationId xmlns:a16="http://schemas.microsoft.com/office/drawing/2014/main" id="{26008848-FC3B-4B15-9F0B-DE025243E6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848350" y="3422650"/>
              <a:ext cx="2592388" cy="25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6" name="Straight Arrow Connector 25">
              <a:extLst>
                <a:ext uri="{FF2B5EF4-FFF2-40B4-BE49-F238E27FC236}">
                  <a16:creationId xmlns:a16="http://schemas.microsoft.com/office/drawing/2014/main" id="{3A9FFA94-6463-4175-A006-D044988F6559}"/>
                </a:ext>
              </a:extLst>
            </p:cNvPr>
            <p:cNvCxnSpPr/>
            <p:nvPr/>
          </p:nvCxnSpPr>
          <p:spPr bwMode="auto">
            <a:xfrm>
              <a:off x="7144544" y="4718844"/>
              <a:ext cx="451704" cy="797028"/>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330E682A-5F0C-48FD-9905-E1FB7B28904F}"/>
                </a:ext>
              </a:extLst>
            </p:cNvPr>
            <p:cNvCxnSpPr/>
            <p:nvPr/>
          </p:nvCxnSpPr>
          <p:spPr bwMode="auto">
            <a:xfrm flipH="1" flipV="1">
              <a:off x="6899053" y="4077293"/>
              <a:ext cx="245491" cy="64155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488" name="Group 3">
            <a:extLst>
              <a:ext uri="{FF2B5EF4-FFF2-40B4-BE49-F238E27FC236}">
                <a16:creationId xmlns:a16="http://schemas.microsoft.com/office/drawing/2014/main" id="{D1429C97-C1E5-4F06-B0F3-9A383A9583F0}"/>
              </a:ext>
            </a:extLst>
          </p:cNvPr>
          <p:cNvGrpSpPr>
            <a:grpSpLocks/>
          </p:cNvGrpSpPr>
          <p:nvPr/>
        </p:nvGrpSpPr>
        <p:grpSpPr bwMode="auto">
          <a:xfrm>
            <a:off x="2255839" y="3573464"/>
            <a:ext cx="2441575" cy="2441575"/>
            <a:chOff x="731838" y="3422650"/>
            <a:chExt cx="2592387" cy="2592387"/>
          </a:xfrm>
        </p:grpSpPr>
        <p:pic>
          <p:nvPicPr>
            <p:cNvPr id="20489" name="Picture 28">
              <a:extLst>
                <a:ext uri="{FF2B5EF4-FFF2-40B4-BE49-F238E27FC236}">
                  <a16:creationId xmlns:a16="http://schemas.microsoft.com/office/drawing/2014/main" id="{6CDCA360-982A-4BFB-8822-7133D412A22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1838" y="3422650"/>
              <a:ext cx="2592387"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 name="Straight Arrow Connector 29">
              <a:extLst>
                <a:ext uri="{FF2B5EF4-FFF2-40B4-BE49-F238E27FC236}">
                  <a16:creationId xmlns:a16="http://schemas.microsoft.com/office/drawing/2014/main" id="{ABB3516F-0DA9-435C-81F2-B451D8D16C17}"/>
                </a:ext>
              </a:extLst>
            </p:cNvPr>
            <p:cNvCxnSpPr/>
            <p:nvPr/>
          </p:nvCxnSpPr>
          <p:spPr bwMode="auto">
            <a:xfrm flipH="1">
              <a:off x="1576302" y="4718843"/>
              <a:ext cx="451729" cy="800640"/>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4AFB8678-2D7E-41A3-AE57-0387C5AE0A71}"/>
                </a:ext>
              </a:extLst>
            </p:cNvPr>
            <p:cNvCxnSpPr/>
            <p:nvPr/>
          </p:nvCxnSpPr>
          <p:spPr bwMode="auto">
            <a:xfrm flipH="1" flipV="1">
              <a:off x="1576302" y="4224975"/>
              <a:ext cx="451729" cy="49386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002828-EA1B-4A99-95A2-59F4D879BA1D}"/>
              </a:ext>
            </a:extLst>
          </p:cNvPr>
          <p:cNvSpPr/>
          <p:nvPr/>
        </p:nvSpPr>
        <p:spPr>
          <a:xfrm>
            <a:off x="528320" y="121941"/>
            <a:ext cx="11663680" cy="5707716"/>
          </a:xfrm>
          <a:prstGeom prst="rect">
            <a:avLst/>
          </a:prstGeom>
        </p:spPr>
        <p:txBody>
          <a:bodyPr wrap="square">
            <a:spAutoFit/>
          </a:bodyPr>
          <a:lstStyle/>
          <a:p>
            <a:pPr algn="ctr"/>
            <a:endParaRPr lang="en-GB" sz="3600" b="1" dirty="0">
              <a:solidFill>
                <a:schemeClr val="accent1">
                  <a:lumMod val="50000"/>
                </a:schemeClr>
              </a:solidFill>
            </a:endParaRPr>
          </a:p>
          <a:p>
            <a:pPr algn="ctr"/>
            <a:r>
              <a:rPr lang="en-GB" sz="3600" b="1" dirty="0">
                <a:solidFill>
                  <a:schemeClr val="accent1">
                    <a:lumMod val="50000"/>
                  </a:schemeClr>
                </a:solidFill>
              </a:rPr>
              <a:t>				Thursday 25</a:t>
            </a:r>
            <a:r>
              <a:rPr lang="en-GB" sz="3600" b="1" baseline="30000" dirty="0">
                <a:solidFill>
                  <a:schemeClr val="accent1">
                    <a:lumMod val="50000"/>
                  </a:schemeClr>
                </a:solidFill>
              </a:rPr>
              <a:t>th</a:t>
            </a:r>
            <a:r>
              <a:rPr lang="en-GB" sz="3600" b="1" dirty="0">
                <a:solidFill>
                  <a:schemeClr val="accent1">
                    <a:lumMod val="50000"/>
                  </a:schemeClr>
                </a:solidFill>
              </a:rPr>
              <a:t> June</a:t>
            </a:r>
          </a:p>
          <a:p>
            <a:endParaRPr lang="en-GB" sz="2000" b="1" u="sng" dirty="0">
              <a:solidFill>
                <a:schemeClr val="accent1">
                  <a:lumMod val="50000"/>
                </a:schemeClr>
              </a:solidFill>
            </a:endParaRPr>
          </a:p>
          <a:p>
            <a:pPr>
              <a:lnSpc>
                <a:spcPct val="150000"/>
              </a:lnSpc>
            </a:pPr>
            <a:r>
              <a:rPr lang="en-GB" sz="2400" b="1" u="sng" dirty="0">
                <a:solidFill>
                  <a:schemeClr val="accent1">
                    <a:lumMod val="50000"/>
                  </a:schemeClr>
                </a:solidFill>
              </a:rPr>
              <a:t>Maths</a:t>
            </a:r>
          </a:p>
          <a:p>
            <a:pPr>
              <a:lnSpc>
                <a:spcPct val="150000"/>
              </a:lnSpc>
            </a:pPr>
            <a:r>
              <a:rPr lang="en-GB" sz="2000" dirty="0">
                <a:solidFill>
                  <a:schemeClr val="accent1">
                    <a:lumMod val="50000"/>
                  </a:schemeClr>
                </a:solidFill>
              </a:rPr>
              <a:t>I have a number of challenges for you to choose from. You may even choose to do more than one!</a:t>
            </a:r>
          </a:p>
          <a:p>
            <a:pPr>
              <a:lnSpc>
                <a:spcPct val="150000"/>
              </a:lnSpc>
            </a:pPr>
            <a:endParaRPr lang="en-GB" sz="2000" dirty="0">
              <a:solidFill>
                <a:schemeClr val="accent1">
                  <a:lumMod val="50000"/>
                </a:schemeClr>
              </a:solidFill>
            </a:endParaRPr>
          </a:p>
          <a:p>
            <a:pPr>
              <a:lnSpc>
                <a:spcPct val="150000"/>
              </a:lnSpc>
            </a:pPr>
            <a:r>
              <a:rPr lang="en-GB" sz="2000" dirty="0">
                <a:solidFill>
                  <a:schemeClr val="accent1">
                    <a:lumMod val="50000"/>
                  </a:schemeClr>
                </a:solidFill>
              </a:rPr>
              <a:t>Challenge 1 – o’clock, half past, quarter past and quarter to.</a:t>
            </a:r>
          </a:p>
          <a:p>
            <a:pPr>
              <a:lnSpc>
                <a:spcPct val="150000"/>
              </a:lnSpc>
            </a:pPr>
            <a:r>
              <a:rPr lang="en-GB" sz="2000" dirty="0">
                <a:solidFill>
                  <a:schemeClr val="accent1">
                    <a:lumMod val="50000"/>
                  </a:schemeClr>
                </a:solidFill>
              </a:rPr>
              <a:t>Challenge 2 – Reading the time to the nearest 5 minutes up to half past.</a:t>
            </a:r>
          </a:p>
          <a:p>
            <a:pPr>
              <a:lnSpc>
                <a:spcPct val="150000"/>
              </a:lnSpc>
            </a:pPr>
            <a:r>
              <a:rPr lang="en-GB" sz="2000" dirty="0">
                <a:solidFill>
                  <a:schemeClr val="accent1">
                    <a:lumMod val="50000"/>
                  </a:schemeClr>
                </a:solidFill>
              </a:rPr>
              <a:t>Challenge 3 – Reading the time to the nearest 5 minutes after half past.</a:t>
            </a:r>
          </a:p>
          <a:p>
            <a:pPr>
              <a:lnSpc>
                <a:spcPct val="150000"/>
              </a:lnSpc>
            </a:pPr>
            <a:r>
              <a:rPr lang="en-GB" sz="2000" dirty="0">
                <a:solidFill>
                  <a:schemeClr val="accent1">
                    <a:lumMod val="50000"/>
                  </a:schemeClr>
                </a:solidFill>
              </a:rPr>
              <a:t>Challenge 4 – Reading the time to the nearest 5 minutes.</a:t>
            </a:r>
          </a:p>
          <a:p>
            <a:pPr>
              <a:lnSpc>
                <a:spcPct val="150000"/>
              </a:lnSpc>
            </a:pPr>
            <a:endParaRPr lang="en-GB" sz="2000" dirty="0">
              <a:solidFill>
                <a:schemeClr val="accent1">
                  <a:lumMod val="50000"/>
                </a:schemeClr>
              </a:solidFill>
            </a:endParaRPr>
          </a:p>
          <a:p>
            <a:pPr>
              <a:lnSpc>
                <a:spcPct val="150000"/>
              </a:lnSpc>
            </a:pPr>
            <a:r>
              <a:rPr lang="en-GB" sz="2000" dirty="0">
                <a:solidFill>
                  <a:schemeClr val="accent1">
                    <a:lumMod val="50000"/>
                  </a:schemeClr>
                </a:solidFill>
              </a:rPr>
              <a:t>Have fun! </a:t>
            </a:r>
          </a:p>
        </p:txBody>
      </p:sp>
      <p:pic>
        <p:nvPicPr>
          <p:cNvPr id="5" name="Picture 4">
            <a:extLst>
              <a:ext uri="{FF2B5EF4-FFF2-40B4-BE49-F238E27FC236}">
                <a16:creationId xmlns:a16="http://schemas.microsoft.com/office/drawing/2014/main" id="{FFBBA8F2-B622-4A96-ADD3-A60DC4AC6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905" y="335142"/>
            <a:ext cx="5838095" cy="847619"/>
          </a:xfrm>
          <a:prstGeom prst="rect">
            <a:avLst/>
          </a:prstGeom>
        </p:spPr>
      </p:pic>
      <p:pic>
        <p:nvPicPr>
          <p:cNvPr id="3" name="Picture 2">
            <a:extLst>
              <a:ext uri="{FF2B5EF4-FFF2-40B4-BE49-F238E27FC236}">
                <a16:creationId xmlns:a16="http://schemas.microsoft.com/office/drawing/2014/main" id="{F0FD357D-F27A-4864-BF9B-C28E7CDFD1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00950" y="3938070"/>
            <a:ext cx="2462730" cy="2462730"/>
          </a:xfrm>
          <a:prstGeom prst="rect">
            <a:avLst/>
          </a:prstGeom>
        </p:spPr>
      </p:pic>
    </p:spTree>
    <p:extLst>
      <p:ext uri="{BB962C8B-B14F-4D97-AF65-F5344CB8AC3E}">
        <p14:creationId xmlns:p14="http://schemas.microsoft.com/office/powerpoint/2010/main" val="3385742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FDFC2-7B34-4CDF-B042-E9BD6F36AEAE}"/>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3075" name="Picture 10" descr="Portrait with Footer.png">
            <a:extLst>
              <a:ext uri="{FF2B5EF4-FFF2-40B4-BE49-F238E27FC236}">
                <a16:creationId xmlns:a16="http://schemas.microsoft.com/office/drawing/2014/main" id="{2C33B87A-9F40-48A5-952A-53249898D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6" name="Group 4">
            <a:extLst>
              <a:ext uri="{FF2B5EF4-FFF2-40B4-BE49-F238E27FC236}">
                <a16:creationId xmlns:a16="http://schemas.microsoft.com/office/drawing/2014/main" id="{D3EC587C-4201-4D14-867D-4A10376AB70D}"/>
              </a:ext>
            </a:extLst>
          </p:cNvPr>
          <p:cNvGrpSpPr>
            <a:grpSpLocks/>
          </p:cNvGrpSpPr>
          <p:nvPr/>
        </p:nvGrpSpPr>
        <p:grpSpPr bwMode="auto">
          <a:xfrm>
            <a:off x="4252914" y="981076"/>
            <a:ext cx="3355975" cy="3355975"/>
            <a:chOff x="2699792" y="1324508"/>
            <a:chExt cx="3355627" cy="3356992"/>
          </a:xfrm>
        </p:grpSpPr>
        <p:pic>
          <p:nvPicPr>
            <p:cNvPr id="3078" name="Picture 1">
              <a:extLst>
                <a:ext uri="{FF2B5EF4-FFF2-40B4-BE49-F238E27FC236}">
                  <a16:creationId xmlns:a16="http://schemas.microsoft.com/office/drawing/2014/main" id="{5103BAE1-26E4-40A8-93DA-20DF13DD5AB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08E6EDA9-B224-4957-953D-FEEE4EB60B96}"/>
                </a:ext>
              </a:extLst>
            </p:cNvPr>
            <p:cNvCxnSpPr/>
            <p:nvPr/>
          </p:nvCxnSpPr>
          <p:spPr>
            <a:xfrm flipV="1">
              <a:off x="4377605" y="1732620"/>
              <a:ext cx="0" cy="1283089"/>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7F06E507-8B5F-40BE-8593-84A14B271AF5}"/>
                </a:ext>
              </a:extLst>
            </p:cNvPr>
            <p:cNvCxnSpPr/>
            <p:nvPr/>
          </p:nvCxnSpPr>
          <p:spPr>
            <a:xfrm flipH="1" flipV="1">
              <a:off x="4377605" y="2204250"/>
              <a:ext cx="1588" cy="81145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077" name="Text Box 8">
            <a:extLst>
              <a:ext uri="{FF2B5EF4-FFF2-40B4-BE49-F238E27FC236}">
                <a16:creationId xmlns:a16="http://schemas.microsoft.com/office/drawing/2014/main" id="{35224743-BF94-41A4-8CBF-D593C68CACB9}"/>
              </a:ext>
            </a:extLst>
          </p:cNvPr>
          <p:cNvSpPr txBox="1">
            <a:spLocks noChangeArrowheads="1"/>
          </p:cNvSpPr>
          <p:nvPr/>
        </p:nvSpPr>
        <p:spPr bwMode="auto">
          <a:xfrm>
            <a:off x="2006600" y="4667250"/>
            <a:ext cx="78486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400">
                <a:latin typeface="Sassoon Infant Md" pitchFamily="50" charset="0"/>
              </a:rPr>
              <a:t>This clock shows the hours in black on the inside, and the minutes in  blue around the outside (most clocks don’t show the minutes).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8DAE10-F77E-48F0-94B9-A0EBD2B024C6}"/>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4099" name="Picture 10" descr="Portrait with Footer.png">
            <a:extLst>
              <a:ext uri="{FF2B5EF4-FFF2-40B4-BE49-F238E27FC236}">
                <a16:creationId xmlns:a16="http://schemas.microsoft.com/office/drawing/2014/main" id="{4AD5C0E5-1BDF-4DCD-98E7-3111C2C60CA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0" name="Group 4">
            <a:extLst>
              <a:ext uri="{FF2B5EF4-FFF2-40B4-BE49-F238E27FC236}">
                <a16:creationId xmlns:a16="http://schemas.microsoft.com/office/drawing/2014/main" id="{F3AFCC46-55F7-4CF5-A450-ED021F33CEB9}"/>
              </a:ext>
            </a:extLst>
          </p:cNvPr>
          <p:cNvGrpSpPr>
            <a:grpSpLocks/>
          </p:cNvGrpSpPr>
          <p:nvPr/>
        </p:nvGrpSpPr>
        <p:grpSpPr bwMode="auto">
          <a:xfrm>
            <a:off x="4367214" y="981076"/>
            <a:ext cx="3355975" cy="3355975"/>
            <a:chOff x="2699792" y="1324508"/>
            <a:chExt cx="3355627" cy="3356992"/>
          </a:xfrm>
        </p:grpSpPr>
        <p:pic>
          <p:nvPicPr>
            <p:cNvPr id="4102" name="Picture 1">
              <a:extLst>
                <a:ext uri="{FF2B5EF4-FFF2-40B4-BE49-F238E27FC236}">
                  <a16:creationId xmlns:a16="http://schemas.microsoft.com/office/drawing/2014/main" id="{6A46CC27-CB2C-4A53-9388-604BEAC3D04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4E82BF75-5F44-41D5-98A7-BED66D0CEB6F}"/>
                </a:ext>
              </a:extLst>
            </p:cNvPr>
            <p:cNvCxnSpPr/>
            <p:nvPr/>
          </p:nvCxnSpPr>
          <p:spPr>
            <a:xfrm flipV="1">
              <a:off x="4377605" y="2404335"/>
              <a:ext cx="1130183" cy="611373"/>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D7A01526-7997-470C-ABC6-DC3C867DB32F}"/>
                </a:ext>
              </a:extLst>
            </p:cNvPr>
            <p:cNvCxnSpPr/>
            <p:nvPr/>
          </p:nvCxnSpPr>
          <p:spPr>
            <a:xfrm flipH="1" flipV="1">
              <a:off x="4377605" y="2204250"/>
              <a:ext cx="1588" cy="81145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101" name="TextBox 6">
            <a:extLst>
              <a:ext uri="{FF2B5EF4-FFF2-40B4-BE49-F238E27FC236}">
                <a16:creationId xmlns:a16="http://schemas.microsoft.com/office/drawing/2014/main" id="{33789094-309F-49B5-B51E-166DB2BC331A}"/>
              </a:ext>
            </a:extLst>
          </p:cNvPr>
          <p:cNvSpPr txBox="1">
            <a:spLocks noChangeArrowheads="1"/>
          </p:cNvSpPr>
          <p:nvPr/>
        </p:nvSpPr>
        <p:spPr bwMode="auto">
          <a:xfrm>
            <a:off x="2208214" y="4337050"/>
            <a:ext cx="7775575"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2800">
                <a:latin typeface="Sassoon Infant Md" pitchFamily="50" charset="0"/>
              </a:rPr>
              <a:t>How many minutes past does the </a:t>
            </a:r>
            <a:r>
              <a:rPr lang="en-GB" altLang="en-US" sz="2800">
                <a:solidFill>
                  <a:srgbClr val="00B0F0"/>
                </a:solidFill>
                <a:latin typeface="Sassoon Infant Md" pitchFamily="50" charset="0"/>
              </a:rPr>
              <a:t>blue hand </a:t>
            </a:r>
            <a:r>
              <a:rPr lang="en-GB" altLang="en-US" sz="2800">
                <a:latin typeface="Sassoon Infant Md" pitchFamily="50" charset="0"/>
              </a:rPr>
              <a:t>show?</a:t>
            </a:r>
          </a:p>
          <a:p>
            <a:pPr algn="ctr" eaLnBrk="1" hangingPunct="1">
              <a:spcBef>
                <a:spcPct val="0"/>
              </a:spcBef>
              <a:buFontTx/>
              <a:buNone/>
            </a:pPr>
            <a:r>
              <a:rPr lang="en-GB" altLang="en-US" sz="2800">
                <a:latin typeface="Sassoon Infant Md" pitchFamily="50" charset="0"/>
              </a:rPr>
              <a:t>     </a:t>
            </a:r>
          </a:p>
          <a:p>
            <a:pPr algn="ctr" eaLnBrk="1" hangingPunct="1">
              <a:spcBef>
                <a:spcPct val="0"/>
              </a:spcBef>
              <a:buFontTx/>
              <a:buNone/>
            </a:pPr>
            <a:r>
              <a:rPr lang="en-GB" altLang="en-US" sz="2800">
                <a:latin typeface="Sassoon Infant Md" pitchFamily="50" charset="0"/>
              </a:rPr>
              <a:t>Does it show 2 minutes past or 10 minutes past?</a:t>
            </a:r>
          </a:p>
          <a:p>
            <a:pPr algn="ctr" eaLnBrk="1" hangingPunct="1">
              <a:spcBef>
                <a:spcPct val="0"/>
              </a:spcBef>
            </a:pPr>
            <a:endParaRPr lang="en-GB" altLang="en-US" sz="2800">
              <a:latin typeface="Sassoon Infant Md" pitchFamily="50"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F528133-595D-49C7-A0D9-AA9D7B510900}"/>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123" name="Picture 10" descr="Portrait with Footer.png">
            <a:extLst>
              <a:ext uri="{FF2B5EF4-FFF2-40B4-BE49-F238E27FC236}">
                <a16:creationId xmlns:a16="http://schemas.microsoft.com/office/drawing/2014/main" id="{D4279CBF-2196-471F-A096-54E4C50C57A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4" name="Group 4">
            <a:extLst>
              <a:ext uri="{FF2B5EF4-FFF2-40B4-BE49-F238E27FC236}">
                <a16:creationId xmlns:a16="http://schemas.microsoft.com/office/drawing/2014/main" id="{9FA9851F-57C4-49EA-A16E-A1762EF07101}"/>
              </a:ext>
            </a:extLst>
          </p:cNvPr>
          <p:cNvGrpSpPr>
            <a:grpSpLocks/>
          </p:cNvGrpSpPr>
          <p:nvPr/>
        </p:nvGrpSpPr>
        <p:grpSpPr bwMode="auto">
          <a:xfrm>
            <a:off x="4367214" y="981076"/>
            <a:ext cx="3355975" cy="3355975"/>
            <a:chOff x="2699792" y="1324508"/>
            <a:chExt cx="3355627" cy="3356992"/>
          </a:xfrm>
        </p:grpSpPr>
        <p:pic>
          <p:nvPicPr>
            <p:cNvPr id="5126" name="Picture 1">
              <a:extLst>
                <a:ext uri="{FF2B5EF4-FFF2-40B4-BE49-F238E27FC236}">
                  <a16:creationId xmlns:a16="http://schemas.microsoft.com/office/drawing/2014/main" id="{5A0BEAF7-550E-44B9-9D63-7050703BA7A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C58E692B-7ED3-400B-B016-1EA72F6F13F6}"/>
                </a:ext>
              </a:extLst>
            </p:cNvPr>
            <p:cNvCxnSpPr/>
            <p:nvPr/>
          </p:nvCxnSpPr>
          <p:spPr>
            <a:xfrm flipV="1">
              <a:off x="4377605" y="2404335"/>
              <a:ext cx="1130183" cy="611373"/>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DD44683-0E66-44E8-9668-B8CA66FC59A9}"/>
                </a:ext>
              </a:extLst>
            </p:cNvPr>
            <p:cNvCxnSpPr/>
            <p:nvPr/>
          </p:nvCxnSpPr>
          <p:spPr>
            <a:xfrm flipH="1" flipV="1">
              <a:off x="4377605" y="2204250"/>
              <a:ext cx="1588" cy="81145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5125" name="TextBox 1">
            <a:extLst>
              <a:ext uri="{FF2B5EF4-FFF2-40B4-BE49-F238E27FC236}">
                <a16:creationId xmlns:a16="http://schemas.microsoft.com/office/drawing/2014/main" id="{68832A62-96BD-4611-A62B-ECD512F07AFD}"/>
              </a:ext>
            </a:extLst>
          </p:cNvPr>
          <p:cNvSpPr txBox="1">
            <a:spLocks noChangeArrowheads="1"/>
          </p:cNvSpPr>
          <p:nvPr/>
        </p:nvSpPr>
        <p:spPr bwMode="auto">
          <a:xfrm>
            <a:off x="1990726" y="4337050"/>
            <a:ext cx="813752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400">
                <a:latin typeface="Sassoon Infant Md" pitchFamily="50" charset="0"/>
              </a:rPr>
              <a:t>Black numbers are the hours and </a:t>
            </a:r>
            <a:r>
              <a:rPr lang="en-GB" altLang="en-US" sz="2400">
                <a:solidFill>
                  <a:schemeClr val="accent1"/>
                </a:solidFill>
                <a:latin typeface="Sassoon Infant Md" pitchFamily="50" charset="0"/>
              </a:rPr>
              <a:t>blue</a:t>
            </a:r>
            <a:r>
              <a:rPr lang="en-GB" altLang="en-US" sz="2400">
                <a:latin typeface="Sassoon Infant Md" pitchFamily="50" charset="0"/>
              </a:rPr>
              <a:t> numbers are the minutes. </a:t>
            </a:r>
          </a:p>
          <a:p>
            <a:pPr algn="ctr">
              <a:spcBef>
                <a:spcPct val="0"/>
              </a:spcBef>
              <a:buFontTx/>
              <a:buNone/>
            </a:pPr>
            <a:r>
              <a:rPr lang="en-GB" altLang="en-US" sz="2400">
                <a:latin typeface="Sassoon Infant Md" pitchFamily="50" charset="0"/>
              </a:rPr>
              <a:t>We read the time as ‘minutes </a:t>
            </a:r>
            <a:r>
              <a:rPr lang="en-GB" altLang="en-US" sz="2400" u="sng">
                <a:solidFill>
                  <a:srgbClr val="FF0000"/>
                </a:solidFill>
                <a:latin typeface="Sassoon Infant Md" pitchFamily="50" charset="0"/>
              </a:rPr>
              <a:t>past</a:t>
            </a:r>
            <a:r>
              <a:rPr lang="en-GB" altLang="en-US" sz="2400">
                <a:latin typeface="Sassoon Infant Md" pitchFamily="50" charset="0"/>
              </a:rPr>
              <a:t> or </a:t>
            </a:r>
            <a:r>
              <a:rPr lang="en-GB" altLang="en-US" sz="2400" u="sng">
                <a:solidFill>
                  <a:srgbClr val="FF0000"/>
                </a:solidFill>
                <a:latin typeface="Sassoon Infant Md" pitchFamily="50" charset="0"/>
              </a:rPr>
              <a:t>to</a:t>
            </a:r>
            <a:r>
              <a:rPr lang="en-GB" altLang="en-US" sz="2400">
                <a:latin typeface="Sassoon Infant Md" pitchFamily="50" charset="0"/>
              </a:rPr>
              <a:t> the hour’.</a:t>
            </a:r>
          </a:p>
          <a:p>
            <a:pPr algn="ctr">
              <a:spcBef>
                <a:spcPct val="0"/>
              </a:spcBef>
              <a:buFontTx/>
              <a:buNone/>
            </a:pPr>
            <a:r>
              <a:rPr lang="en-GB" altLang="en-US" sz="2400">
                <a:latin typeface="Sassoon Infant Md" pitchFamily="50" charset="0"/>
              </a:rPr>
              <a:t>Think of it as ‘</a:t>
            </a:r>
            <a:r>
              <a:rPr lang="en-GB" altLang="en-US" sz="2400" b="1">
                <a:solidFill>
                  <a:schemeClr val="accent1"/>
                </a:solidFill>
                <a:latin typeface="Sassoon Infant Md" pitchFamily="50" charset="0"/>
              </a:rPr>
              <a:t>blue </a:t>
            </a:r>
            <a:r>
              <a:rPr lang="en-GB" altLang="en-US" sz="2400">
                <a:latin typeface="Sassoon Infant Md" pitchFamily="50" charset="0"/>
              </a:rPr>
              <a:t>minutes </a:t>
            </a:r>
            <a:r>
              <a:rPr lang="en-GB" altLang="en-US" sz="2400" u="sng">
                <a:solidFill>
                  <a:srgbClr val="FF0000"/>
                </a:solidFill>
                <a:latin typeface="Sassoon Infant Md" pitchFamily="50" charset="0"/>
              </a:rPr>
              <a:t>past</a:t>
            </a:r>
            <a:r>
              <a:rPr lang="en-GB" altLang="en-US" sz="2400">
                <a:latin typeface="Sassoon Infant Md" pitchFamily="50" charset="0"/>
              </a:rPr>
              <a:t> or </a:t>
            </a:r>
            <a:r>
              <a:rPr lang="en-GB" altLang="en-US" sz="2400" u="sng">
                <a:solidFill>
                  <a:srgbClr val="FF0000"/>
                </a:solidFill>
                <a:latin typeface="Sassoon Infant Md" pitchFamily="50" charset="0"/>
              </a:rPr>
              <a:t>to</a:t>
            </a:r>
            <a:r>
              <a:rPr lang="en-GB" altLang="en-US" sz="2400">
                <a:latin typeface="Sassoon Infant Md" pitchFamily="50" charset="0"/>
              </a:rPr>
              <a:t> </a:t>
            </a:r>
            <a:r>
              <a:rPr lang="en-GB" altLang="en-US" sz="2400" b="1">
                <a:latin typeface="Sassoon Infant Md" pitchFamily="50" charset="0"/>
              </a:rPr>
              <a:t>black</a:t>
            </a:r>
            <a:r>
              <a:rPr lang="en-GB" altLang="en-US" sz="2400">
                <a:latin typeface="Sassoon Infant Md" pitchFamily="50" charset="0"/>
              </a:rPr>
              <a:t>’.</a:t>
            </a:r>
          </a:p>
          <a:p>
            <a:pPr algn="ctr">
              <a:spcBef>
                <a:spcPct val="0"/>
              </a:spcBef>
              <a:buFontTx/>
              <a:buNone/>
            </a:pPr>
            <a:endParaRPr lang="en-GB" altLang="en-US" sz="2400">
              <a:latin typeface="Sassoon Infant Md" pitchFamily="50" charset="0"/>
            </a:endParaRPr>
          </a:p>
          <a:p>
            <a:pPr algn="ctr">
              <a:spcBef>
                <a:spcPct val="0"/>
              </a:spcBef>
              <a:buFontTx/>
              <a:buNone/>
            </a:pPr>
            <a:r>
              <a:rPr lang="en-GB" altLang="en-US" sz="2400">
                <a:latin typeface="Sassoon Infant Md" pitchFamily="50" charset="0"/>
              </a:rPr>
              <a:t>The time is </a:t>
            </a:r>
            <a:r>
              <a:rPr lang="en-GB" altLang="en-US" sz="2400" b="1">
                <a:solidFill>
                  <a:schemeClr val="accent1"/>
                </a:solidFill>
                <a:latin typeface="Sassoon Infant Md" pitchFamily="50" charset="0"/>
              </a:rPr>
              <a:t>10 </a:t>
            </a:r>
            <a:r>
              <a:rPr lang="en-GB" altLang="en-US" sz="2400">
                <a:latin typeface="Sassoon Infant Md" pitchFamily="50" charset="0"/>
              </a:rPr>
              <a:t>minutes past </a:t>
            </a:r>
            <a:r>
              <a:rPr lang="en-GB" altLang="en-US" sz="2400" b="1">
                <a:latin typeface="Sassoon Infant Md" pitchFamily="50" charset="0"/>
              </a:rPr>
              <a:t>12.</a:t>
            </a:r>
            <a:endParaRPr lang="en-GB" altLang="en-US" sz="2400">
              <a:latin typeface="Sassoon Infant Md" pitchFamily="50"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5AAF9CC-C85D-4651-879C-6A5D1F68CEFD}"/>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6147" name="Picture 10" descr="Portrait with Footer.png">
            <a:extLst>
              <a:ext uri="{FF2B5EF4-FFF2-40B4-BE49-F238E27FC236}">
                <a16:creationId xmlns:a16="http://schemas.microsoft.com/office/drawing/2014/main" id="{1B376DE7-05C6-43EE-B73F-588EDAA81D7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8" name="Group 4">
            <a:extLst>
              <a:ext uri="{FF2B5EF4-FFF2-40B4-BE49-F238E27FC236}">
                <a16:creationId xmlns:a16="http://schemas.microsoft.com/office/drawing/2014/main" id="{E9B0AE35-8749-478F-A5DE-92AF4D282F10}"/>
              </a:ext>
            </a:extLst>
          </p:cNvPr>
          <p:cNvGrpSpPr>
            <a:grpSpLocks/>
          </p:cNvGrpSpPr>
          <p:nvPr/>
        </p:nvGrpSpPr>
        <p:grpSpPr bwMode="auto">
          <a:xfrm>
            <a:off x="4367214" y="981076"/>
            <a:ext cx="3355975" cy="3355975"/>
            <a:chOff x="2699792" y="1324508"/>
            <a:chExt cx="3355627" cy="3356992"/>
          </a:xfrm>
        </p:grpSpPr>
        <p:pic>
          <p:nvPicPr>
            <p:cNvPr id="6150" name="Picture 1">
              <a:extLst>
                <a:ext uri="{FF2B5EF4-FFF2-40B4-BE49-F238E27FC236}">
                  <a16:creationId xmlns:a16="http://schemas.microsoft.com/office/drawing/2014/main" id="{AA37DE22-A3DC-4870-A6BC-F3CFCE1E7E3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39372660-0FAF-4D91-87B4-A572EC3D8E37}"/>
                </a:ext>
              </a:extLst>
            </p:cNvPr>
            <p:cNvCxnSpPr/>
            <p:nvPr/>
          </p:nvCxnSpPr>
          <p:spPr>
            <a:xfrm>
              <a:off x="4377605" y="3015708"/>
              <a:ext cx="1058753" cy="612961"/>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60B277CA-D1E1-4D70-9603-A2BC47383325}"/>
                </a:ext>
              </a:extLst>
            </p:cNvPr>
            <p:cNvCxnSpPr/>
            <p:nvPr/>
          </p:nvCxnSpPr>
          <p:spPr>
            <a:xfrm flipV="1">
              <a:off x="4379193" y="2404335"/>
              <a:ext cx="696840" cy="61137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6149" name="TextBox 1">
            <a:extLst>
              <a:ext uri="{FF2B5EF4-FFF2-40B4-BE49-F238E27FC236}">
                <a16:creationId xmlns:a16="http://schemas.microsoft.com/office/drawing/2014/main" id="{098452B9-876E-4050-BCD8-614B550D6DE2}"/>
              </a:ext>
            </a:extLst>
          </p:cNvPr>
          <p:cNvSpPr txBox="1">
            <a:spLocks noChangeArrowheads="1"/>
          </p:cNvSpPr>
          <p:nvPr/>
        </p:nvSpPr>
        <p:spPr bwMode="auto">
          <a:xfrm>
            <a:off x="2206625" y="4379913"/>
            <a:ext cx="784860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2400">
                <a:latin typeface="Sassoon Infant Md" pitchFamily="50" charset="0"/>
              </a:rPr>
              <a:t>How many minutes </a:t>
            </a:r>
            <a:r>
              <a:rPr lang="en-GB" altLang="en-US" sz="2400">
                <a:solidFill>
                  <a:srgbClr val="FF0000"/>
                </a:solidFill>
                <a:latin typeface="Sassoon Infant Md" pitchFamily="50" charset="0"/>
              </a:rPr>
              <a:t>past</a:t>
            </a:r>
            <a:r>
              <a:rPr lang="en-GB" altLang="en-US" sz="2400">
                <a:latin typeface="Sassoon Infant Md" pitchFamily="50" charset="0"/>
              </a:rPr>
              <a:t> is the minute hand pointing to?</a:t>
            </a:r>
          </a:p>
          <a:p>
            <a:pPr algn="ctr">
              <a:spcBef>
                <a:spcPct val="0"/>
              </a:spcBef>
              <a:buFontTx/>
              <a:buNone/>
            </a:pPr>
            <a:endParaRPr lang="en-GB" altLang="en-US" sz="2400">
              <a:latin typeface="Sassoon Infant Md" pitchFamily="50" charset="0"/>
            </a:endParaRPr>
          </a:p>
          <a:p>
            <a:pPr algn="ctr">
              <a:spcBef>
                <a:spcPct val="0"/>
              </a:spcBef>
              <a:buFontTx/>
              <a:buNone/>
            </a:pPr>
            <a:r>
              <a:rPr lang="en-GB" altLang="en-US" sz="2400">
                <a:latin typeface="Sassoon Infant Md" pitchFamily="50" charset="0"/>
              </a:rPr>
              <a:t>What time does the clock show? </a:t>
            </a:r>
          </a:p>
          <a:p>
            <a:pPr algn="ctr">
              <a:spcBef>
                <a:spcPct val="0"/>
              </a:spcBef>
              <a:buFontTx/>
              <a:buNone/>
            </a:pPr>
            <a:r>
              <a:rPr lang="en-GB" altLang="en-US" sz="2400">
                <a:latin typeface="Sassoon Infant Md" pitchFamily="50" charset="0"/>
              </a:rPr>
              <a:t>(hint – </a:t>
            </a:r>
            <a:r>
              <a:rPr lang="en-GB" altLang="en-US" sz="2400" b="1">
                <a:solidFill>
                  <a:schemeClr val="accent1"/>
                </a:solidFill>
                <a:latin typeface="Sassoon Infant Md" pitchFamily="50" charset="0"/>
              </a:rPr>
              <a:t>blue </a:t>
            </a:r>
            <a:r>
              <a:rPr lang="en-GB" altLang="en-US" sz="2400" u="sng">
                <a:latin typeface="Sassoon Infant Md" pitchFamily="50" charset="0"/>
              </a:rPr>
              <a:t>past</a:t>
            </a:r>
            <a:r>
              <a:rPr lang="en-GB" altLang="en-US" sz="2400">
                <a:latin typeface="Sassoon Infant Md" pitchFamily="50" charset="0"/>
              </a:rPr>
              <a:t> </a:t>
            </a:r>
            <a:r>
              <a:rPr lang="en-GB" altLang="en-US" sz="2400" b="1">
                <a:latin typeface="Sassoon Infant Md" pitchFamily="50" charset="0"/>
              </a:rPr>
              <a:t>black </a:t>
            </a:r>
            <a:r>
              <a:rPr lang="en-GB" altLang="en-US" sz="2400">
                <a:latin typeface="Sassoon Infant Md" pitchFamily="50"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D332B00-A9BF-455A-BAA1-F991CD513E2F}"/>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7171" name="Picture 10" descr="Portrait with Footer.png">
            <a:extLst>
              <a:ext uri="{FF2B5EF4-FFF2-40B4-BE49-F238E27FC236}">
                <a16:creationId xmlns:a16="http://schemas.microsoft.com/office/drawing/2014/main" id="{8FC99AB4-326D-4236-93AE-E550820C1E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2" name="Group 4">
            <a:extLst>
              <a:ext uri="{FF2B5EF4-FFF2-40B4-BE49-F238E27FC236}">
                <a16:creationId xmlns:a16="http://schemas.microsoft.com/office/drawing/2014/main" id="{EE628971-31C8-4219-BC92-17750ECF32CB}"/>
              </a:ext>
            </a:extLst>
          </p:cNvPr>
          <p:cNvGrpSpPr>
            <a:grpSpLocks/>
          </p:cNvGrpSpPr>
          <p:nvPr/>
        </p:nvGrpSpPr>
        <p:grpSpPr bwMode="auto">
          <a:xfrm>
            <a:off x="4351339" y="1125539"/>
            <a:ext cx="3355975" cy="3355975"/>
            <a:chOff x="2699792" y="1324508"/>
            <a:chExt cx="3355627" cy="3356992"/>
          </a:xfrm>
        </p:grpSpPr>
        <p:pic>
          <p:nvPicPr>
            <p:cNvPr id="7174" name="Picture 1">
              <a:extLst>
                <a:ext uri="{FF2B5EF4-FFF2-40B4-BE49-F238E27FC236}">
                  <a16:creationId xmlns:a16="http://schemas.microsoft.com/office/drawing/2014/main" id="{0E662E7F-00E1-4188-AD07-4884D57F19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DF02D77F-3EA0-46F4-BAEA-70B12B747885}"/>
                </a:ext>
              </a:extLst>
            </p:cNvPr>
            <p:cNvCxnSpPr/>
            <p:nvPr/>
          </p:nvCxnSpPr>
          <p:spPr>
            <a:xfrm>
              <a:off x="4377605" y="3015707"/>
              <a:ext cx="1058753" cy="612961"/>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07D6D73-7693-4804-BE96-737D73CEBBA4}"/>
                </a:ext>
              </a:extLst>
            </p:cNvPr>
            <p:cNvCxnSpPr/>
            <p:nvPr/>
          </p:nvCxnSpPr>
          <p:spPr>
            <a:xfrm flipV="1">
              <a:off x="4379193" y="2404335"/>
              <a:ext cx="696840" cy="61137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7173" name="Text Box 6">
            <a:extLst>
              <a:ext uri="{FF2B5EF4-FFF2-40B4-BE49-F238E27FC236}">
                <a16:creationId xmlns:a16="http://schemas.microsoft.com/office/drawing/2014/main" id="{4D00F303-4799-4671-8499-A198C6B24EBE}"/>
              </a:ext>
            </a:extLst>
          </p:cNvPr>
          <p:cNvSpPr txBox="1">
            <a:spLocks noChangeArrowheads="1"/>
          </p:cNvSpPr>
          <p:nvPr/>
        </p:nvSpPr>
        <p:spPr bwMode="auto">
          <a:xfrm>
            <a:off x="3154364" y="4914901"/>
            <a:ext cx="588327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3600">
                <a:latin typeface="Sassoon Infant Md" pitchFamily="50" charset="0"/>
              </a:rPr>
              <a:t>The time is </a:t>
            </a:r>
            <a:r>
              <a:rPr lang="en-GB" altLang="en-US" sz="3600">
                <a:solidFill>
                  <a:srgbClr val="00B0F0"/>
                </a:solidFill>
                <a:latin typeface="Sassoon Infant Md" pitchFamily="50" charset="0"/>
              </a:rPr>
              <a:t>20</a:t>
            </a:r>
            <a:r>
              <a:rPr lang="en-GB" altLang="en-US" sz="3600">
                <a:latin typeface="Sassoon Infant Md" pitchFamily="50" charset="0"/>
              </a:rPr>
              <a:t> minutes past 1.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46B979C-E105-4B82-B5E0-1EC1C20357E1}"/>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8195" name="Picture 10" descr="Portrait with Footer.png">
            <a:extLst>
              <a:ext uri="{FF2B5EF4-FFF2-40B4-BE49-F238E27FC236}">
                <a16:creationId xmlns:a16="http://schemas.microsoft.com/office/drawing/2014/main" id="{E034AF07-EE13-4D84-A63E-F57404D9CD1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6" name="Group 4">
            <a:extLst>
              <a:ext uri="{FF2B5EF4-FFF2-40B4-BE49-F238E27FC236}">
                <a16:creationId xmlns:a16="http://schemas.microsoft.com/office/drawing/2014/main" id="{BC80ADFD-14D4-4212-B7D2-35BC9DBE4CAC}"/>
              </a:ext>
            </a:extLst>
          </p:cNvPr>
          <p:cNvGrpSpPr>
            <a:grpSpLocks/>
          </p:cNvGrpSpPr>
          <p:nvPr/>
        </p:nvGrpSpPr>
        <p:grpSpPr bwMode="auto">
          <a:xfrm>
            <a:off x="4351339" y="1125539"/>
            <a:ext cx="3355975" cy="3355975"/>
            <a:chOff x="2699792" y="1324508"/>
            <a:chExt cx="3355627" cy="3356992"/>
          </a:xfrm>
        </p:grpSpPr>
        <p:pic>
          <p:nvPicPr>
            <p:cNvPr id="8198" name="Picture 1">
              <a:extLst>
                <a:ext uri="{FF2B5EF4-FFF2-40B4-BE49-F238E27FC236}">
                  <a16:creationId xmlns:a16="http://schemas.microsoft.com/office/drawing/2014/main" id="{8CDB7B70-34F1-423D-AF6A-A3CF40F6922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73B3B55E-CD75-4880-9E64-9E7755018229}"/>
                </a:ext>
              </a:extLst>
            </p:cNvPr>
            <p:cNvCxnSpPr/>
            <p:nvPr/>
          </p:nvCxnSpPr>
          <p:spPr>
            <a:xfrm>
              <a:off x="4377605" y="3015707"/>
              <a:ext cx="642871" cy="1116351"/>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31E5B145-64C6-40AE-89D0-4BC3D6755947}"/>
                </a:ext>
              </a:extLst>
            </p:cNvPr>
            <p:cNvCxnSpPr/>
            <p:nvPr/>
          </p:nvCxnSpPr>
          <p:spPr>
            <a:xfrm>
              <a:off x="4379193" y="3015707"/>
              <a:ext cx="857161" cy="25248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197" name="TextBox 1">
            <a:extLst>
              <a:ext uri="{FF2B5EF4-FFF2-40B4-BE49-F238E27FC236}">
                <a16:creationId xmlns:a16="http://schemas.microsoft.com/office/drawing/2014/main" id="{3F07DC37-00B8-4615-B861-157A3F3CE738}"/>
              </a:ext>
            </a:extLst>
          </p:cNvPr>
          <p:cNvSpPr txBox="1">
            <a:spLocks noChangeArrowheads="1"/>
          </p:cNvSpPr>
          <p:nvPr/>
        </p:nvSpPr>
        <p:spPr bwMode="auto">
          <a:xfrm>
            <a:off x="3598864" y="4862513"/>
            <a:ext cx="48609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3600">
                <a:latin typeface="Sassoon Infant Md" pitchFamily="50" charset="0"/>
              </a:rPr>
              <a:t>What time is this clock showing us?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971D5B1-E8BA-48FD-AD12-CD9544A2F769}"/>
              </a:ext>
            </a:extLst>
          </p:cNvPr>
          <p:cNvSpPr/>
          <p:nvPr/>
        </p:nvSpPr>
        <p:spPr>
          <a:xfrm>
            <a:off x="2135188" y="765176"/>
            <a:ext cx="7848600" cy="547211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9219" name="Picture 10" descr="Portrait with Footer.png">
            <a:extLst>
              <a:ext uri="{FF2B5EF4-FFF2-40B4-BE49-F238E27FC236}">
                <a16:creationId xmlns:a16="http://schemas.microsoft.com/office/drawing/2014/main" id="{3B71758A-D068-4AD9-A015-75219E06F2E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6453189"/>
            <a:ext cx="10080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0" name="Group 4">
            <a:extLst>
              <a:ext uri="{FF2B5EF4-FFF2-40B4-BE49-F238E27FC236}">
                <a16:creationId xmlns:a16="http://schemas.microsoft.com/office/drawing/2014/main" id="{C1795D57-7B46-4FFC-B713-6A900F248E4D}"/>
              </a:ext>
            </a:extLst>
          </p:cNvPr>
          <p:cNvGrpSpPr>
            <a:grpSpLocks/>
          </p:cNvGrpSpPr>
          <p:nvPr/>
        </p:nvGrpSpPr>
        <p:grpSpPr bwMode="auto">
          <a:xfrm>
            <a:off x="4351339" y="1125539"/>
            <a:ext cx="3355975" cy="3355975"/>
            <a:chOff x="2699792" y="1324508"/>
            <a:chExt cx="3355627" cy="3356992"/>
          </a:xfrm>
        </p:grpSpPr>
        <p:pic>
          <p:nvPicPr>
            <p:cNvPr id="9222" name="Picture 1">
              <a:extLst>
                <a:ext uri="{FF2B5EF4-FFF2-40B4-BE49-F238E27FC236}">
                  <a16:creationId xmlns:a16="http://schemas.microsoft.com/office/drawing/2014/main" id="{ACFF7A83-63C6-40F7-9A08-7E4AE9F3A4A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324508"/>
              <a:ext cx="3355627" cy="3356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7C2BFDEE-6675-42E5-A904-DEF0113485F4}"/>
                </a:ext>
              </a:extLst>
            </p:cNvPr>
            <p:cNvCxnSpPr/>
            <p:nvPr/>
          </p:nvCxnSpPr>
          <p:spPr>
            <a:xfrm>
              <a:off x="4377605" y="3015707"/>
              <a:ext cx="642871" cy="1116351"/>
            </a:xfrm>
            <a:prstGeom prst="straightConnector1">
              <a:avLst/>
            </a:prstGeom>
            <a:ln w="762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DDCF8839-3823-4B2B-9E46-F1404305B1F8}"/>
                </a:ext>
              </a:extLst>
            </p:cNvPr>
            <p:cNvCxnSpPr/>
            <p:nvPr/>
          </p:nvCxnSpPr>
          <p:spPr>
            <a:xfrm>
              <a:off x="4379193" y="3015707"/>
              <a:ext cx="857161" cy="25248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9221" name="Text Box 6">
            <a:extLst>
              <a:ext uri="{FF2B5EF4-FFF2-40B4-BE49-F238E27FC236}">
                <a16:creationId xmlns:a16="http://schemas.microsoft.com/office/drawing/2014/main" id="{FF705AC7-279B-4E50-AE36-DB434A15306D}"/>
              </a:ext>
            </a:extLst>
          </p:cNvPr>
          <p:cNvSpPr txBox="1">
            <a:spLocks noChangeArrowheads="1"/>
          </p:cNvSpPr>
          <p:nvPr/>
        </p:nvSpPr>
        <p:spPr bwMode="auto">
          <a:xfrm>
            <a:off x="3138489" y="4976813"/>
            <a:ext cx="5781675"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3600">
                <a:latin typeface="Sassoon Infant Md" pitchFamily="50" charset="0"/>
              </a:rPr>
              <a:t>The time is </a:t>
            </a:r>
            <a:r>
              <a:rPr lang="en-GB" altLang="en-US" sz="3600">
                <a:solidFill>
                  <a:srgbClr val="00B0F0"/>
                </a:solidFill>
                <a:latin typeface="Sassoon Infant Md" pitchFamily="50" charset="0"/>
              </a:rPr>
              <a:t>25 </a:t>
            </a:r>
            <a:r>
              <a:rPr lang="en-GB" altLang="en-US" sz="3600">
                <a:latin typeface="Sassoon Infant Md" pitchFamily="50" charset="0"/>
              </a:rPr>
              <a:t>minutes past 3.</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921</TotalTime>
  <Words>604</Words>
  <Application>Microsoft Office PowerPoint</Application>
  <PresentationFormat>Widescreen</PresentationFormat>
  <Paragraphs>78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Sassoon Infant Md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Weatherby</dc:creator>
  <cp:lastModifiedBy>Charlotte Robinson</cp:lastModifiedBy>
  <cp:revision>119</cp:revision>
  <dcterms:created xsi:type="dcterms:W3CDTF">2020-03-22T17:37:05Z</dcterms:created>
  <dcterms:modified xsi:type="dcterms:W3CDTF">2020-06-24T08:33:12Z</dcterms:modified>
</cp:coreProperties>
</file>