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8"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9BF28-3AB6-4395-91C5-21B57E108F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A67BBBB-5911-4C30-820E-6C9EFF8D2C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010BC4-F05B-4A04-AC3C-D5741990AC51}"/>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5" name="Footer Placeholder 4">
            <a:extLst>
              <a:ext uri="{FF2B5EF4-FFF2-40B4-BE49-F238E27FC236}">
                <a16:creationId xmlns:a16="http://schemas.microsoft.com/office/drawing/2014/main" id="{3CA0FA49-0EC7-4662-AF4E-E7AE45271649}"/>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0C7C1E8-CDB7-4A36-BE8B-475CF0D4DDA3}"/>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344541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4C31F-AD8D-42A0-82AD-5572C48F5E6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8A1E26-63B0-486E-BFA5-160909F97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54121A-6C89-4ACC-86AF-899CB1FA12B5}"/>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5" name="Footer Placeholder 4">
            <a:extLst>
              <a:ext uri="{FF2B5EF4-FFF2-40B4-BE49-F238E27FC236}">
                <a16:creationId xmlns:a16="http://schemas.microsoft.com/office/drawing/2014/main" id="{203069C2-A438-4B50-A128-FA6D64BD5A0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A6D9907-A945-467E-B567-2094BD2310DD}"/>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296268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644333-7F11-4DD5-974E-FDD9330E2E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B63165-E378-47EB-AB8E-B222576BCFD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643B34-0B7A-4991-9548-8DA7E2CFF3CB}"/>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5" name="Footer Placeholder 4">
            <a:extLst>
              <a:ext uri="{FF2B5EF4-FFF2-40B4-BE49-F238E27FC236}">
                <a16:creationId xmlns:a16="http://schemas.microsoft.com/office/drawing/2014/main" id="{1D33BDCA-EBE0-45DD-85AF-548418A67A7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BABFB6E-88DC-407C-B3C0-68EC006D0FD2}"/>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24010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B4169-4468-43B1-8FD4-EDB7C065D0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532F419-C8AB-4B21-9365-FB1C90402D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ED62A6-3884-4B46-8E9B-E9829D84262C}"/>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5" name="Footer Placeholder 4">
            <a:extLst>
              <a:ext uri="{FF2B5EF4-FFF2-40B4-BE49-F238E27FC236}">
                <a16:creationId xmlns:a16="http://schemas.microsoft.com/office/drawing/2014/main" id="{A7985428-BB95-4681-A330-D6EEB2A107F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B3EFAC1-7A7C-498E-8F9F-B2DCB72577BA}"/>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1498211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B4D33-9297-48D5-BCE5-5C13E6AD40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4345D8-449B-4616-B9E2-BEF9951CD14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3C79CC-84F7-477D-87D1-3F155504686C}"/>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5" name="Footer Placeholder 4">
            <a:extLst>
              <a:ext uri="{FF2B5EF4-FFF2-40B4-BE49-F238E27FC236}">
                <a16:creationId xmlns:a16="http://schemas.microsoft.com/office/drawing/2014/main" id="{CA9192F5-2A00-4D7A-BEF7-848A2BC64C4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8FF279F-1D0F-45BE-A870-E20DC9AAFD33}"/>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19879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62C62-7758-40C2-907A-CA2543A5441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8EF1D8-62AF-4A3A-AB1A-170052E787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ABC640B-A4A0-42A5-8AF6-22C8A0C27B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7BB47CD-D206-45B2-8872-B53ACCC0A6B5}"/>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6" name="Footer Placeholder 5">
            <a:extLst>
              <a:ext uri="{FF2B5EF4-FFF2-40B4-BE49-F238E27FC236}">
                <a16:creationId xmlns:a16="http://schemas.microsoft.com/office/drawing/2014/main" id="{54A453FD-9BFF-403C-8928-A8814782134E}"/>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4CAC16C-9755-49C5-8C22-A33EA0DD3BBA}"/>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41947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AA25F-EF1A-4DBB-8A86-3FE1874F569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E1B98C-FD6F-4ECB-A27E-69802C4399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9116E1-DD8D-4947-B88C-2291B6F892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A1FA230-80DB-4D8F-BC3A-5A0C84C472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683630-BBCA-410B-AF0D-D1A65D3B8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071E383-5B52-4DD9-8B65-28460DC93664}"/>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8" name="Footer Placeholder 7">
            <a:extLst>
              <a:ext uri="{FF2B5EF4-FFF2-40B4-BE49-F238E27FC236}">
                <a16:creationId xmlns:a16="http://schemas.microsoft.com/office/drawing/2014/main" id="{2D143E51-8E57-43BB-A6F8-73F40D03E51A}"/>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CB538ABD-ACE2-40C8-A1C1-9938452E9882}"/>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2800398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7CCFF-61D8-45E1-A602-529ACFC9DB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C043734-F609-46CB-ABA6-96D4C15AF5DD}"/>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4" name="Footer Placeholder 3">
            <a:extLst>
              <a:ext uri="{FF2B5EF4-FFF2-40B4-BE49-F238E27FC236}">
                <a16:creationId xmlns:a16="http://schemas.microsoft.com/office/drawing/2014/main" id="{F6C85E3F-43B6-485F-8960-D08E191730B3}"/>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5E22EECC-4461-4481-B980-73D4ADD21F64}"/>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14875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92BF07-7E9B-406A-98CD-737AF016880D}"/>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3" name="Footer Placeholder 2">
            <a:extLst>
              <a:ext uri="{FF2B5EF4-FFF2-40B4-BE49-F238E27FC236}">
                <a16:creationId xmlns:a16="http://schemas.microsoft.com/office/drawing/2014/main" id="{196FABFB-12D2-4C9D-B0C2-B0052149E942}"/>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D0FB0A1-0AED-4D95-ADCB-C26C76135F25}"/>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79686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3B30CF-8C6D-458D-81EC-F5AF371B1A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A4E5E2-B621-480F-B9E4-065C0D7ABB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EEAC389-AA10-437C-B4FE-0629038B7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388B23-6336-4F91-85B9-1F0AF8AA88E2}"/>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6" name="Footer Placeholder 5">
            <a:extLst>
              <a:ext uri="{FF2B5EF4-FFF2-40B4-BE49-F238E27FC236}">
                <a16:creationId xmlns:a16="http://schemas.microsoft.com/office/drawing/2014/main" id="{0AACDBAE-837A-4C69-8BE5-B9D5CA62D9AF}"/>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2E03B78-586A-4015-9E65-302C719869FE}"/>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1772616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016C2-B2C0-4EF9-BC40-1F6B47AFB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7002A87-E9A8-47EC-8101-BEA9230C8E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12457AED-BC64-458E-96CF-E649760EE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BBE506-997D-47CA-8DE1-94BBD1282677}"/>
              </a:ext>
            </a:extLst>
          </p:cNvPr>
          <p:cNvSpPr>
            <a:spLocks noGrp="1"/>
          </p:cNvSpPr>
          <p:nvPr>
            <p:ph type="dt" sz="half" idx="10"/>
          </p:nvPr>
        </p:nvSpPr>
        <p:spPr/>
        <p:txBody>
          <a:bodyPr/>
          <a:lstStyle/>
          <a:p>
            <a:fld id="{24E6F6F6-ACDD-45AD-AFC6-B5AE8FA6C048}" type="datetimeFigureOut">
              <a:rPr lang="en-GB" smtClean="0"/>
              <a:t>18/06/2020</a:t>
            </a:fld>
            <a:endParaRPr lang="en-GB" dirty="0"/>
          </a:p>
        </p:txBody>
      </p:sp>
      <p:sp>
        <p:nvSpPr>
          <p:cNvPr id="6" name="Footer Placeholder 5">
            <a:extLst>
              <a:ext uri="{FF2B5EF4-FFF2-40B4-BE49-F238E27FC236}">
                <a16:creationId xmlns:a16="http://schemas.microsoft.com/office/drawing/2014/main" id="{FB32B8CE-0FE8-4BA7-B922-0B77261E9D88}"/>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008E42B-7B3C-48CC-9787-90043E828167}"/>
              </a:ext>
            </a:extLst>
          </p:cNvPr>
          <p:cNvSpPr>
            <a:spLocks noGrp="1"/>
          </p:cNvSpPr>
          <p:nvPr>
            <p:ph type="sldNum" sz="quarter" idx="12"/>
          </p:nvPr>
        </p:nvSpPr>
        <p:spPr/>
        <p:txBody>
          <a:bodyPr/>
          <a:lstStyle/>
          <a:p>
            <a:fld id="{A670EB42-BFD4-4290-A0CA-E0BFE9AEFC51}" type="slidenum">
              <a:rPr lang="en-GB" smtClean="0"/>
              <a:t>‹#›</a:t>
            </a:fld>
            <a:endParaRPr lang="en-GB" dirty="0"/>
          </a:p>
        </p:txBody>
      </p:sp>
    </p:spTree>
    <p:extLst>
      <p:ext uri="{BB962C8B-B14F-4D97-AF65-F5344CB8AC3E}">
        <p14:creationId xmlns:p14="http://schemas.microsoft.com/office/powerpoint/2010/main" val="3252380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BB3160-51FE-46F5-AFE1-9E22A5FC95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791233-16D1-4423-87B0-73D755DD1A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C64170-38DD-4E9D-9449-37A5E4B605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6F6F6-ACDD-45AD-AFC6-B5AE8FA6C048}" type="datetimeFigureOut">
              <a:rPr lang="en-GB" smtClean="0"/>
              <a:t>18/06/2020</a:t>
            </a:fld>
            <a:endParaRPr lang="en-GB" dirty="0"/>
          </a:p>
        </p:txBody>
      </p:sp>
      <p:sp>
        <p:nvSpPr>
          <p:cNvPr id="5" name="Footer Placeholder 4">
            <a:extLst>
              <a:ext uri="{FF2B5EF4-FFF2-40B4-BE49-F238E27FC236}">
                <a16:creationId xmlns:a16="http://schemas.microsoft.com/office/drawing/2014/main" id="{7A527096-9661-463E-9691-35666456D8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DCF5BBDF-3A76-4032-A454-D8C2ACAB85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0EB42-BFD4-4290-A0CA-E0BFE9AEFC51}" type="slidenum">
              <a:rPr lang="en-GB" smtClean="0"/>
              <a:t>‹#›</a:t>
            </a:fld>
            <a:endParaRPr lang="en-GB" dirty="0"/>
          </a:p>
        </p:txBody>
      </p:sp>
    </p:spTree>
    <p:extLst>
      <p:ext uri="{BB962C8B-B14F-4D97-AF65-F5344CB8AC3E}">
        <p14:creationId xmlns:p14="http://schemas.microsoft.com/office/powerpoint/2010/main" val="4190370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46wCRq50Wwg"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educationquizzes.com/ks1/english-spelling/year-2-words-ending-in-tion/" TargetMode="External"/><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BCCF6C-2982-404B-A98C-18F6A6D975BB}"/>
              </a:ext>
            </a:extLst>
          </p:cNvPr>
          <p:cNvSpPr txBox="1"/>
          <p:nvPr/>
        </p:nvSpPr>
        <p:spPr>
          <a:xfrm>
            <a:off x="559019" y="155480"/>
            <a:ext cx="7829867" cy="2308324"/>
          </a:xfrm>
          <a:prstGeom prst="rect">
            <a:avLst/>
          </a:prstGeom>
          <a:noFill/>
        </p:spPr>
        <p:txBody>
          <a:bodyPr wrap="square" rtlCol="0">
            <a:spAutoFit/>
          </a:bodyPr>
          <a:lstStyle/>
          <a:p>
            <a:pPr algn="ctr"/>
            <a:r>
              <a:rPr lang="en-GB" sz="2400" b="1" dirty="0">
                <a:solidFill>
                  <a:schemeClr val="accent1">
                    <a:lumMod val="50000"/>
                  </a:schemeClr>
                </a:solidFill>
              </a:rPr>
              <a:t>Good morning Year 2       Monday 22</a:t>
            </a:r>
            <a:r>
              <a:rPr lang="en-GB" sz="2400" b="1" baseline="30000" dirty="0">
                <a:solidFill>
                  <a:schemeClr val="accent1">
                    <a:lumMod val="50000"/>
                  </a:schemeClr>
                </a:solidFill>
              </a:rPr>
              <a:t>nd</a:t>
            </a:r>
            <a:r>
              <a:rPr lang="en-GB" sz="2400" b="1" dirty="0">
                <a:solidFill>
                  <a:schemeClr val="accent1">
                    <a:lumMod val="50000"/>
                  </a:schemeClr>
                </a:solidFill>
              </a:rPr>
              <a:t> June</a:t>
            </a:r>
          </a:p>
          <a:p>
            <a:endParaRPr lang="en-GB" sz="1600" b="1" u="sng" dirty="0">
              <a:solidFill>
                <a:schemeClr val="accent1">
                  <a:lumMod val="50000"/>
                </a:schemeClr>
              </a:solidFill>
            </a:endParaRPr>
          </a:p>
          <a:p>
            <a:r>
              <a:rPr lang="en-GB" b="1" u="sng" dirty="0">
                <a:solidFill>
                  <a:schemeClr val="accent1">
                    <a:lumMod val="50000"/>
                  </a:schemeClr>
                </a:solidFill>
                <a:latin typeface="Comic Sans MS" panose="030F0702030302020204" pitchFamily="66" charset="0"/>
              </a:rPr>
              <a:t>English</a:t>
            </a:r>
            <a:r>
              <a:rPr lang="en-GB" b="1" dirty="0">
                <a:solidFill>
                  <a:schemeClr val="accent1">
                    <a:lumMod val="50000"/>
                  </a:schemeClr>
                </a:solidFill>
                <a:latin typeface="Comic Sans MS" panose="030F0702030302020204" pitchFamily="66" charset="0"/>
              </a:rPr>
              <a:t> </a:t>
            </a:r>
            <a:r>
              <a:rPr lang="en-GB" dirty="0">
                <a:solidFill>
                  <a:schemeClr val="accent1">
                    <a:lumMod val="50000"/>
                  </a:schemeClr>
                </a:solidFill>
                <a:latin typeface="Comic Sans MS" panose="030F0702030302020204" pitchFamily="66" charset="0"/>
              </a:rPr>
              <a:t>Last week we wrote a playscript set in the kitchen of the little white cottage perched high on the cliffs.</a:t>
            </a:r>
          </a:p>
          <a:p>
            <a:endParaRPr lang="en-GB" sz="1600" dirty="0">
              <a:solidFill>
                <a:schemeClr val="accent1">
                  <a:lumMod val="50000"/>
                </a:schemeClr>
              </a:solidFill>
              <a:latin typeface="Comic Sans MS" panose="030F0702030302020204" pitchFamily="66" charset="0"/>
            </a:endParaRPr>
          </a:p>
          <a:p>
            <a:r>
              <a:rPr lang="en-GB" sz="1600" dirty="0">
                <a:solidFill>
                  <a:schemeClr val="accent1">
                    <a:lumMod val="50000"/>
                  </a:schemeClr>
                </a:solidFill>
                <a:latin typeface="Comic Sans MS" panose="030F0702030302020204" pitchFamily="66" charset="0"/>
              </a:rPr>
              <a:t>Today, we are going to write another short playscript. This time it is set at the end of the book. This time, </a:t>
            </a:r>
            <a:r>
              <a:rPr lang="en-GB" sz="2000" dirty="0">
                <a:solidFill>
                  <a:schemeClr val="accent1">
                    <a:lumMod val="50000"/>
                  </a:schemeClr>
                </a:solidFill>
                <a:latin typeface="Comic Sans MS" panose="030F0702030302020204" pitchFamily="66" charset="0"/>
              </a:rPr>
              <a:t>I challenge you </a:t>
            </a:r>
            <a:r>
              <a:rPr lang="en-GB" dirty="0">
                <a:solidFill>
                  <a:schemeClr val="accent1">
                    <a:lumMod val="50000"/>
                  </a:schemeClr>
                </a:solidFill>
                <a:latin typeface="Comic Sans MS" panose="030F0702030302020204" pitchFamily="66" charset="0"/>
              </a:rPr>
              <a:t>(hope you’re feeling brave) </a:t>
            </a:r>
            <a:r>
              <a:rPr lang="en-GB" sz="1600" dirty="0">
                <a:solidFill>
                  <a:schemeClr val="accent1">
                    <a:lumMod val="50000"/>
                  </a:schemeClr>
                </a:solidFill>
                <a:latin typeface="Comic Sans MS" panose="030F0702030302020204" pitchFamily="66" charset="0"/>
              </a:rPr>
              <a:t>to use a new form of punctuation. Read on to find out what!!!! </a:t>
            </a:r>
          </a:p>
        </p:txBody>
      </p:sp>
      <p:pic>
        <p:nvPicPr>
          <p:cNvPr id="2" name="Picture 1"/>
          <p:cNvPicPr>
            <a:picLocks noChangeAspect="1"/>
          </p:cNvPicPr>
          <p:nvPr/>
        </p:nvPicPr>
        <p:blipFill rotWithShape="1">
          <a:blip r:embed="rId2"/>
          <a:srcRect l="19106" t="39264" r="69176" b="35258"/>
          <a:stretch/>
        </p:blipFill>
        <p:spPr>
          <a:xfrm>
            <a:off x="8695673" y="433026"/>
            <a:ext cx="2903064" cy="3392739"/>
          </a:xfrm>
          <a:prstGeom prst="rect">
            <a:avLst/>
          </a:prstGeom>
        </p:spPr>
      </p:pic>
      <p:sp>
        <p:nvSpPr>
          <p:cNvPr id="9" name="TextBox 8"/>
          <p:cNvSpPr txBox="1"/>
          <p:nvPr/>
        </p:nvSpPr>
        <p:spPr>
          <a:xfrm>
            <a:off x="8388886" y="4078014"/>
            <a:ext cx="3330147" cy="2308324"/>
          </a:xfrm>
          <a:prstGeom prst="rect">
            <a:avLst/>
          </a:prstGeom>
          <a:noFill/>
        </p:spPr>
        <p:txBody>
          <a:bodyPr wrap="square" rtlCol="0">
            <a:spAutoFit/>
          </a:bodyPr>
          <a:lstStyle/>
          <a:p>
            <a:r>
              <a:rPr lang="en-GB" dirty="0">
                <a:solidFill>
                  <a:schemeClr val="accent1">
                    <a:lumMod val="50000"/>
                  </a:schemeClr>
                </a:solidFill>
              </a:rPr>
              <a:t>Some of you may have ‘The Lighthouse Keepers Lunch’ on your shelf. Read it or listen to a grown up read it to you. </a:t>
            </a:r>
          </a:p>
          <a:p>
            <a:r>
              <a:rPr lang="en-GB" dirty="0">
                <a:solidFill>
                  <a:schemeClr val="accent1">
                    <a:lumMod val="50000"/>
                  </a:schemeClr>
                </a:solidFill>
              </a:rPr>
              <a:t>Or, listen to the story using this link:</a:t>
            </a:r>
          </a:p>
          <a:p>
            <a:r>
              <a:rPr lang="en-GB" dirty="0">
                <a:hlinkClick r:id="rId3"/>
              </a:rPr>
              <a:t>https://www.youtube.com/watch?v=46wCRq50Wwg</a:t>
            </a:r>
            <a:endParaRPr lang="en-GB" dirty="0"/>
          </a:p>
        </p:txBody>
      </p:sp>
      <p:pic>
        <p:nvPicPr>
          <p:cNvPr id="3" name="Picture 2">
            <a:extLst>
              <a:ext uri="{FF2B5EF4-FFF2-40B4-BE49-F238E27FC236}">
                <a16:creationId xmlns:a16="http://schemas.microsoft.com/office/drawing/2014/main" id="{1B93D445-24CF-4345-8B5F-21B8A590E12B}"/>
              </a:ext>
            </a:extLst>
          </p:cNvPr>
          <p:cNvPicPr>
            <a:picLocks noChangeAspect="1"/>
          </p:cNvPicPr>
          <p:nvPr/>
        </p:nvPicPr>
        <p:blipFill>
          <a:blip r:embed="rId4"/>
          <a:stretch>
            <a:fillRect/>
          </a:stretch>
        </p:blipFill>
        <p:spPr>
          <a:xfrm>
            <a:off x="5261391" y="2545465"/>
            <a:ext cx="2712919" cy="3012088"/>
          </a:xfrm>
          <a:prstGeom prst="rect">
            <a:avLst/>
          </a:prstGeom>
        </p:spPr>
      </p:pic>
      <p:pic>
        <p:nvPicPr>
          <p:cNvPr id="5" name="Picture 4">
            <a:extLst>
              <a:ext uri="{FF2B5EF4-FFF2-40B4-BE49-F238E27FC236}">
                <a16:creationId xmlns:a16="http://schemas.microsoft.com/office/drawing/2014/main" id="{D86C998C-A225-40B3-8B2D-7A689B12043E}"/>
              </a:ext>
            </a:extLst>
          </p:cNvPr>
          <p:cNvPicPr>
            <a:picLocks noChangeAspect="1"/>
          </p:cNvPicPr>
          <p:nvPr/>
        </p:nvPicPr>
        <p:blipFill rotWithShape="1">
          <a:blip r:embed="rId5"/>
          <a:srcRect l="2887"/>
          <a:stretch/>
        </p:blipFill>
        <p:spPr>
          <a:xfrm>
            <a:off x="1019175" y="2773333"/>
            <a:ext cx="2712919" cy="2524823"/>
          </a:xfrm>
          <a:prstGeom prst="rect">
            <a:avLst/>
          </a:prstGeom>
        </p:spPr>
      </p:pic>
      <p:sp>
        <p:nvSpPr>
          <p:cNvPr id="6" name="TextBox 5">
            <a:extLst>
              <a:ext uri="{FF2B5EF4-FFF2-40B4-BE49-F238E27FC236}">
                <a16:creationId xmlns:a16="http://schemas.microsoft.com/office/drawing/2014/main" id="{2EBD065F-DA15-437B-9488-1D12FD352001}"/>
              </a:ext>
            </a:extLst>
          </p:cNvPr>
          <p:cNvSpPr txBox="1"/>
          <p:nvPr/>
        </p:nvSpPr>
        <p:spPr>
          <a:xfrm>
            <a:off x="559019" y="5607685"/>
            <a:ext cx="4944110" cy="923330"/>
          </a:xfrm>
          <a:prstGeom prst="rect">
            <a:avLst/>
          </a:prstGeom>
          <a:noFill/>
        </p:spPr>
        <p:txBody>
          <a:bodyPr wrap="square" rtlCol="0">
            <a:spAutoFit/>
          </a:bodyPr>
          <a:lstStyle/>
          <a:p>
            <a:r>
              <a:rPr lang="en-GB" dirty="0">
                <a:solidFill>
                  <a:schemeClr val="accent1">
                    <a:lumMod val="50000"/>
                  </a:schemeClr>
                </a:solidFill>
              </a:rPr>
              <a:t>The gulls have decided to leave the basket alone. Through his telescope, Mr </a:t>
            </a:r>
            <a:r>
              <a:rPr lang="en-GB" dirty="0" err="1">
                <a:solidFill>
                  <a:schemeClr val="accent1">
                    <a:lumMod val="50000"/>
                  </a:schemeClr>
                </a:solidFill>
              </a:rPr>
              <a:t>Grinling</a:t>
            </a:r>
            <a:r>
              <a:rPr lang="en-GB" dirty="0">
                <a:solidFill>
                  <a:schemeClr val="accent1">
                    <a:lumMod val="50000"/>
                  </a:schemeClr>
                </a:solidFill>
              </a:rPr>
              <a:t> spies a fisherman. I think know what happens next!</a:t>
            </a:r>
          </a:p>
        </p:txBody>
      </p:sp>
    </p:spTree>
    <p:extLst>
      <p:ext uri="{BB962C8B-B14F-4D97-AF65-F5344CB8AC3E}">
        <p14:creationId xmlns:p14="http://schemas.microsoft.com/office/powerpoint/2010/main" val="4099628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5F1E42-7E43-404A-8C14-27F0408CCA7A}"/>
              </a:ext>
            </a:extLst>
          </p:cNvPr>
          <p:cNvSpPr txBox="1"/>
          <p:nvPr/>
        </p:nvSpPr>
        <p:spPr>
          <a:xfrm>
            <a:off x="559019" y="155480"/>
            <a:ext cx="11632981" cy="6647974"/>
          </a:xfrm>
          <a:prstGeom prst="rect">
            <a:avLst/>
          </a:prstGeom>
          <a:noFill/>
        </p:spPr>
        <p:txBody>
          <a:bodyPr wrap="square" rtlCol="0">
            <a:spAutoFit/>
          </a:bodyPr>
          <a:lstStyle/>
          <a:p>
            <a:pPr algn="ctr"/>
            <a:r>
              <a:rPr lang="en-GB" sz="2400" b="1" dirty="0">
                <a:solidFill>
                  <a:schemeClr val="accent1">
                    <a:lumMod val="50000"/>
                  </a:schemeClr>
                </a:solidFill>
              </a:rPr>
              <a:t>                                                                                       Monday 22</a:t>
            </a:r>
            <a:r>
              <a:rPr lang="en-GB" sz="2400" b="1" baseline="30000" dirty="0">
                <a:solidFill>
                  <a:schemeClr val="accent1">
                    <a:lumMod val="50000"/>
                  </a:schemeClr>
                </a:solidFill>
              </a:rPr>
              <a:t>nd</a:t>
            </a:r>
            <a:r>
              <a:rPr lang="en-GB" sz="2400" b="1" dirty="0">
                <a:solidFill>
                  <a:schemeClr val="accent1">
                    <a:lumMod val="50000"/>
                  </a:schemeClr>
                </a:solidFill>
              </a:rPr>
              <a:t> June</a:t>
            </a:r>
          </a:p>
          <a:p>
            <a:endParaRPr lang="en-GB" sz="1600" b="1" u="sng" dirty="0">
              <a:solidFill>
                <a:schemeClr val="accent1">
                  <a:lumMod val="50000"/>
                </a:schemeClr>
              </a:solidFill>
            </a:endParaRPr>
          </a:p>
          <a:p>
            <a:r>
              <a:rPr lang="en-GB" b="1" u="sng" dirty="0">
                <a:solidFill>
                  <a:schemeClr val="accent1">
                    <a:lumMod val="50000"/>
                  </a:schemeClr>
                </a:solidFill>
                <a:latin typeface="Comic Sans MS" panose="030F0702030302020204" pitchFamily="66" charset="0"/>
              </a:rPr>
              <a:t>English</a:t>
            </a:r>
            <a:r>
              <a:rPr lang="en-GB" b="1" dirty="0">
                <a:solidFill>
                  <a:schemeClr val="accent1">
                    <a:lumMod val="50000"/>
                  </a:schemeClr>
                </a:solidFill>
                <a:latin typeface="Comic Sans MS" panose="030F0702030302020204" pitchFamily="66" charset="0"/>
              </a:rPr>
              <a:t> </a:t>
            </a:r>
          </a:p>
          <a:p>
            <a:r>
              <a:rPr lang="en-GB" sz="1600" dirty="0">
                <a:solidFill>
                  <a:schemeClr val="accent1">
                    <a:lumMod val="50000"/>
                  </a:schemeClr>
                </a:solidFill>
                <a:latin typeface="Comic Sans MS" panose="030F0702030302020204" pitchFamily="66" charset="0"/>
              </a:rPr>
              <a:t>Imagine a conversation between the gulls. They would be hungry, looking, scavenging for food. They would be delighted to have found another basket. They would be cautious and careful as they stole the food.</a:t>
            </a:r>
          </a:p>
          <a:p>
            <a:endParaRPr lang="en-GB" sz="1600" dirty="0">
              <a:solidFill>
                <a:schemeClr val="accent1">
                  <a:lumMod val="50000"/>
                </a:schemeClr>
              </a:solidFill>
              <a:latin typeface="Comic Sans MS" panose="030F0702030302020204" pitchFamily="66" charset="0"/>
            </a:endParaRPr>
          </a:p>
          <a:p>
            <a:r>
              <a:rPr lang="en-GB" sz="1600" dirty="0">
                <a:solidFill>
                  <a:schemeClr val="accent1">
                    <a:lumMod val="50000"/>
                  </a:schemeClr>
                </a:solidFill>
                <a:latin typeface="Comic Sans MS" panose="030F0702030302020204" pitchFamily="66" charset="0"/>
              </a:rPr>
              <a:t>Your playscript needs:   see if you can spot them all in my example (I’m sure yours will be better)</a:t>
            </a:r>
          </a:p>
          <a:p>
            <a:r>
              <a:rPr lang="en-GB" sz="1600" dirty="0">
                <a:solidFill>
                  <a:schemeClr val="accent1">
                    <a:lumMod val="50000"/>
                  </a:schemeClr>
                </a:solidFill>
                <a:latin typeface="Comic Sans MS" panose="030F0702030302020204" pitchFamily="66" charset="0"/>
              </a:rPr>
              <a:t>* </a:t>
            </a:r>
            <a:r>
              <a:rPr lang="en-GB" sz="1600" dirty="0">
                <a:solidFill>
                  <a:srgbClr val="FF0000"/>
                </a:solidFill>
                <a:latin typeface="Comic Sans MS" panose="030F0702030302020204" pitchFamily="66" charset="0"/>
              </a:rPr>
              <a:t>a title</a:t>
            </a:r>
          </a:p>
          <a:p>
            <a:r>
              <a:rPr lang="en-GB" sz="1600" dirty="0">
                <a:solidFill>
                  <a:schemeClr val="accent1">
                    <a:lumMod val="50000"/>
                  </a:schemeClr>
                </a:solidFill>
                <a:latin typeface="Comic Sans MS" panose="030F0702030302020204" pitchFamily="66" charset="0"/>
              </a:rPr>
              <a:t>* </a:t>
            </a:r>
            <a:r>
              <a:rPr lang="en-GB" sz="1600" dirty="0">
                <a:solidFill>
                  <a:srgbClr val="0070C0"/>
                </a:solidFill>
                <a:latin typeface="Comic Sans MS" panose="030F0702030302020204" pitchFamily="66" charset="0"/>
              </a:rPr>
              <a:t>a setting with who, where, sound and lighting information </a:t>
            </a:r>
          </a:p>
          <a:p>
            <a:r>
              <a:rPr lang="en-GB" sz="1600" dirty="0">
                <a:solidFill>
                  <a:schemeClr val="accent1">
                    <a:lumMod val="50000"/>
                  </a:schemeClr>
                </a:solidFill>
                <a:latin typeface="Comic Sans MS" panose="030F0702030302020204" pitchFamily="66" charset="0"/>
              </a:rPr>
              <a:t>* characters that speak to each other</a:t>
            </a:r>
          </a:p>
          <a:p>
            <a:r>
              <a:rPr lang="en-GB" sz="1600" dirty="0">
                <a:solidFill>
                  <a:schemeClr val="accent1">
                    <a:lumMod val="50000"/>
                  </a:schemeClr>
                </a:solidFill>
                <a:latin typeface="Comic Sans MS" panose="030F0702030302020204" pitchFamily="66" charset="0"/>
              </a:rPr>
              <a:t>* </a:t>
            </a:r>
            <a:r>
              <a:rPr lang="en-GB" sz="1600" dirty="0">
                <a:solidFill>
                  <a:schemeClr val="accent2">
                    <a:lumMod val="75000"/>
                  </a:schemeClr>
                </a:solidFill>
                <a:latin typeface="Comic Sans MS" panose="030F0702030302020204" pitchFamily="66" charset="0"/>
              </a:rPr>
              <a:t>character direction (is the gull feeling excited, delighted, cautious, anxious,  thrilled) inside brackets (   )</a:t>
            </a:r>
          </a:p>
          <a:p>
            <a:r>
              <a:rPr lang="en-GB" sz="1600" dirty="0">
                <a:solidFill>
                  <a:schemeClr val="accent1">
                    <a:lumMod val="50000"/>
                  </a:schemeClr>
                </a:solidFill>
                <a:latin typeface="Comic Sans MS" panose="030F0702030302020204" pitchFamily="66" charset="0"/>
              </a:rPr>
              <a:t>* </a:t>
            </a:r>
            <a:r>
              <a:rPr lang="en-GB" sz="1600" dirty="0">
                <a:solidFill>
                  <a:srgbClr val="7030A0"/>
                </a:solidFill>
                <a:latin typeface="Comic Sans MS" panose="030F0702030302020204" pitchFamily="66" charset="0"/>
              </a:rPr>
              <a:t>stage direction ( What should the gulls do? Stand perfectly still, fly around in circles, bob close to the boat on the swell of the sea)</a:t>
            </a:r>
          </a:p>
          <a:p>
            <a:pPr marL="285750" indent="-285750">
              <a:buFont typeface="Arial" panose="020B0604020202020204" pitchFamily="34" charset="0"/>
              <a:buChar char="•"/>
            </a:pPr>
            <a:endParaRPr lang="en-GB" sz="1600" dirty="0">
              <a:solidFill>
                <a:schemeClr val="accent1">
                  <a:lumMod val="50000"/>
                </a:schemeClr>
              </a:solidFill>
              <a:latin typeface="Comic Sans MS" panose="030F0702030302020204" pitchFamily="66" charset="0"/>
            </a:endParaRPr>
          </a:p>
          <a:p>
            <a:pPr algn="ctr"/>
            <a:r>
              <a:rPr lang="en-GB" sz="1600" u="sng" dirty="0">
                <a:solidFill>
                  <a:srgbClr val="FF0000"/>
                </a:solidFill>
                <a:latin typeface="Comic Sans MS" panose="030F0702030302020204" pitchFamily="66" charset="0"/>
              </a:rPr>
              <a:t>A New Basket to Pilfer</a:t>
            </a:r>
          </a:p>
          <a:p>
            <a:r>
              <a:rPr lang="en-GB" sz="1600" dirty="0">
                <a:solidFill>
                  <a:srgbClr val="0070C0"/>
                </a:solidFill>
                <a:latin typeface="Comic Sans MS" panose="030F0702030302020204" pitchFamily="66" charset="0"/>
              </a:rPr>
              <a:t>Fred, Bert and Tom are swooping and circling around the bay when they spot a lone fisherman. It is a clear, crisp morning and the only sounds are those of the rippling waves and gulls screeching to each other.</a:t>
            </a:r>
          </a:p>
          <a:p>
            <a:endParaRPr lang="en-GB" sz="1600" dirty="0">
              <a:solidFill>
                <a:schemeClr val="accent1">
                  <a:lumMod val="50000"/>
                </a:schemeClr>
              </a:solidFill>
              <a:latin typeface="Comic Sans MS" panose="030F0702030302020204" pitchFamily="66" charset="0"/>
            </a:endParaRPr>
          </a:p>
          <a:p>
            <a:r>
              <a:rPr lang="en-GB" sz="1600" dirty="0">
                <a:solidFill>
                  <a:schemeClr val="accent1">
                    <a:lumMod val="50000"/>
                  </a:schemeClr>
                </a:solidFill>
                <a:latin typeface="Comic Sans MS" panose="030F0702030302020204" pitchFamily="66" charset="0"/>
              </a:rPr>
              <a:t>Fred</a:t>
            </a:r>
            <a:r>
              <a:rPr lang="en-GB" sz="1600" dirty="0">
                <a:solidFill>
                  <a:schemeClr val="accent1">
                    <a:lumMod val="50000"/>
                  </a:schemeClr>
                </a:solidFill>
                <a:latin typeface="Comic Sans MS" panose="030F0702030302020204" pitchFamily="66" charset="0"/>
                <a:sym typeface="Wingdings" panose="05000000000000000000" pitchFamily="2" charset="2"/>
              </a:rPr>
              <a:t> </a:t>
            </a:r>
            <a:r>
              <a:rPr lang="en-GB" sz="1600" dirty="0">
                <a:solidFill>
                  <a:schemeClr val="accent2">
                    <a:lumMod val="75000"/>
                  </a:schemeClr>
                </a:solidFill>
                <a:latin typeface="Comic Sans MS" panose="030F0702030302020204" pitchFamily="66" charset="0"/>
                <a:sym typeface="Wingdings" panose="05000000000000000000" pitchFamily="2" charset="2"/>
              </a:rPr>
              <a:t>(feeling excited) </a:t>
            </a:r>
            <a:r>
              <a:rPr lang="en-GB" sz="1600" dirty="0">
                <a:solidFill>
                  <a:schemeClr val="accent1">
                    <a:lumMod val="50000"/>
                  </a:schemeClr>
                </a:solidFill>
                <a:latin typeface="Comic Sans MS" panose="030F0702030302020204" pitchFamily="66" charset="0"/>
                <a:sym typeface="Wingdings" panose="05000000000000000000" pitchFamily="2" charset="2"/>
              </a:rPr>
              <a:t>Hey Tom! Can you see what I can see?</a:t>
            </a:r>
          </a:p>
          <a:p>
            <a:r>
              <a:rPr lang="en-GB" sz="1600" dirty="0">
                <a:solidFill>
                  <a:schemeClr val="accent1">
                    <a:lumMod val="50000"/>
                  </a:schemeClr>
                </a:solidFill>
                <a:latin typeface="Comic Sans MS" panose="030F0702030302020204" pitchFamily="66" charset="0"/>
                <a:sym typeface="Wingdings" panose="05000000000000000000" pitchFamily="2" charset="2"/>
              </a:rPr>
              <a:t>Tom: Would that be a basket of goodies Fred? </a:t>
            </a:r>
          </a:p>
          <a:p>
            <a:r>
              <a:rPr lang="en-GB" sz="1600" dirty="0">
                <a:solidFill>
                  <a:srgbClr val="7030A0"/>
                </a:solidFill>
                <a:latin typeface="Comic Sans MS" panose="030F0702030302020204" pitchFamily="66" charset="0"/>
                <a:sym typeface="Wingdings" panose="05000000000000000000" pitchFamily="2" charset="2"/>
              </a:rPr>
              <a:t>Bert flies around at a distance to get a better view.</a:t>
            </a:r>
          </a:p>
          <a:p>
            <a:r>
              <a:rPr lang="en-GB" sz="1600" dirty="0">
                <a:solidFill>
                  <a:schemeClr val="accent1">
                    <a:lumMod val="50000"/>
                  </a:schemeClr>
                </a:solidFill>
                <a:latin typeface="Comic Sans MS" panose="030F0702030302020204" pitchFamily="66" charset="0"/>
                <a:sym typeface="Wingdings" panose="05000000000000000000" pitchFamily="2" charset="2"/>
              </a:rPr>
              <a:t>Bert: </a:t>
            </a:r>
            <a:r>
              <a:rPr lang="en-GB" sz="1600" dirty="0">
                <a:solidFill>
                  <a:schemeClr val="accent2">
                    <a:lumMod val="75000"/>
                  </a:schemeClr>
                </a:solidFill>
                <a:latin typeface="Comic Sans MS" panose="030F0702030302020204" pitchFamily="66" charset="0"/>
                <a:sym typeface="Wingdings" panose="05000000000000000000" pitchFamily="2" charset="2"/>
              </a:rPr>
              <a:t>(cautiously) </a:t>
            </a:r>
            <a:r>
              <a:rPr lang="en-GB" sz="1600" dirty="0">
                <a:solidFill>
                  <a:schemeClr val="accent1">
                    <a:lumMod val="50000"/>
                  </a:schemeClr>
                </a:solidFill>
                <a:latin typeface="Comic Sans MS" panose="030F0702030302020204" pitchFamily="66" charset="0"/>
                <a:sym typeface="Wingdings" panose="05000000000000000000" pitchFamily="2" charset="2"/>
              </a:rPr>
              <a:t>Slow down boys, he mustn’t see us. </a:t>
            </a:r>
            <a:r>
              <a:rPr lang="en-GB" sz="1600" dirty="0" err="1">
                <a:solidFill>
                  <a:schemeClr val="accent1">
                    <a:lumMod val="50000"/>
                  </a:schemeClr>
                </a:solidFill>
                <a:latin typeface="Comic Sans MS" panose="030F0702030302020204" pitchFamily="66" charset="0"/>
                <a:sym typeface="Wingdings" panose="05000000000000000000" pitchFamily="2" charset="2"/>
              </a:rPr>
              <a:t>D’you</a:t>
            </a:r>
            <a:r>
              <a:rPr lang="en-GB" sz="1600" dirty="0">
                <a:solidFill>
                  <a:schemeClr val="accent1">
                    <a:lumMod val="50000"/>
                  </a:schemeClr>
                </a:solidFill>
                <a:latin typeface="Comic Sans MS" panose="030F0702030302020204" pitchFamily="66" charset="0"/>
                <a:sym typeface="Wingdings" panose="05000000000000000000" pitchFamily="2" charset="2"/>
              </a:rPr>
              <a:t> think it’ll be full of mustard?</a:t>
            </a:r>
          </a:p>
          <a:p>
            <a:r>
              <a:rPr lang="en-GB" sz="1600" dirty="0">
                <a:solidFill>
                  <a:schemeClr val="accent1">
                    <a:lumMod val="50000"/>
                  </a:schemeClr>
                </a:solidFill>
                <a:latin typeface="Comic Sans MS" panose="030F0702030302020204" pitchFamily="66" charset="0"/>
                <a:sym typeface="Wingdings" panose="05000000000000000000" pitchFamily="2" charset="2"/>
              </a:rPr>
              <a:t>Tom: </a:t>
            </a:r>
            <a:r>
              <a:rPr lang="en-GB" sz="1600" dirty="0">
                <a:solidFill>
                  <a:schemeClr val="accent2">
                    <a:lumMod val="75000"/>
                  </a:schemeClr>
                </a:solidFill>
                <a:latin typeface="Comic Sans MS" panose="030F0702030302020204" pitchFamily="66" charset="0"/>
                <a:sym typeface="Wingdings" panose="05000000000000000000" pitchFamily="2" charset="2"/>
              </a:rPr>
              <a:t>(hungrily)</a:t>
            </a:r>
            <a:r>
              <a:rPr lang="en-GB" sz="1600" dirty="0">
                <a:solidFill>
                  <a:schemeClr val="accent1">
                    <a:lumMod val="50000"/>
                  </a:schemeClr>
                </a:solidFill>
                <a:latin typeface="Comic Sans MS" panose="030F0702030302020204" pitchFamily="66" charset="0"/>
                <a:sym typeface="Wingdings" panose="05000000000000000000" pitchFamily="2" charset="2"/>
              </a:rPr>
              <a:t> Nah! I’m starving. Come on. What’s the plan?</a:t>
            </a:r>
          </a:p>
          <a:p>
            <a:r>
              <a:rPr lang="en-GB" sz="1600" dirty="0">
                <a:solidFill>
                  <a:schemeClr val="accent1">
                    <a:lumMod val="50000"/>
                  </a:schemeClr>
                </a:solidFill>
                <a:latin typeface="Comic Sans MS" panose="030F0702030302020204" pitchFamily="66" charset="0"/>
                <a:sym typeface="Wingdings" panose="05000000000000000000" pitchFamily="2" charset="2"/>
              </a:rPr>
              <a:t>Fred: </a:t>
            </a:r>
            <a:r>
              <a:rPr lang="en-GB" sz="1600" dirty="0">
                <a:solidFill>
                  <a:schemeClr val="accent2">
                    <a:lumMod val="75000"/>
                  </a:schemeClr>
                </a:solidFill>
                <a:latin typeface="Comic Sans MS" panose="030F0702030302020204" pitchFamily="66" charset="0"/>
                <a:sym typeface="Wingdings" panose="05000000000000000000" pitchFamily="2" charset="2"/>
              </a:rPr>
              <a:t>(thinking)</a:t>
            </a:r>
            <a:r>
              <a:rPr lang="en-GB" sz="1600" dirty="0">
                <a:solidFill>
                  <a:schemeClr val="accent1">
                    <a:lumMod val="50000"/>
                  </a:schemeClr>
                </a:solidFill>
                <a:latin typeface="Comic Sans MS" panose="030F0702030302020204" pitchFamily="66" charset="0"/>
                <a:sym typeface="Wingdings" panose="05000000000000000000" pitchFamily="2" charset="2"/>
              </a:rPr>
              <a:t> </a:t>
            </a:r>
            <a:r>
              <a:rPr lang="en-GB" sz="1600" dirty="0" err="1">
                <a:solidFill>
                  <a:schemeClr val="accent1">
                    <a:lumMod val="50000"/>
                  </a:schemeClr>
                </a:solidFill>
                <a:latin typeface="Comic Sans MS" panose="030F0702030302020204" pitchFamily="66" charset="0"/>
                <a:sym typeface="Wingdings" panose="05000000000000000000" pitchFamily="2" charset="2"/>
              </a:rPr>
              <a:t>Mmm</a:t>
            </a:r>
            <a:r>
              <a:rPr lang="en-GB" sz="1600" dirty="0">
                <a:solidFill>
                  <a:schemeClr val="accent1">
                    <a:lumMod val="50000"/>
                  </a:schemeClr>
                </a:solidFill>
                <a:latin typeface="Comic Sans MS" panose="030F0702030302020204" pitchFamily="66" charset="0"/>
                <a:sym typeface="Wingdings" panose="05000000000000000000" pitchFamily="2" charset="2"/>
              </a:rPr>
              <a:t>. Let’s fly around, survey the scene, not get noticed and then quiet as a flying fish land beside the basket.</a:t>
            </a:r>
          </a:p>
          <a:p>
            <a:r>
              <a:rPr lang="en-GB" sz="1600" dirty="0">
                <a:solidFill>
                  <a:schemeClr val="accent1">
                    <a:lumMod val="50000"/>
                  </a:schemeClr>
                </a:solidFill>
                <a:latin typeface="Comic Sans MS" panose="030F0702030302020204" pitchFamily="66" charset="0"/>
                <a:sym typeface="Wingdings" panose="05000000000000000000" pitchFamily="2" charset="2"/>
              </a:rPr>
              <a:t>Bert: Sounds like a plan, come on I’m ravenous.</a:t>
            </a:r>
            <a:endParaRPr lang="en-GB" sz="1600" dirty="0">
              <a:solidFill>
                <a:schemeClr val="accent1">
                  <a:lumMod val="50000"/>
                </a:schemeClr>
              </a:solidFill>
              <a:latin typeface="Comic Sans MS" panose="030F0702030302020204" pitchFamily="66" charset="0"/>
            </a:endParaRPr>
          </a:p>
        </p:txBody>
      </p:sp>
    </p:spTree>
    <p:extLst>
      <p:ext uri="{BB962C8B-B14F-4D97-AF65-F5344CB8AC3E}">
        <p14:creationId xmlns:p14="http://schemas.microsoft.com/office/powerpoint/2010/main" val="352055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10FE770-6F58-493E-B8CA-A31B5D64A384}"/>
              </a:ext>
            </a:extLst>
          </p:cNvPr>
          <p:cNvSpPr/>
          <p:nvPr/>
        </p:nvSpPr>
        <p:spPr>
          <a:xfrm>
            <a:off x="9888295" y="272534"/>
            <a:ext cx="1921359" cy="369332"/>
          </a:xfrm>
          <a:prstGeom prst="rect">
            <a:avLst/>
          </a:prstGeom>
        </p:spPr>
        <p:txBody>
          <a:bodyPr wrap="none">
            <a:spAutoFit/>
          </a:bodyPr>
          <a:lstStyle/>
          <a:p>
            <a:pPr algn="ctr"/>
            <a:r>
              <a:rPr lang="en-GB" b="1" dirty="0">
                <a:solidFill>
                  <a:schemeClr val="accent1">
                    <a:lumMod val="50000"/>
                  </a:schemeClr>
                </a:solidFill>
              </a:rPr>
              <a:t>Monday 22</a:t>
            </a:r>
            <a:r>
              <a:rPr lang="en-GB" b="1" baseline="30000" dirty="0">
                <a:solidFill>
                  <a:schemeClr val="accent1">
                    <a:lumMod val="50000"/>
                  </a:schemeClr>
                </a:solidFill>
              </a:rPr>
              <a:t>nd</a:t>
            </a:r>
            <a:r>
              <a:rPr lang="en-GB" b="1" dirty="0">
                <a:solidFill>
                  <a:schemeClr val="accent1">
                    <a:lumMod val="50000"/>
                  </a:schemeClr>
                </a:solidFill>
              </a:rPr>
              <a:t> June</a:t>
            </a:r>
          </a:p>
        </p:txBody>
      </p:sp>
      <p:sp>
        <p:nvSpPr>
          <p:cNvPr id="3" name="Rectangle 2">
            <a:extLst>
              <a:ext uri="{FF2B5EF4-FFF2-40B4-BE49-F238E27FC236}">
                <a16:creationId xmlns:a16="http://schemas.microsoft.com/office/drawing/2014/main" id="{F9392D06-1BB6-4931-99B5-2674F62330FD}"/>
              </a:ext>
            </a:extLst>
          </p:cNvPr>
          <p:cNvSpPr/>
          <p:nvPr/>
        </p:nvSpPr>
        <p:spPr>
          <a:xfrm>
            <a:off x="382346" y="447616"/>
            <a:ext cx="10752379" cy="6155531"/>
          </a:xfrm>
          <a:prstGeom prst="rect">
            <a:avLst/>
          </a:prstGeom>
        </p:spPr>
        <p:txBody>
          <a:bodyPr wrap="square">
            <a:spAutoFit/>
          </a:bodyPr>
          <a:lstStyle/>
          <a:p>
            <a:r>
              <a:rPr lang="en-GB" b="1" u="sng" dirty="0">
                <a:solidFill>
                  <a:schemeClr val="accent1">
                    <a:lumMod val="50000"/>
                  </a:schemeClr>
                </a:solidFill>
                <a:latin typeface="Comic Sans MS" panose="030F0702030302020204" pitchFamily="66" charset="0"/>
              </a:rPr>
              <a:t>English</a:t>
            </a:r>
          </a:p>
          <a:p>
            <a:endParaRPr lang="en-GB" b="1" u="sng" dirty="0">
              <a:solidFill>
                <a:schemeClr val="accent1">
                  <a:lumMod val="50000"/>
                </a:schemeClr>
              </a:solidFill>
              <a:latin typeface="Comic Sans MS" panose="030F0702030302020204" pitchFamily="66" charset="0"/>
            </a:endParaRPr>
          </a:p>
          <a:p>
            <a:r>
              <a:rPr lang="en-GB" sz="1700" dirty="0">
                <a:solidFill>
                  <a:schemeClr val="accent1">
                    <a:lumMod val="50000"/>
                  </a:schemeClr>
                </a:solidFill>
                <a:latin typeface="Comic Sans MS" panose="030F0702030302020204" pitchFamily="66" charset="0"/>
              </a:rPr>
              <a:t>There’s something else. Did you spot it? A new kind of punctuation for us in Year 2 the colon </a:t>
            </a:r>
            <a:r>
              <a:rPr lang="en-GB" sz="1700" b="1" dirty="0">
                <a:solidFill>
                  <a:srgbClr val="FF0000"/>
                </a:solidFill>
                <a:latin typeface="Comic Sans MS" panose="030F0702030302020204" pitchFamily="66" charset="0"/>
              </a:rPr>
              <a:t>:</a:t>
            </a:r>
          </a:p>
          <a:p>
            <a:r>
              <a:rPr lang="en-GB" sz="1700" dirty="0">
                <a:solidFill>
                  <a:schemeClr val="accent1">
                    <a:lumMod val="50000"/>
                  </a:schemeClr>
                </a:solidFill>
                <a:latin typeface="Comic Sans MS" panose="030F0702030302020204" pitchFamily="66" charset="0"/>
              </a:rPr>
              <a:t>Two little dots, did you spot them? Look again. It’s a very grown up form of punctuation.</a:t>
            </a:r>
          </a:p>
          <a:p>
            <a:endParaRPr lang="en-GB" sz="1400" dirty="0">
              <a:solidFill>
                <a:schemeClr val="accent1">
                  <a:lumMod val="50000"/>
                </a:schemeClr>
              </a:solidFill>
              <a:latin typeface="Comic Sans MS" panose="030F0702030302020204" pitchFamily="66" charset="0"/>
            </a:endParaRPr>
          </a:p>
          <a:p>
            <a:r>
              <a:rPr lang="en-GB" dirty="0">
                <a:solidFill>
                  <a:srgbClr val="0070C0"/>
                </a:solidFill>
                <a:latin typeface="Comic Sans MS" panose="030F0702030302020204" pitchFamily="66" charset="0"/>
              </a:rPr>
              <a:t>Fred, Bert and Tom are swooping and circling around the bay when they spot a lone fisherman. It is a clear, crisp </a:t>
            </a:r>
          </a:p>
          <a:p>
            <a:r>
              <a:rPr lang="en-GB" dirty="0">
                <a:solidFill>
                  <a:srgbClr val="0070C0"/>
                </a:solidFill>
                <a:latin typeface="Comic Sans MS" panose="030F0702030302020204" pitchFamily="66" charset="0"/>
              </a:rPr>
              <a:t>morning and the only sounds are those of the rippling waves and gulls screeching to each other.</a:t>
            </a:r>
          </a:p>
          <a:p>
            <a:endParaRPr lang="en-GB" sz="1400" dirty="0">
              <a:solidFill>
                <a:schemeClr val="accent1">
                  <a:lumMod val="50000"/>
                </a:schemeClr>
              </a:solidFill>
              <a:latin typeface="Comic Sans MS" panose="030F0702030302020204" pitchFamily="66" charset="0"/>
            </a:endParaRPr>
          </a:p>
          <a:p>
            <a:r>
              <a:rPr lang="en-GB" dirty="0">
                <a:solidFill>
                  <a:schemeClr val="accent1">
                    <a:lumMod val="50000"/>
                  </a:schemeClr>
                </a:solidFill>
                <a:latin typeface="Comic Sans MS" panose="030F0702030302020204" pitchFamily="66" charset="0"/>
              </a:rPr>
              <a:t>Fred</a:t>
            </a:r>
            <a:r>
              <a:rPr lang="en-GB" sz="2200" b="1" dirty="0">
                <a:solidFill>
                  <a:srgbClr val="FF0000"/>
                </a:solidFill>
                <a:latin typeface="Comic Sans MS" panose="030F0702030302020204" pitchFamily="66" charset="0"/>
              </a:rPr>
              <a:t>:</a:t>
            </a:r>
            <a:r>
              <a:rPr lang="en-GB" dirty="0">
                <a:solidFill>
                  <a:schemeClr val="accent1">
                    <a:lumMod val="50000"/>
                  </a:schemeClr>
                </a:solidFill>
                <a:latin typeface="Comic Sans MS" panose="030F0702030302020204" pitchFamily="66" charset="0"/>
              </a:rPr>
              <a:t> </a:t>
            </a:r>
            <a:r>
              <a:rPr lang="en-GB" dirty="0">
                <a:solidFill>
                  <a:schemeClr val="accent2">
                    <a:lumMod val="75000"/>
                  </a:schemeClr>
                </a:solidFill>
                <a:latin typeface="Comic Sans MS" panose="030F0702030302020204" pitchFamily="66" charset="0"/>
                <a:sym typeface="Wingdings" panose="05000000000000000000" pitchFamily="2" charset="2"/>
              </a:rPr>
              <a:t>(feeling excited) </a:t>
            </a:r>
            <a:r>
              <a:rPr lang="en-GB" dirty="0">
                <a:solidFill>
                  <a:schemeClr val="accent1">
                    <a:lumMod val="50000"/>
                  </a:schemeClr>
                </a:solidFill>
                <a:latin typeface="Comic Sans MS" panose="030F0702030302020204" pitchFamily="66" charset="0"/>
                <a:sym typeface="Wingdings" panose="05000000000000000000" pitchFamily="2" charset="2"/>
              </a:rPr>
              <a:t>Hey Tom! Can you see what I can see?</a:t>
            </a:r>
          </a:p>
          <a:p>
            <a:r>
              <a:rPr lang="en-GB" dirty="0">
                <a:solidFill>
                  <a:schemeClr val="accent1">
                    <a:lumMod val="50000"/>
                  </a:schemeClr>
                </a:solidFill>
                <a:latin typeface="Comic Sans MS" panose="030F0702030302020204" pitchFamily="66" charset="0"/>
                <a:sym typeface="Wingdings" panose="05000000000000000000" pitchFamily="2" charset="2"/>
              </a:rPr>
              <a:t>Tom</a:t>
            </a:r>
            <a:r>
              <a:rPr lang="en-GB" sz="2200" b="1" dirty="0">
                <a:solidFill>
                  <a:srgbClr val="FF0000"/>
                </a:solidFill>
                <a:latin typeface="Comic Sans MS" panose="030F0702030302020204" pitchFamily="66" charset="0"/>
                <a:sym typeface="Wingdings" panose="05000000000000000000" pitchFamily="2" charset="2"/>
              </a:rPr>
              <a:t>:</a:t>
            </a:r>
            <a:r>
              <a:rPr lang="en-GB" dirty="0">
                <a:solidFill>
                  <a:schemeClr val="accent1">
                    <a:lumMod val="50000"/>
                  </a:schemeClr>
                </a:solidFill>
                <a:latin typeface="Comic Sans MS" panose="030F0702030302020204" pitchFamily="66" charset="0"/>
                <a:sym typeface="Wingdings" panose="05000000000000000000" pitchFamily="2" charset="2"/>
              </a:rPr>
              <a:t> Would that be a basket of goodies Fred? </a:t>
            </a:r>
          </a:p>
          <a:p>
            <a:r>
              <a:rPr lang="en-GB" dirty="0">
                <a:solidFill>
                  <a:srgbClr val="7030A0"/>
                </a:solidFill>
                <a:latin typeface="Comic Sans MS" panose="030F0702030302020204" pitchFamily="66" charset="0"/>
                <a:sym typeface="Wingdings" panose="05000000000000000000" pitchFamily="2" charset="2"/>
              </a:rPr>
              <a:t>Bert flies around at a distance to get a better view.</a:t>
            </a:r>
          </a:p>
          <a:p>
            <a:r>
              <a:rPr lang="en-GB" dirty="0">
                <a:solidFill>
                  <a:schemeClr val="accent1">
                    <a:lumMod val="50000"/>
                  </a:schemeClr>
                </a:solidFill>
                <a:latin typeface="Comic Sans MS" panose="030F0702030302020204" pitchFamily="66" charset="0"/>
                <a:sym typeface="Wingdings" panose="05000000000000000000" pitchFamily="2" charset="2"/>
              </a:rPr>
              <a:t>Bert</a:t>
            </a:r>
            <a:r>
              <a:rPr lang="en-GB" sz="2200" b="1" dirty="0">
                <a:solidFill>
                  <a:srgbClr val="FF0000"/>
                </a:solidFill>
                <a:latin typeface="Comic Sans MS" panose="030F0702030302020204" pitchFamily="66" charset="0"/>
                <a:sym typeface="Wingdings" panose="05000000000000000000" pitchFamily="2" charset="2"/>
              </a:rPr>
              <a:t>:</a:t>
            </a:r>
            <a:r>
              <a:rPr lang="en-GB" dirty="0">
                <a:solidFill>
                  <a:schemeClr val="accent1">
                    <a:lumMod val="50000"/>
                  </a:schemeClr>
                </a:solidFill>
                <a:latin typeface="Comic Sans MS" panose="030F0702030302020204" pitchFamily="66" charset="0"/>
                <a:sym typeface="Wingdings" panose="05000000000000000000" pitchFamily="2" charset="2"/>
              </a:rPr>
              <a:t> </a:t>
            </a:r>
            <a:r>
              <a:rPr lang="en-GB" dirty="0">
                <a:solidFill>
                  <a:schemeClr val="accent2">
                    <a:lumMod val="75000"/>
                  </a:schemeClr>
                </a:solidFill>
                <a:latin typeface="Comic Sans MS" panose="030F0702030302020204" pitchFamily="66" charset="0"/>
                <a:sym typeface="Wingdings" panose="05000000000000000000" pitchFamily="2" charset="2"/>
              </a:rPr>
              <a:t>(cautiously) </a:t>
            </a:r>
            <a:r>
              <a:rPr lang="en-GB" dirty="0">
                <a:solidFill>
                  <a:schemeClr val="accent1">
                    <a:lumMod val="50000"/>
                  </a:schemeClr>
                </a:solidFill>
                <a:latin typeface="Comic Sans MS" panose="030F0702030302020204" pitchFamily="66" charset="0"/>
                <a:sym typeface="Wingdings" panose="05000000000000000000" pitchFamily="2" charset="2"/>
              </a:rPr>
              <a:t>Slow down boys, he mustn’t see us. </a:t>
            </a:r>
            <a:r>
              <a:rPr lang="en-GB" dirty="0" err="1">
                <a:solidFill>
                  <a:schemeClr val="accent1">
                    <a:lumMod val="50000"/>
                  </a:schemeClr>
                </a:solidFill>
                <a:latin typeface="Comic Sans MS" panose="030F0702030302020204" pitchFamily="66" charset="0"/>
                <a:sym typeface="Wingdings" panose="05000000000000000000" pitchFamily="2" charset="2"/>
              </a:rPr>
              <a:t>D’you</a:t>
            </a:r>
            <a:r>
              <a:rPr lang="en-GB" dirty="0">
                <a:solidFill>
                  <a:schemeClr val="accent1">
                    <a:lumMod val="50000"/>
                  </a:schemeClr>
                </a:solidFill>
                <a:latin typeface="Comic Sans MS" panose="030F0702030302020204" pitchFamily="66" charset="0"/>
                <a:sym typeface="Wingdings" panose="05000000000000000000" pitchFamily="2" charset="2"/>
              </a:rPr>
              <a:t> think it’ll be full of mustard?</a:t>
            </a:r>
          </a:p>
          <a:p>
            <a:r>
              <a:rPr lang="en-GB" dirty="0">
                <a:solidFill>
                  <a:schemeClr val="accent1">
                    <a:lumMod val="50000"/>
                  </a:schemeClr>
                </a:solidFill>
                <a:latin typeface="Comic Sans MS" panose="030F0702030302020204" pitchFamily="66" charset="0"/>
                <a:sym typeface="Wingdings" panose="05000000000000000000" pitchFamily="2" charset="2"/>
              </a:rPr>
              <a:t>Tom</a:t>
            </a:r>
            <a:r>
              <a:rPr lang="en-GB" sz="2200" b="1" dirty="0">
                <a:solidFill>
                  <a:srgbClr val="FF0000"/>
                </a:solidFill>
                <a:latin typeface="Comic Sans MS" panose="030F0702030302020204" pitchFamily="66" charset="0"/>
                <a:sym typeface="Wingdings" panose="05000000000000000000" pitchFamily="2" charset="2"/>
              </a:rPr>
              <a:t>:</a:t>
            </a:r>
            <a:r>
              <a:rPr lang="en-GB" dirty="0">
                <a:solidFill>
                  <a:schemeClr val="accent1">
                    <a:lumMod val="50000"/>
                  </a:schemeClr>
                </a:solidFill>
                <a:latin typeface="Comic Sans MS" panose="030F0702030302020204" pitchFamily="66" charset="0"/>
                <a:sym typeface="Wingdings" panose="05000000000000000000" pitchFamily="2" charset="2"/>
              </a:rPr>
              <a:t> </a:t>
            </a:r>
            <a:r>
              <a:rPr lang="en-GB" dirty="0">
                <a:solidFill>
                  <a:schemeClr val="accent2">
                    <a:lumMod val="75000"/>
                  </a:schemeClr>
                </a:solidFill>
                <a:latin typeface="Comic Sans MS" panose="030F0702030302020204" pitchFamily="66" charset="0"/>
                <a:sym typeface="Wingdings" panose="05000000000000000000" pitchFamily="2" charset="2"/>
              </a:rPr>
              <a:t>(hungrily)</a:t>
            </a:r>
            <a:r>
              <a:rPr lang="en-GB" dirty="0">
                <a:solidFill>
                  <a:schemeClr val="accent1">
                    <a:lumMod val="50000"/>
                  </a:schemeClr>
                </a:solidFill>
                <a:latin typeface="Comic Sans MS" panose="030F0702030302020204" pitchFamily="66" charset="0"/>
                <a:sym typeface="Wingdings" panose="05000000000000000000" pitchFamily="2" charset="2"/>
              </a:rPr>
              <a:t> Nah! I’m starving. Come on. What’s the plan?</a:t>
            </a:r>
          </a:p>
          <a:p>
            <a:r>
              <a:rPr lang="en-GB" dirty="0">
                <a:solidFill>
                  <a:schemeClr val="accent1">
                    <a:lumMod val="50000"/>
                  </a:schemeClr>
                </a:solidFill>
                <a:latin typeface="Comic Sans MS" panose="030F0702030302020204" pitchFamily="66" charset="0"/>
                <a:sym typeface="Wingdings" panose="05000000000000000000" pitchFamily="2" charset="2"/>
              </a:rPr>
              <a:t>Fred</a:t>
            </a:r>
            <a:r>
              <a:rPr lang="en-GB" sz="2200" b="1" dirty="0">
                <a:solidFill>
                  <a:srgbClr val="FF0000"/>
                </a:solidFill>
                <a:latin typeface="Comic Sans MS" panose="030F0702030302020204" pitchFamily="66" charset="0"/>
                <a:sym typeface="Wingdings" panose="05000000000000000000" pitchFamily="2" charset="2"/>
              </a:rPr>
              <a:t>:</a:t>
            </a:r>
            <a:r>
              <a:rPr lang="en-GB" dirty="0">
                <a:solidFill>
                  <a:schemeClr val="accent1">
                    <a:lumMod val="50000"/>
                  </a:schemeClr>
                </a:solidFill>
                <a:latin typeface="Comic Sans MS" panose="030F0702030302020204" pitchFamily="66" charset="0"/>
                <a:sym typeface="Wingdings" panose="05000000000000000000" pitchFamily="2" charset="2"/>
              </a:rPr>
              <a:t> </a:t>
            </a:r>
            <a:r>
              <a:rPr lang="en-GB" dirty="0">
                <a:solidFill>
                  <a:schemeClr val="accent2">
                    <a:lumMod val="75000"/>
                  </a:schemeClr>
                </a:solidFill>
                <a:latin typeface="Comic Sans MS" panose="030F0702030302020204" pitchFamily="66" charset="0"/>
                <a:sym typeface="Wingdings" panose="05000000000000000000" pitchFamily="2" charset="2"/>
              </a:rPr>
              <a:t>(thinking)</a:t>
            </a:r>
            <a:r>
              <a:rPr lang="en-GB" dirty="0">
                <a:solidFill>
                  <a:schemeClr val="accent1">
                    <a:lumMod val="50000"/>
                  </a:schemeClr>
                </a:solidFill>
                <a:latin typeface="Comic Sans MS" panose="030F0702030302020204" pitchFamily="66" charset="0"/>
                <a:sym typeface="Wingdings" panose="05000000000000000000" pitchFamily="2" charset="2"/>
              </a:rPr>
              <a:t> Let’s fly around, survey the scene, not get noticed and then quiet as a flying fish land beside the basket.</a:t>
            </a:r>
          </a:p>
          <a:p>
            <a:r>
              <a:rPr lang="en-GB" dirty="0">
                <a:solidFill>
                  <a:schemeClr val="accent1">
                    <a:lumMod val="50000"/>
                  </a:schemeClr>
                </a:solidFill>
                <a:latin typeface="Comic Sans MS" panose="030F0702030302020204" pitchFamily="66" charset="0"/>
                <a:sym typeface="Wingdings" panose="05000000000000000000" pitchFamily="2" charset="2"/>
              </a:rPr>
              <a:t>Bert</a:t>
            </a:r>
            <a:r>
              <a:rPr lang="en-GB" sz="2200" b="1" dirty="0">
                <a:solidFill>
                  <a:srgbClr val="FF0000"/>
                </a:solidFill>
                <a:latin typeface="Comic Sans MS" panose="030F0702030302020204" pitchFamily="66" charset="0"/>
                <a:sym typeface="Wingdings" panose="05000000000000000000" pitchFamily="2" charset="2"/>
              </a:rPr>
              <a:t>:</a:t>
            </a:r>
            <a:r>
              <a:rPr lang="en-GB" dirty="0">
                <a:solidFill>
                  <a:schemeClr val="accent1">
                    <a:lumMod val="50000"/>
                  </a:schemeClr>
                </a:solidFill>
                <a:latin typeface="Comic Sans MS" panose="030F0702030302020204" pitchFamily="66" charset="0"/>
                <a:sym typeface="Wingdings" panose="05000000000000000000" pitchFamily="2" charset="2"/>
              </a:rPr>
              <a:t> Sounds like a plan, come on I’m ravenous.</a:t>
            </a:r>
          </a:p>
          <a:p>
            <a:endParaRPr lang="en-GB" sz="1400" dirty="0">
              <a:solidFill>
                <a:schemeClr val="accent1">
                  <a:lumMod val="50000"/>
                </a:schemeClr>
              </a:solidFill>
              <a:latin typeface="Comic Sans MS" panose="030F0702030302020204" pitchFamily="66" charset="0"/>
              <a:sym typeface="Wingdings" panose="05000000000000000000" pitchFamily="2" charset="2"/>
            </a:endParaRPr>
          </a:p>
          <a:p>
            <a:r>
              <a:rPr lang="en-GB" dirty="0">
                <a:solidFill>
                  <a:schemeClr val="accent1">
                    <a:lumMod val="50000"/>
                  </a:schemeClr>
                </a:solidFill>
                <a:latin typeface="Comic Sans MS" panose="030F0702030302020204" pitchFamily="66" charset="0"/>
                <a:sym typeface="Wingdings" panose="05000000000000000000" pitchFamily="2" charset="2"/>
              </a:rPr>
              <a:t>So, now you have two choices. </a:t>
            </a:r>
          </a:p>
          <a:p>
            <a:pPr marL="342900" indent="-342900">
              <a:buAutoNum type="arabicPeriod"/>
            </a:pPr>
            <a:r>
              <a:rPr lang="en-GB" dirty="0">
                <a:solidFill>
                  <a:schemeClr val="accent1">
                    <a:lumMod val="50000"/>
                  </a:schemeClr>
                </a:solidFill>
                <a:latin typeface="Comic Sans MS" panose="030F0702030302020204" pitchFamily="66" charset="0"/>
                <a:sym typeface="Wingdings" panose="05000000000000000000" pitchFamily="2" charset="2"/>
              </a:rPr>
              <a:t>Write your playscript using pictures for the different characters, no colons needed.</a:t>
            </a:r>
          </a:p>
          <a:p>
            <a:pPr marL="342900" indent="-342900">
              <a:buAutoNum type="arabicPeriod"/>
            </a:pPr>
            <a:r>
              <a:rPr lang="en-GB" dirty="0">
                <a:solidFill>
                  <a:schemeClr val="accent1">
                    <a:lumMod val="50000"/>
                  </a:schemeClr>
                </a:solidFill>
                <a:latin typeface="Comic Sans MS" panose="030F0702030302020204" pitchFamily="66" charset="0"/>
                <a:sym typeface="Wingdings" panose="05000000000000000000" pitchFamily="2" charset="2"/>
              </a:rPr>
              <a:t>Write your playscript using the characters name followed by a colon.</a:t>
            </a:r>
            <a:endParaRPr lang="en-GB" dirty="0">
              <a:solidFill>
                <a:schemeClr val="accent1">
                  <a:lumMod val="50000"/>
                </a:schemeClr>
              </a:solidFill>
            </a:endParaRPr>
          </a:p>
        </p:txBody>
      </p:sp>
      <p:cxnSp>
        <p:nvCxnSpPr>
          <p:cNvPr id="5" name="Straight Arrow Connector 4">
            <a:extLst>
              <a:ext uri="{FF2B5EF4-FFF2-40B4-BE49-F238E27FC236}">
                <a16:creationId xmlns:a16="http://schemas.microsoft.com/office/drawing/2014/main" id="{CEE3E8A0-A8C5-476B-9307-23F07AE92D5D}"/>
              </a:ext>
            </a:extLst>
          </p:cNvPr>
          <p:cNvCxnSpPr>
            <a:cxnSpLocks/>
          </p:cNvCxnSpPr>
          <p:nvPr/>
        </p:nvCxnSpPr>
        <p:spPr>
          <a:xfrm>
            <a:off x="8335720" y="460832"/>
            <a:ext cx="1552575" cy="672584"/>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16EC1644-CF18-4DA0-81DA-8AA6253A997B}"/>
              </a:ext>
            </a:extLst>
          </p:cNvPr>
          <p:cNvPicPr>
            <a:picLocks noChangeAspect="1"/>
          </p:cNvPicPr>
          <p:nvPr/>
        </p:nvPicPr>
        <p:blipFill>
          <a:blip r:embed="rId2"/>
          <a:stretch>
            <a:fillRect/>
          </a:stretch>
        </p:blipFill>
        <p:spPr>
          <a:xfrm flipH="1">
            <a:off x="10067925" y="5471994"/>
            <a:ext cx="1924429" cy="1131153"/>
          </a:xfrm>
          <a:prstGeom prst="rect">
            <a:avLst/>
          </a:prstGeom>
        </p:spPr>
      </p:pic>
    </p:spTree>
    <p:extLst>
      <p:ext uri="{BB962C8B-B14F-4D97-AF65-F5344CB8AC3E}">
        <p14:creationId xmlns:p14="http://schemas.microsoft.com/office/powerpoint/2010/main" val="2244461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8BCCF6C-2982-404B-A98C-18F6A6D975BB}"/>
              </a:ext>
            </a:extLst>
          </p:cNvPr>
          <p:cNvSpPr txBox="1"/>
          <p:nvPr/>
        </p:nvSpPr>
        <p:spPr>
          <a:xfrm>
            <a:off x="514985" y="119851"/>
            <a:ext cx="10922000" cy="461665"/>
          </a:xfrm>
          <a:prstGeom prst="rect">
            <a:avLst/>
          </a:prstGeom>
          <a:noFill/>
        </p:spPr>
        <p:txBody>
          <a:bodyPr wrap="square" rtlCol="0">
            <a:spAutoFit/>
          </a:bodyPr>
          <a:lstStyle/>
          <a:p>
            <a:pPr algn="ctr"/>
            <a:r>
              <a:rPr lang="en-GB" sz="2400" b="1" dirty="0">
                <a:solidFill>
                  <a:schemeClr val="accent1">
                    <a:lumMod val="50000"/>
                  </a:schemeClr>
                </a:solidFill>
              </a:rPr>
              <a:t>Monday 22</a:t>
            </a:r>
            <a:r>
              <a:rPr lang="en-GB" sz="2400" b="1" baseline="30000" dirty="0">
                <a:solidFill>
                  <a:schemeClr val="accent1">
                    <a:lumMod val="50000"/>
                  </a:schemeClr>
                </a:solidFill>
              </a:rPr>
              <a:t>nd</a:t>
            </a:r>
            <a:r>
              <a:rPr lang="en-GB" sz="2400" b="1" dirty="0">
                <a:solidFill>
                  <a:schemeClr val="accent1">
                    <a:lumMod val="50000"/>
                  </a:schemeClr>
                </a:solidFill>
              </a:rPr>
              <a:t> June</a:t>
            </a:r>
            <a:endParaRPr lang="en-GB" sz="2000" dirty="0">
              <a:solidFill>
                <a:schemeClr val="accent1">
                  <a:lumMod val="50000"/>
                </a:schemeClr>
              </a:solidFill>
            </a:endParaRPr>
          </a:p>
        </p:txBody>
      </p:sp>
      <p:sp>
        <p:nvSpPr>
          <p:cNvPr id="2" name="TextBox 1">
            <a:extLst>
              <a:ext uri="{FF2B5EF4-FFF2-40B4-BE49-F238E27FC236}">
                <a16:creationId xmlns:a16="http://schemas.microsoft.com/office/drawing/2014/main" id="{F7CFEDA4-FC9A-41AD-B9A8-BB45F33621DA}"/>
              </a:ext>
            </a:extLst>
          </p:cNvPr>
          <p:cNvSpPr txBox="1"/>
          <p:nvPr/>
        </p:nvSpPr>
        <p:spPr>
          <a:xfrm>
            <a:off x="5338488" y="644804"/>
            <a:ext cx="2449677" cy="707886"/>
          </a:xfrm>
          <a:prstGeom prst="rect">
            <a:avLst/>
          </a:prstGeom>
          <a:noFill/>
        </p:spPr>
        <p:txBody>
          <a:bodyPr wrap="square" rtlCol="0">
            <a:spAutoFit/>
          </a:bodyPr>
          <a:lstStyle/>
          <a:p>
            <a:r>
              <a:rPr lang="en-GB" sz="2000" b="1" u="sng" dirty="0">
                <a:solidFill>
                  <a:schemeClr val="accent1">
                    <a:lumMod val="50000"/>
                  </a:schemeClr>
                </a:solidFill>
              </a:rPr>
              <a:t>English</a:t>
            </a:r>
          </a:p>
          <a:p>
            <a:r>
              <a:rPr lang="en-GB" sz="2000" dirty="0">
                <a:solidFill>
                  <a:schemeClr val="accent1">
                    <a:lumMod val="50000"/>
                  </a:schemeClr>
                </a:solidFill>
              </a:rPr>
              <a:t> </a:t>
            </a:r>
          </a:p>
        </p:txBody>
      </p:sp>
      <p:pic>
        <p:nvPicPr>
          <p:cNvPr id="6" name="Picture 2" descr="improve spelling">
            <a:extLst>
              <a:ext uri="{FF2B5EF4-FFF2-40B4-BE49-F238E27FC236}">
                <a16:creationId xmlns:a16="http://schemas.microsoft.com/office/drawing/2014/main" id="{7505AFCC-B5BB-4516-9476-F5D6E516521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27" t="22900" r="4133" b="32005"/>
          <a:stretch/>
        </p:blipFill>
        <p:spPr bwMode="auto">
          <a:xfrm>
            <a:off x="3933677" y="4939279"/>
            <a:ext cx="4324643" cy="102685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83C9C9E-F6D0-41BE-AB40-36F934F03E30}"/>
              </a:ext>
            </a:extLst>
          </p:cNvPr>
          <p:cNvSpPr txBox="1"/>
          <p:nvPr/>
        </p:nvSpPr>
        <p:spPr>
          <a:xfrm>
            <a:off x="688340" y="1877643"/>
            <a:ext cx="11125200" cy="646331"/>
          </a:xfrm>
          <a:prstGeom prst="rect">
            <a:avLst/>
          </a:prstGeom>
          <a:noFill/>
        </p:spPr>
        <p:txBody>
          <a:bodyPr wrap="square" rtlCol="0">
            <a:spAutoFit/>
          </a:bodyPr>
          <a:lstStyle/>
          <a:p>
            <a:r>
              <a:rPr lang="en-GB" b="1" dirty="0">
                <a:solidFill>
                  <a:schemeClr val="accent1">
                    <a:lumMod val="50000"/>
                  </a:schemeClr>
                </a:solidFill>
              </a:rPr>
              <a:t>Handwriting </a:t>
            </a:r>
            <a:r>
              <a:rPr lang="en-GB" dirty="0">
                <a:solidFill>
                  <a:schemeClr val="accent1">
                    <a:lumMod val="50000"/>
                  </a:schemeClr>
                </a:solidFill>
              </a:rPr>
              <a:t>Use the handwriting paper on our Year 2 class page to practise your handwriting, especially if there is a letter you are not happy with. Careful with size and shape.</a:t>
            </a:r>
            <a:endParaRPr lang="en-GB" b="1" dirty="0">
              <a:solidFill>
                <a:schemeClr val="accent1">
                  <a:lumMod val="50000"/>
                </a:schemeClr>
              </a:solidFill>
            </a:endParaRPr>
          </a:p>
        </p:txBody>
      </p:sp>
      <p:sp>
        <p:nvSpPr>
          <p:cNvPr id="8" name="TextBox 7">
            <a:extLst>
              <a:ext uri="{FF2B5EF4-FFF2-40B4-BE49-F238E27FC236}">
                <a16:creationId xmlns:a16="http://schemas.microsoft.com/office/drawing/2014/main" id="{7895198D-6D6B-4950-9878-1A7FDF760735}"/>
              </a:ext>
            </a:extLst>
          </p:cNvPr>
          <p:cNvSpPr txBox="1"/>
          <p:nvPr/>
        </p:nvSpPr>
        <p:spPr>
          <a:xfrm>
            <a:off x="2244407" y="2805832"/>
            <a:ext cx="7703185" cy="1477328"/>
          </a:xfrm>
          <a:prstGeom prst="rect">
            <a:avLst/>
          </a:prstGeom>
          <a:noFill/>
        </p:spPr>
        <p:txBody>
          <a:bodyPr wrap="square" rtlCol="0">
            <a:spAutoFit/>
          </a:bodyPr>
          <a:lstStyle/>
          <a:p>
            <a:r>
              <a:rPr lang="en-GB" b="1" dirty="0">
                <a:solidFill>
                  <a:schemeClr val="accent1">
                    <a:lumMod val="50000"/>
                  </a:schemeClr>
                </a:solidFill>
              </a:rPr>
              <a:t>Spelling</a:t>
            </a:r>
            <a:r>
              <a:rPr lang="en-GB" dirty="0">
                <a:solidFill>
                  <a:schemeClr val="accent1">
                    <a:lumMod val="50000"/>
                  </a:schemeClr>
                </a:solidFill>
              </a:rPr>
              <a:t> Practise your spellings. This week we are using ‘</a:t>
            </a:r>
            <a:r>
              <a:rPr lang="en-GB" dirty="0" err="1">
                <a:solidFill>
                  <a:schemeClr val="accent1">
                    <a:lumMod val="50000"/>
                  </a:schemeClr>
                </a:solidFill>
              </a:rPr>
              <a:t>tion</a:t>
            </a:r>
            <a:r>
              <a:rPr lang="en-GB" dirty="0">
                <a:solidFill>
                  <a:schemeClr val="accent1">
                    <a:lumMod val="50000"/>
                  </a:schemeClr>
                </a:solidFill>
              </a:rPr>
              <a:t>’ at the end of a word. Keep practising. Which method of practising suits you best?</a:t>
            </a:r>
          </a:p>
          <a:p>
            <a:endParaRPr lang="en-GB" dirty="0">
              <a:solidFill>
                <a:schemeClr val="accent1">
                  <a:lumMod val="50000"/>
                </a:schemeClr>
              </a:solidFill>
            </a:endParaRPr>
          </a:p>
          <a:p>
            <a:r>
              <a:rPr lang="en-GB" dirty="0">
                <a:hlinkClick r:id="rId3"/>
              </a:rPr>
              <a:t>https://www.educationquizzes.com/ks1/english-spelling/year-2-words-ending-in-tion/</a:t>
            </a:r>
            <a:r>
              <a:rPr lang="en-GB" dirty="0"/>
              <a:t>   </a:t>
            </a:r>
            <a:r>
              <a:rPr lang="en-GB" dirty="0">
                <a:solidFill>
                  <a:schemeClr val="accent1">
                    <a:lumMod val="50000"/>
                  </a:schemeClr>
                </a:solidFill>
              </a:rPr>
              <a:t>Take a spelling quiz to support your learning.</a:t>
            </a:r>
          </a:p>
        </p:txBody>
      </p:sp>
    </p:spTree>
    <p:extLst>
      <p:ext uri="{BB962C8B-B14F-4D97-AF65-F5344CB8AC3E}">
        <p14:creationId xmlns:p14="http://schemas.microsoft.com/office/powerpoint/2010/main" val="772532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CFFFF"/>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002828-EA1B-4A99-95A2-59F4D879BA1D}"/>
              </a:ext>
            </a:extLst>
          </p:cNvPr>
          <p:cNvSpPr/>
          <p:nvPr/>
        </p:nvSpPr>
        <p:spPr>
          <a:xfrm>
            <a:off x="762000" y="285750"/>
            <a:ext cx="10734675" cy="1200329"/>
          </a:xfrm>
          <a:prstGeom prst="rect">
            <a:avLst/>
          </a:prstGeom>
        </p:spPr>
        <p:txBody>
          <a:bodyPr wrap="square">
            <a:spAutoFit/>
          </a:bodyPr>
          <a:lstStyle/>
          <a:p>
            <a:pPr algn="r"/>
            <a:r>
              <a:rPr lang="en-GB" b="1" dirty="0">
                <a:solidFill>
                  <a:schemeClr val="accent1">
                    <a:lumMod val="50000"/>
                  </a:schemeClr>
                </a:solidFill>
              </a:rPr>
              <a:t>                                                       Monday 22</a:t>
            </a:r>
            <a:r>
              <a:rPr lang="en-GB" b="1" baseline="30000" dirty="0">
                <a:solidFill>
                  <a:schemeClr val="accent1">
                    <a:lumMod val="50000"/>
                  </a:schemeClr>
                </a:solidFill>
              </a:rPr>
              <a:t>nd</a:t>
            </a:r>
            <a:r>
              <a:rPr lang="en-GB" b="1" dirty="0">
                <a:solidFill>
                  <a:schemeClr val="accent1">
                    <a:lumMod val="50000"/>
                  </a:schemeClr>
                </a:solidFill>
              </a:rPr>
              <a:t> June</a:t>
            </a:r>
          </a:p>
          <a:p>
            <a:r>
              <a:rPr lang="en-GB" u="sng" dirty="0">
                <a:solidFill>
                  <a:schemeClr val="accent1">
                    <a:lumMod val="50000"/>
                  </a:schemeClr>
                </a:solidFill>
              </a:rPr>
              <a:t>Maths</a:t>
            </a:r>
          </a:p>
          <a:p>
            <a:endParaRPr lang="en-GB" u="sng" dirty="0">
              <a:solidFill>
                <a:schemeClr val="accent1">
                  <a:lumMod val="50000"/>
                </a:schemeClr>
              </a:solidFill>
            </a:endParaRPr>
          </a:p>
          <a:p>
            <a:r>
              <a:rPr lang="en-GB" dirty="0">
                <a:solidFill>
                  <a:schemeClr val="accent1">
                    <a:lumMod val="50000"/>
                  </a:schemeClr>
                </a:solidFill>
              </a:rPr>
              <a:t>Miss Robinson has set you some maths for today.</a:t>
            </a:r>
          </a:p>
        </p:txBody>
      </p:sp>
      <p:pic>
        <p:nvPicPr>
          <p:cNvPr id="6" name="Picture 5" descr="A picture containing drawing&#10;&#10;Description automatically generated">
            <a:extLst>
              <a:ext uri="{FF2B5EF4-FFF2-40B4-BE49-F238E27FC236}">
                <a16:creationId xmlns:a16="http://schemas.microsoft.com/office/drawing/2014/main" id="{1ED93F95-123E-471E-AB82-280F706F6D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2755" y="3188015"/>
            <a:ext cx="1345131" cy="1061598"/>
          </a:xfrm>
          <a:prstGeom prst="rect">
            <a:avLst/>
          </a:prstGeom>
        </p:spPr>
      </p:pic>
      <p:sp>
        <p:nvSpPr>
          <p:cNvPr id="7" name="TextBox 6">
            <a:extLst>
              <a:ext uri="{FF2B5EF4-FFF2-40B4-BE49-F238E27FC236}">
                <a16:creationId xmlns:a16="http://schemas.microsoft.com/office/drawing/2014/main" id="{A8E8A584-512F-40CB-994F-98A48801651D}"/>
              </a:ext>
            </a:extLst>
          </p:cNvPr>
          <p:cNvSpPr txBox="1"/>
          <p:nvPr/>
        </p:nvSpPr>
        <p:spPr>
          <a:xfrm>
            <a:off x="928369" y="2112683"/>
            <a:ext cx="7425055" cy="984885"/>
          </a:xfrm>
          <a:prstGeom prst="rect">
            <a:avLst/>
          </a:prstGeom>
          <a:noFill/>
        </p:spPr>
        <p:txBody>
          <a:bodyPr wrap="square" rtlCol="0">
            <a:spAutoFit/>
          </a:bodyPr>
          <a:lstStyle/>
          <a:p>
            <a:r>
              <a:rPr lang="en-GB" dirty="0">
                <a:solidFill>
                  <a:schemeClr val="accent1">
                    <a:lumMod val="75000"/>
                  </a:schemeClr>
                </a:solidFill>
              </a:rPr>
              <a:t>Don’t forget to check in to </a:t>
            </a:r>
            <a:r>
              <a:rPr lang="en-GB" sz="2200" b="1" dirty="0">
                <a:solidFill>
                  <a:srgbClr val="009999"/>
                </a:solidFill>
              </a:rPr>
              <a:t>Prodigy for 20 mins each day</a:t>
            </a:r>
            <a:r>
              <a:rPr lang="en-GB" dirty="0"/>
              <a:t>. </a:t>
            </a:r>
            <a:r>
              <a:rPr lang="en-GB" dirty="0">
                <a:solidFill>
                  <a:schemeClr val="accent1">
                    <a:lumMod val="75000"/>
                  </a:schemeClr>
                </a:solidFill>
              </a:rPr>
              <a:t>I can see how many questions you try and how many you get right. Great work everyone on Prodigy – keep it going</a:t>
            </a:r>
            <a:r>
              <a:rPr lang="en-GB" dirty="0"/>
              <a:t>. </a:t>
            </a:r>
          </a:p>
        </p:txBody>
      </p:sp>
    </p:spTree>
    <p:extLst>
      <p:ext uri="{BB962C8B-B14F-4D97-AF65-F5344CB8AC3E}">
        <p14:creationId xmlns:p14="http://schemas.microsoft.com/office/powerpoint/2010/main" val="14895120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1169</TotalTime>
  <Words>856</Words>
  <Application>Microsoft Office PowerPoint</Application>
  <PresentationFormat>Widescreen</PresentationFormat>
  <Paragraphs>63</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Weatherby</dc:creator>
  <cp:lastModifiedBy>David Weatherby</cp:lastModifiedBy>
  <cp:revision>99</cp:revision>
  <dcterms:created xsi:type="dcterms:W3CDTF">2020-03-22T17:37:05Z</dcterms:created>
  <dcterms:modified xsi:type="dcterms:W3CDTF">2020-06-18T12:34:05Z</dcterms:modified>
</cp:coreProperties>
</file>