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1" r:id="rId7"/>
    <p:sldId id="266" r:id="rId8"/>
    <p:sldId id="259"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CCFFFF"/>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94660"/>
  </p:normalViewPr>
  <p:slideViewPr>
    <p:cSldViewPr snapToGrid="0">
      <p:cViewPr varScale="1">
        <p:scale>
          <a:sx n="67" d="100"/>
          <a:sy n="67" d="100"/>
        </p:scale>
        <p:origin x="6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9BF28-3AB6-4395-91C5-21B57E108F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67BBBB-5911-4C30-820E-6C9EFF8D2C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010BC4-F05B-4A04-AC3C-D5741990AC51}"/>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5" name="Footer Placeholder 4">
            <a:extLst>
              <a:ext uri="{FF2B5EF4-FFF2-40B4-BE49-F238E27FC236}">
                <a16:creationId xmlns:a16="http://schemas.microsoft.com/office/drawing/2014/main" id="{3CA0FA49-0EC7-4662-AF4E-E7AE4527164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0C7C1E8-CDB7-4A36-BE8B-475CF0D4DDA3}"/>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344541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4C31F-AD8D-42A0-82AD-5572C48F5E6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8A1E26-63B0-486E-BFA5-160909F97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54121A-6C89-4ACC-86AF-899CB1FA12B5}"/>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5" name="Footer Placeholder 4">
            <a:extLst>
              <a:ext uri="{FF2B5EF4-FFF2-40B4-BE49-F238E27FC236}">
                <a16:creationId xmlns:a16="http://schemas.microsoft.com/office/drawing/2014/main" id="{203069C2-A438-4B50-A128-FA6D64BD5A0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A6D9907-A945-467E-B567-2094BD2310DD}"/>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296268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644333-7F11-4DD5-974E-FDD9330E2E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B63165-E378-47EB-AB8E-B222576BCF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643B34-0B7A-4991-9548-8DA7E2CFF3CB}"/>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5" name="Footer Placeholder 4">
            <a:extLst>
              <a:ext uri="{FF2B5EF4-FFF2-40B4-BE49-F238E27FC236}">
                <a16:creationId xmlns:a16="http://schemas.microsoft.com/office/drawing/2014/main" id="{1D33BDCA-EBE0-45DD-85AF-548418A67A7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BABFB6E-88DC-407C-B3C0-68EC006D0FD2}"/>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24010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B4169-4468-43B1-8FD4-EDB7C065D0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32F419-C8AB-4B21-9365-FB1C90402D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ED62A6-3884-4B46-8E9B-E9829D84262C}"/>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5" name="Footer Placeholder 4">
            <a:extLst>
              <a:ext uri="{FF2B5EF4-FFF2-40B4-BE49-F238E27FC236}">
                <a16:creationId xmlns:a16="http://schemas.microsoft.com/office/drawing/2014/main" id="{A7985428-BB95-4681-A330-D6EEB2A107F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B3EFAC1-7A7C-498E-8F9F-B2DCB72577BA}"/>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1498211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B4D33-9297-48D5-BCE5-5C13E6AD40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4345D8-449B-4616-B9E2-BEF9951CD1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3C79CC-84F7-477D-87D1-3F155504686C}"/>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5" name="Footer Placeholder 4">
            <a:extLst>
              <a:ext uri="{FF2B5EF4-FFF2-40B4-BE49-F238E27FC236}">
                <a16:creationId xmlns:a16="http://schemas.microsoft.com/office/drawing/2014/main" id="{CA9192F5-2A00-4D7A-BEF7-848A2BC64C4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8FF279F-1D0F-45BE-A870-E20DC9AAFD33}"/>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198790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62C62-7758-40C2-907A-CA2543A544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8EF1D8-62AF-4A3A-AB1A-170052E787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ABC640B-A4A0-42A5-8AF6-22C8A0C27B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BB47CD-D206-45B2-8872-B53ACCC0A6B5}"/>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6" name="Footer Placeholder 5">
            <a:extLst>
              <a:ext uri="{FF2B5EF4-FFF2-40B4-BE49-F238E27FC236}">
                <a16:creationId xmlns:a16="http://schemas.microsoft.com/office/drawing/2014/main" id="{54A453FD-9BFF-403C-8928-A8814782134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4CAC16C-9755-49C5-8C22-A33EA0DD3BBA}"/>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41947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AA25F-EF1A-4DBB-8A86-3FE1874F569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E1B98C-FD6F-4ECB-A27E-69802C4399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9116E1-DD8D-4947-B88C-2291B6F892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A1FA230-80DB-4D8F-BC3A-5A0C84C472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683630-BBCA-410B-AF0D-D1A65D3B8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071E383-5B52-4DD9-8B65-28460DC93664}"/>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8" name="Footer Placeholder 7">
            <a:extLst>
              <a:ext uri="{FF2B5EF4-FFF2-40B4-BE49-F238E27FC236}">
                <a16:creationId xmlns:a16="http://schemas.microsoft.com/office/drawing/2014/main" id="{2D143E51-8E57-43BB-A6F8-73F40D03E51A}"/>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CB538ABD-ACE2-40C8-A1C1-9938452E9882}"/>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2800398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CCFF-61D8-45E1-A602-529ACFC9DB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C043734-F609-46CB-ABA6-96D4C15AF5DD}"/>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4" name="Footer Placeholder 3">
            <a:extLst>
              <a:ext uri="{FF2B5EF4-FFF2-40B4-BE49-F238E27FC236}">
                <a16:creationId xmlns:a16="http://schemas.microsoft.com/office/drawing/2014/main" id="{F6C85E3F-43B6-485F-8960-D08E191730B3}"/>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5E22EECC-4461-4481-B980-73D4ADD21F64}"/>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14875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92BF07-7E9B-406A-98CD-737AF016880D}"/>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3" name="Footer Placeholder 2">
            <a:extLst>
              <a:ext uri="{FF2B5EF4-FFF2-40B4-BE49-F238E27FC236}">
                <a16:creationId xmlns:a16="http://schemas.microsoft.com/office/drawing/2014/main" id="{196FABFB-12D2-4C9D-B0C2-B0052149E942}"/>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0D0FB0A1-0AED-4D95-ADCB-C26C76135F25}"/>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79686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B30CF-8C6D-458D-81EC-F5AF371B1A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A4E5E2-B621-480F-B9E4-065C0D7ABB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EEAC389-AA10-437C-B4FE-0629038B7B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388B23-6336-4F91-85B9-1F0AF8AA88E2}"/>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6" name="Footer Placeholder 5">
            <a:extLst>
              <a:ext uri="{FF2B5EF4-FFF2-40B4-BE49-F238E27FC236}">
                <a16:creationId xmlns:a16="http://schemas.microsoft.com/office/drawing/2014/main" id="{0AACDBAE-837A-4C69-8BE5-B9D5CA62D9A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2E03B78-586A-4015-9E65-302C719869FE}"/>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177261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016C2-B2C0-4EF9-BC40-1F6B47AFB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7002A87-E9A8-47EC-8101-BEA9230C8E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2457AED-BC64-458E-96CF-E649760EE5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BBE506-997D-47CA-8DE1-94BBD1282677}"/>
              </a:ext>
            </a:extLst>
          </p:cNvPr>
          <p:cNvSpPr>
            <a:spLocks noGrp="1"/>
          </p:cNvSpPr>
          <p:nvPr>
            <p:ph type="dt" sz="half" idx="10"/>
          </p:nvPr>
        </p:nvSpPr>
        <p:spPr/>
        <p:txBody>
          <a:bodyPr/>
          <a:lstStyle/>
          <a:p>
            <a:fld id="{24E6F6F6-ACDD-45AD-AFC6-B5AE8FA6C048}" type="datetimeFigureOut">
              <a:rPr lang="en-GB" smtClean="0"/>
              <a:t>16/06/2020</a:t>
            </a:fld>
            <a:endParaRPr lang="en-GB" dirty="0"/>
          </a:p>
        </p:txBody>
      </p:sp>
      <p:sp>
        <p:nvSpPr>
          <p:cNvPr id="6" name="Footer Placeholder 5">
            <a:extLst>
              <a:ext uri="{FF2B5EF4-FFF2-40B4-BE49-F238E27FC236}">
                <a16:creationId xmlns:a16="http://schemas.microsoft.com/office/drawing/2014/main" id="{FB32B8CE-0FE8-4BA7-B922-0B77261E9D8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008E42B-7B3C-48CC-9787-90043E828167}"/>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252380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BB3160-51FE-46F5-AFE1-9E22A5FC95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791233-16D1-4423-87B0-73D755DD1A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C64170-38DD-4E9D-9449-37A5E4B605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E6F6F6-ACDD-45AD-AFC6-B5AE8FA6C048}" type="datetimeFigureOut">
              <a:rPr lang="en-GB" smtClean="0"/>
              <a:t>16/06/2020</a:t>
            </a:fld>
            <a:endParaRPr lang="en-GB" dirty="0"/>
          </a:p>
        </p:txBody>
      </p:sp>
      <p:sp>
        <p:nvSpPr>
          <p:cNvPr id="5" name="Footer Placeholder 4">
            <a:extLst>
              <a:ext uri="{FF2B5EF4-FFF2-40B4-BE49-F238E27FC236}">
                <a16:creationId xmlns:a16="http://schemas.microsoft.com/office/drawing/2014/main" id="{7A527096-9661-463E-9691-35666456D8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DCF5BBDF-3A76-4032-A454-D8C2ACAB85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0EB42-BFD4-4290-A0CA-E0BFE9AEFC51}" type="slidenum">
              <a:rPr lang="en-GB" smtClean="0"/>
              <a:t>‹#›</a:t>
            </a:fld>
            <a:endParaRPr lang="en-GB" dirty="0"/>
          </a:p>
        </p:txBody>
      </p:sp>
    </p:spTree>
    <p:extLst>
      <p:ext uri="{BB962C8B-B14F-4D97-AF65-F5344CB8AC3E}">
        <p14:creationId xmlns:p14="http://schemas.microsoft.com/office/powerpoint/2010/main" val="4190370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46wCRq50Ww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8BCCF6C-2982-404B-A98C-18F6A6D975BB}"/>
              </a:ext>
            </a:extLst>
          </p:cNvPr>
          <p:cNvSpPr txBox="1"/>
          <p:nvPr/>
        </p:nvSpPr>
        <p:spPr>
          <a:xfrm>
            <a:off x="285750" y="150911"/>
            <a:ext cx="11658600" cy="2462213"/>
          </a:xfrm>
          <a:prstGeom prst="rect">
            <a:avLst/>
          </a:prstGeom>
          <a:noFill/>
        </p:spPr>
        <p:txBody>
          <a:bodyPr wrap="square" rtlCol="0">
            <a:spAutoFit/>
          </a:bodyPr>
          <a:lstStyle/>
          <a:p>
            <a:pPr algn="ctr"/>
            <a:r>
              <a:rPr lang="en-GB" sz="2400" b="1" dirty="0">
                <a:solidFill>
                  <a:schemeClr val="accent1">
                    <a:lumMod val="50000"/>
                  </a:schemeClr>
                </a:solidFill>
              </a:rPr>
              <a:t>Good morning Year 2       Thursday 18</a:t>
            </a:r>
            <a:r>
              <a:rPr lang="en-GB" sz="2400" b="1" baseline="30000" dirty="0">
                <a:solidFill>
                  <a:schemeClr val="accent1">
                    <a:lumMod val="50000"/>
                  </a:schemeClr>
                </a:solidFill>
              </a:rPr>
              <a:t>th</a:t>
            </a:r>
            <a:r>
              <a:rPr lang="en-GB" sz="2400" b="1" dirty="0">
                <a:solidFill>
                  <a:schemeClr val="accent1">
                    <a:lumMod val="50000"/>
                  </a:schemeClr>
                </a:solidFill>
              </a:rPr>
              <a:t> June</a:t>
            </a:r>
          </a:p>
          <a:p>
            <a:endParaRPr lang="en-GB" sz="1600" b="1" u="sng" dirty="0">
              <a:solidFill>
                <a:schemeClr val="accent1">
                  <a:lumMod val="50000"/>
                </a:schemeClr>
              </a:solidFill>
            </a:endParaRPr>
          </a:p>
          <a:p>
            <a:r>
              <a:rPr lang="en-GB" b="1" u="sng" dirty="0">
                <a:solidFill>
                  <a:schemeClr val="accent1">
                    <a:lumMod val="50000"/>
                  </a:schemeClr>
                </a:solidFill>
                <a:latin typeface="Comic Sans MS" panose="030F0702030302020204" pitchFamily="66" charset="0"/>
              </a:rPr>
              <a:t>English</a:t>
            </a:r>
          </a:p>
          <a:p>
            <a:endParaRPr lang="en-GB" b="1" dirty="0">
              <a:solidFill>
                <a:schemeClr val="accent1">
                  <a:lumMod val="50000"/>
                </a:schemeClr>
              </a:solidFill>
              <a:latin typeface="Comic Sans MS" panose="030F0702030302020204" pitchFamily="66" charset="0"/>
            </a:endParaRPr>
          </a:p>
          <a:p>
            <a:r>
              <a:rPr lang="en-GB" sz="2000" dirty="0">
                <a:solidFill>
                  <a:schemeClr val="accent1">
                    <a:lumMod val="50000"/>
                  </a:schemeClr>
                </a:solidFill>
                <a:latin typeface="Comic Sans MS" panose="030F0702030302020204" pitchFamily="66" charset="0"/>
              </a:rPr>
              <a:t>Here is the link again so that you can listen to the story.</a:t>
            </a:r>
          </a:p>
          <a:p>
            <a:r>
              <a:rPr lang="en-GB" sz="2000" dirty="0">
                <a:hlinkClick r:id="rId2"/>
              </a:rPr>
              <a:t>https://www.youtube.com/watch?v=46wCRq50Wwg</a:t>
            </a:r>
            <a:endParaRPr lang="en-GB" sz="2000" dirty="0"/>
          </a:p>
          <a:p>
            <a:endParaRPr lang="en-GB" sz="2000" dirty="0"/>
          </a:p>
          <a:p>
            <a:endParaRPr lang="en-GB" dirty="0">
              <a:solidFill>
                <a:schemeClr val="accent1">
                  <a:lumMod val="50000"/>
                </a:schemeClr>
              </a:solidFill>
              <a:latin typeface="Comic Sans MS" panose="030F0702030302020204" pitchFamily="66" charset="0"/>
            </a:endParaRPr>
          </a:p>
        </p:txBody>
      </p:sp>
      <p:pic>
        <p:nvPicPr>
          <p:cNvPr id="3" name="Picture 2"/>
          <p:cNvPicPr>
            <a:picLocks noChangeAspect="1"/>
          </p:cNvPicPr>
          <p:nvPr/>
        </p:nvPicPr>
        <p:blipFill rotWithShape="1">
          <a:blip r:embed="rId3"/>
          <a:srcRect l="19106" t="39264" r="69176" b="35258"/>
          <a:stretch/>
        </p:blipFill>
        <p:spPr>
          <a:xfrm>
            <a:off x="9134206" y="464977"/>
            <a:ext cx="2929685" cy="3423850"/>
          </a:xfrm>
          <a:prstGeom prst="rect">
            <a:avLst/>
          </a:prstGeom>
        </p:spPr>
      </p:pic>
      <p:sp>
        <p:nvSpPr>
          <p:cNvPr id="5" name="TextBox 4">
            <a:extLst>
              <a:ext uri="{FF2B5EF4-FFF2-40B4-BE49-F238E27FC236}">
                <a16:creationId xmlns:a16="http://schemas.microsoft.com/office/drawing/2014/main" id="{A32E2D0F-FA2B-4DC5-9CF5-21C482D0BE45}"/>
              </a:ext>
            </a:extLst>
          </p:cNvPr>
          <p:cNvSpPr txBox="1"/>
          <p:nvPr/>
        </p:nvSpPr>
        <p:spPr>
          <a:xfrm>
            <a:off x="794590" y="2613124"/>
            <a:ext cx="8220075" cy="3046988"/>
          </a:xfrm>
          <a:prstGeom prst="rect">
            <a:avLst/>
          </a:prstGeom>
          <a:noFill/>
        </p:spPr>
        <p:txBody>
          <a:bodyPr wrap="square" rtlCol="0">
            <a:spAutoFit/>
          </a:bodyPr>
          <a:lstStyle/>
          <a:p>
            <a:r>
              <a:rPr lang="en-GB" sz="2000" dirty="0">
                <a:solidFill>
                  <a:schemeClr val="accent1">
                    <a:lumMod val="50000"/>
                  </a:schemeClr>
                </a:solidFill>
              </a:rPr>
              <a:t>Yesterday, we wrote a simple playscript. Today we are going to make it much more like a real playscript. We are going to:</a:t>
            </a:r>
          </a:p>
          <a:p>
            <a:endParaRPr lang="en-GB" sz="2000" dirty="0">
              <a:solidFill>
                <a:schemeClr val="accent1">
                  <a:lumMod val="50000"/>
                </a:schemeClr>
              </a:solidFill>
            </a:endParaRPr>
          </a:p>
          <a:p>
            <a:pPr marL="285750" indent="-285750">
              <a:buFont typeface="Arial" panose="020B0604020202020204" pitchFamily="34" charset="0"/>
              <a:buChar char="•"/>
            </a:pPr>
            <a:r>
              <a:rPr lang="en-GB" sz="2000" dirty="0">
                <a:solidFill>
                  <a:schemeClr val="accent1">
                    <a:lumMod val="50000"/>
                  </a:schemeClr>
                </a:solidFill>
              </a:rPr>
              <a:t>set the scene including sound and lighting</a:t>
            </a:r>
          </a:p>
          <a:p>
            <a:pPr marL="285750" indent="-285750">
              <a:buFont typeface="Arial" panose="020B0604020202020204" pitchFamily="34" charset="0"/>
              <a:buChar char="•"/>
            </a:pPr>
            <a:r>
              <a:rPr lang="en-GB" sz="2000" dirty="0">
                <a:solidFill>
                  <a:schemeClr val="accent1">
                    <a:lumMod val="50000"/>
                  </a:schemeClr>
                </a:solidFill>
              </a:rPr>
              <a:t>add character direction</a:t>
            </a:r>
          </a:p>
          <a:p>
            <a:pPr marL="285750" indent="-285750">
              <a:buFont typeface="Arial" panose="020B0604020202020204" pitchFamily="34" charset="0"/>
              <a:buChar char="•"/>
            </a:pPr>
            <a:r>
              <a:rPr lang="en-GB" sz="2000" dirty="0">
                <a:solidFill>
                  <a:schemeClr val="accent1">
                    <a:lumMod val="50000"/>
                  </a:schemeClr>
                </a:solidFill>
              </a:rPr>
              <a:t>add stage direction</a:t>
            </a:r>
          </a:p>
          <a:p>
            <a:endParaRPr lang="en-GB" dirty="0">
              <a:solidFill>
                <a:schemeClr val="accent1">
                  <a:lumMod val="50000"/>
                </a:schemeClr>
              </a:solidFill>
            </a:endParaRPr>
          </a:p>
          <a:p>
            <a:r>
              <a:rPr lang="en-GB" dirty="0">
                <a:solidFill>
                  <a:schemeClr val="accent1">
                    <a:lumMod val="50000"/>
                  </a:schemeClr>
                </a:solidFill>
              </a:rPr>
              <a:t>First you will need to cut up your playscript from yesterday into strips, one per speech.</a:t>
            </a:r>
          </a:p>
          <a:p>
            <a:endParaRPr lang="en-GB" dirty="0">
              <a:solidFill>
                <a:schemeClr val="accent1">
                  <a:lumMod val="50000"/>
                </a:schemeClr>
              </a:solidFill>
            </a:endParaRPr>
          </a:p>
          <a:p>
            <a:endParaRPr lang="en-GB" dirty="0">
              <a:solidFill>
                <a:schemeClr val="accent1">
                  <a:lumMod val="50000"/>
                </a:schemeClr>
              </a:solidFill>
            </a:endParaRPr>
          </a:p>
        </p:txBody>
      </p:sp>
    </p:spTree>
    <p:extLst>
      <p:ext uri="{BB962C8B-B14F-4D97-AF65-F5344CB8AC3E}">
        <p14:creationId xmlns:p14="http://schemas.microsoft.com/office/powerpoint/2010/main" val="4099628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EE7DDB-DC35-4F5A-92C5-054E2038C32B}"/>
              </a:ext>
            </a:extLst>
          </p:cNvPr>
          <p:cNvSpPr txBox="1"/>
          <p:nvPr/>
        </p:nvSpPr>
        <p:spPr>
          <a:xfrm>
            <a:off x="466725" y="371475"/>
            <a:ext cx="11401425" cy="923330"/>
          </a:xfrm>
          <a:prstGeom prst="rect">
            <a:avLst/>
          </a:prstGeom>
          <a:noFill/>
        </p:spPr>
        <p:txBody>
          <a:bodyPr wrap="square" rtlCol="0">
            <a:spAutoFit/>
          </a:bodyPr>
          <a:lstStyle/>
          <a:p>
            <a:r>
              <a:rPr lang="en-GB" b="1" dirty="0">
                <a:solidFill>
                  <a:schemeClr val="accent1">
                    <a:lumMod val="50000"/>
                  </a:schemeClr>
                </a:solidFill>
              </a:rPr>
              <a:t>                                                                                                                                                                                Thursday 18 June</a:t>
            </a:r>
          </a:p>
          <a:p>
            <a:r>
              <a:rPr lang="en-GB" b="1" u="sng" dirty="0">
                <a:solidFill>
                  <a:schemeClr val="accent1">
                    <a:lumMod val="50000"/>
                  </a:schemeClr>
                </a:solidFill>
              </a:rPr>
              <a:t>English</a:t>
            </a:r>
          </a:p>
          <a:p>
            <a:r>
              <a:rPr lang="en-GB" dirty="0">
                <a:solidFill>
                  <a:schemeClr val="accent1">
                    <a:lumMod val="50000"/>
                  </a:schemeClr>
                </a:solidFill>
              </a:rPr>
              <a:t>When you have cut up your playscript it will look like this. </a:t>
            </a:r>
          </a:p>
        </p:txBody>
      </p:sp>
      <p:pic>
        <p:nvPicPr>
          <p:cNvPr id="3" name="Picture 2">
            <a:extLst>
              <a:ext uri="{FF2B5EF4-FFF2-40B4-BE49-F238E27FC236}">
                <a16:creationId xmlns:a16="http://schemas.microsoft.com/office/drawing/2014/main" id="{5E130111-0D79-49AE-B5A8-E7F3CDB59BC4}"/>
              </a:ext>
            </a:extLst>
          </p:cNvPr>
          <p:cNvPicPr>
            <a:picLocks noChangeAspect="1"/>
          </p:cNvPicPr>
          <p:nvPr/>
        </p:nvPicPr>
        <p:blipFill>
          <a:blip r:embed="rId2"/>
          <a:stretch>
            <a:fillRect/>
          </a:stretch>
        </p:blipFill>
        <p:spPr>
          <a:xfrm rot="186025">
            <a:off x="477837" y="1473910"/>
            <a:ext cx="6638925" cy="590550"/>
          </a:xfrm>
          <a:prstGeom prst="rect">
            <a:avLst/>
          </a:prstGeom>
        </p:spPr>
      </p:pic>
      <p:pic>
        <p:nvPicPr>
          <p:cNvPr id="4" name="Picture 3">
            <a:extLst>
              <a:ext uri="{FF2B5EF4-FFF2-40B4-BE49-F238E27FC236}">
                <a16:creationId xmlns:a16="http://schemas.microsoft.com/office/drawing/2014/main" id="{125F13EE-DEC1-4A6C-914D-4E2B6D64DC65}"/>
              </a:ext>
            </a:extLst>
          </p:cNvPr>
          <p:cNvPicPr>
            <a:picLocks noChangeAspect="1"/>
          </p:cNvPicPr>
          <p:nvPr/>
        </p:nvPicPr>
        <p:blipFill>
          <a:blip r:embed="rId3"/>
          <a:stretch>
            <a:fillRect/>
          </a:stretch>
        </p:blipFill>
        <p:spPr>
          <a:xfrm rot="21395169">
            <a:off x="512601" y="2275895"/>
            <a:ext cx="6477000" cy="685800"/>
          </a:xfrm>
          <a:prstGeom prst="rect">
            <a:avLst/>
          </a:prstGeom>
        </p:spPr>
      </p:pic>
      <p:pic>
        <p:nvPicPr>
          <p:cNvPr id="5" name="Picture 4">
            <a:extLst>
              <a:ext uri="{FF2B5EF4-FFF2-40B4-BE49-F238E27FC236}">
                <a16:creationId xmlns:a16="http://schemas.microsoft.com/office/drawing/2014/main" id="{5E3193FE-AE87-4745-B313-1DA1A2CDDE8A}"/>
              </a:ext>
            </a:extLst>
          </p:cNvPr>
          <p:cNvPicPr>
            <a:picLocks noChangeAspect="1"/>
          </p:cNvPicPr>
          <p:nvPr/>
        </p:nvPicPr>
        <p:blipFill>
          <a:blip r:embed="rId4"/>
          <a:stretch>
            <a:fillRect/>
          </a:stretch>
        </p:blipFill>
        <p:spPr>
          <a:xfrm rot="166395">
            <a:off x="672070" y="3330787"/>
            <a:ext cx="6791325" cy="685800"/>
          </a:xfrm>
          <a:prstGeom prst="rect">
            <a:avLst/>
          </a:prstGeom>
        </p:spPr>
      </p:pic>
      <p:graphicFrame>
        <p:nvGraphicFramePr>
          <p:cNvPr id="7" name="Table 7">
            <a:extLst>
              <a:ext uri="{FF2B5EF4-FFF2-40B4-BE49-F238E27FC236}">
                <a16:creationId xmlns:a16="http://schemas.microsoft.com/office/drawing/2014/main" id="{24B38DEC-2492-412D-9467-28ED10D00DD6}"/>
              </a:ext>
            </a:extLst>
          </p:cNvPr>
          <p:cNvGraphicFramePr>
            <a:graphicFrameLocks noGrp="1"/>
          </p:cNvGraphicFramePr>
          <p:nvPr>
            <p:extLst>
              <p:ext uri="{D42A27DB-BD31-4B8C-83A1-F6EECF244321}">
                <p14:modId xmlns:p14="http://schemas.microsoft.com/office/powerpoint/2010/main" val="1480311151"/>
              </p:ext>
            </p:extLst>
          </p:nvPr>
        </p:nvGraphicFramePr>
        <p:xfrm>
          <a:off x="497352" y="5713039"/>
          <a:ext cx="8128000" cy="773486"/>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995925004"/>
                    </a:ext>
                  </a:extLst>
                </a:gridCol>
              </a:tblGrid>
              <a:tr h="773486">
                <a:tc>
                  <a:txBody>
                    <a:bodyPr/>
                    <a:lstStyle/>
                    <a:p>
                      <a:endParaRPr lang="en-GB" dirty="0"/>
                    </a:p>
                  </a:txBody>
                  <a:tcPr>
                    <a:solidFill>
                      <a:schemeClr val="accent4">
                        <a:lumMod val="40000"/>
                        <a:lumOff val="60000"/>
                      </a:schemeClr>
                    </a:solidFill>
                  </a:tcPr>
                </a:tc>
                <a:extLst>
                  <a:ext uri="{0D108BD9-81ED-4DB2-BD59-A6C34878D82A}">
                    <a16:rowId xmlns:a16="http://schemas.microsoft.com/office/drawing/2014/main" val="2253705782"/>
                  </a:ext>
                </a:extLst>
              </a:tr>
            </a:tbl>
          </a:graphicData>
        </a:graphic>
      </p:graphicFrame>
      <p:sp>
        <p:nvSpPr>
          <p:cNvPr id="10" name="TextBox 9">
            <a:extLst>
              <a:ext uri="{FF2B5EF4-FFF2-40B4-BE49-F238E27FC236}">
                <a16:creationId xmlns:a16="http://schemas.microsoft.com/office/drawing/2014/main" id="{FAD54B36-0457-4081-8AED-E3B569C2CA9C}"/>
              </a:ext>
            </a:extLst>
          </p:cNvPr>
          <p:cNvSpPr txBox="1"/>
          <p:nvPr/>
        </p:nvSpPr>
        <p:spPr>
          <a:xfrm>
            <a:off x="497352" y="4468701"/>
            <a:ext cx="10973288" cy="1200329"/>
          </a:xfrm>
          <a:prstGeom prst="rect">
            <a:avLst/>
          </a:prstGeom>
          <a:noFill/>
        </p:spPr>
        <p:txBody>
          <a:bodyPr wrap="square" rtlCol="0">
            <a:spAutoFit/>
          </a:bodyPr>
          <a:lstStyle/>
          <a:p>
            <a:r>
              <a:rPr lang="en-GB" dirty="0">
                <a:solidFill>
                  <a:srgbClr val="FF0000"/>
                </a:solidFill>
              </a:rPr>
              <a:t>Set the scene first.</a:t>
            </a:r>
          </a:p>
          <a:p>
            <a:r>
              <a:rPr lang="en-GB" dirty="0">
                <a:solidFill>
                  <a:schemeClr val="accent1">
                    <a:lumMod val="50000"/>
                  </a:schemeClr>
                </a:solidFill>
              </a:rPr>
              <a:t>Cut out the yellow strip from the Playscript file. Use it to write 2 or 3 sentences to describe the scene in the present tense. Include: where the action takes place, who is there at the beginning of the scene, think about lighting and sounds.</a:t>
            </a:r>
          </a:p>
        </p:txBody>
      </p:sp>
    </p:spTree>
    <p:extLst>
      <p:ext uri="{BB962C8B-B14F-4D97-AF65-F5344CB8AC3E}">
        <p14:creationId xmlns:p14="http://schemas.microsoft.com/office/powerpoint/2010/main" val="407428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C3EF86-F443-42B5-B2C2-A894C08026A1}"/>
              </a:ext>
            </a:extLst>
          </p:cNvPr>
          <p:cNvSpPr txBox="1"/>
          <p:nvPr/>
        </p:nvSpPr>
        <p:spPr>
          <a:xfrm>
            <a:off x="466725" y="371475"/>
            <a:ext cx="11401425" cy="4524315"/>
          </a:xfrm>
          <a:prstGeom prst="rect">
            <a:avLst/>
          </a:prstGeom>
          <a:noFill/>
        </p:spPr>
        <p:txBody>
          <a:bodyPr wrap="square" rtlCol="0">
            <a:spAutoFit/>
          </a:bodyPr>
          <a:lstStyle/>
          <a:p>
            <a:r>
              <a:rPr lang="en-GB" b="1" dirty="0">
                <a:solidFill>
                  <a:schemeClr val="accent1">
                    <a:lumMod val="50000"/>
                  </a:schemeClr>
                </a:solidFill>
              </a:rPr>
              <a:t>                                                                                                                                                                                Thursday 18 June</a:t>
            </a:r>
          </a:p>
          <a:p>
            <a:r>
              <a:rPr lang="en-GB" b="1" u="sng" dirty="0">
                <a:solidFill>
                  <a:schemeClr val="accent1">
                    <a:lumMod val="50000"/>
                  </a:schemeClr>
                </a:solidFill>
              </a:rPr>
              <a:t>English</a:t>
            </a:r>
          </a:p>
          <a:p>
            <a:endParaRPr lang="en-GB" dirty="0">
              <a:solidFill>
                <a:schemeClr val="accent1">
                  <a:lumMod val="50000"/>
                </a:schemeClr>
              </a:solidFill>
            </a:endParaRPr>
          </a:p>
          <a:p>
            <a:r>
              <a:rPr lang="en-GB" dirty="0">
                <a:solidFill>
                  <a:schemeClr val="accent1">
                    <a:lumMod val="50000"/>
                  </a:schemeClr>
                </a:solidFill>
              </a:rPr>
              <a:t>Mrs </a:t>
            </a:r>
            <a:r>
              <a:rPr lang="en-GB" dirty="0" err="1">
                <a:solidFill>
                  <a:schemeClr val="accent1">
                    <a:lumMod val="50000"/>
                  </a:schemeClr>
                </a:solidFill>
              </a:rPr>
              <a:t>Grinling</a:t>
            </a:r>
            <a:r>
              <a:rPr lang="en-GB" dirty="0">
                <a:solidFill>
                  <a:schemeClr val="accent1">
                    <a:lumMod val="50000"/>
                  </a:schemeClr>
                </a:solidFill>
              </a:rPr>
              <a:t> is the only person in the kitchen at the start. </a:t>
            </a:r>
          </a:p>
          <a:p>
            <a:r>
              <a:rPr lang="en-GB" dirty="0">
                <a:solidFill>
                  <a:schemeClr val="accent1">
                    <a:lumMod val="50000"/>
                  </a:schemeClr>
                </a:solidFill>
              </a:rPr>
              <a:t>Lighting could be</a:t>
            </a:r>
          </a:p>
          <a:p>
            <a:pPr marL="285750" indent="-285750">
              <a:buFont typeface="Arial" panose="020B0604020202020204" pitchFamily="34" charset="0"/>
              <a:buChar char="•"/>
            </a:pPr>
            <a:r>
              <a:rPr lang="en-GB" dirty="0">
                <a:solidFill>
                  <a:schemeClr val="accent1">
                    <a:lumMod val="50000"/>
                  </a:schemeClr>
                </a:solidFill>
              </a:rPr>
              <a:t>dull, misty morning</a:t>
            </a:r>
          </a:p>
          <a:p>
            <a:pPr marL="285750" indent="-285750">
              <a:buFont typeface="Arial" panose="020B0604020202020204" pitchFamily="34" charset="0"/>
              <a:buChar char="•"/>
            </a:pPr>
            <a:r>
              <a:rPr lang="en-GB" dirty="0">
                <a:solidFill>
                  <a:schemeClr val="accent1">
                    <a:lumMod val="50000"/>
                  </a:schemeClr>
                </a:solidFill>
              </a:rPr>
              <a:t>bright sunny morning</a:t>
            </a:r>
          </a:p>
          <a:p>
            <a:pPr marL="285750" indent="-285750">
              <a:buFont typeface="Arial" panose="020B0604020202020204" pitchFamily="34" charset="0"/>
              <a:buChar char="•"/>
            </a:pPr>
            <a:r>
              <a:rPr lang="en-GB" dirty="0">
                <a:solidFill>
                  <a:schemeClr val="accent1">
                    <a:lumMod val="50000"/>
                  </a:schemeClr>
                </a:solidFill>
              </a:rPr>
              <a:t>dull with dark, thundery clouds</a:t>
            </a:r>
          </a:p>
          <a:p>
            <a:pPr marL="285750" indent="-285750">
              <a:buFont typeface="Arial" panose="020B0604020202020204" pitchFamily="34" charset="0"/>
              <a:buChar char="•"/>
            </a:pPr>
            <a:endParaRPr lang="en-GB" dirty="0">
              <a:solidFill>
                <a:schemeClr val="accent1">
                  <a:lumMod val="50000"/>
                </a:schemeClr>
              </a:solidFill>
            </a:endParaRPr>
          </a:p>
          <a:p>
            <a:pPr marL="285750" indent="-285750">
              <a:buFont typeface="Arial" panose="020B0604020202020204" pitchFamily="34" charset="0"/>
              <a:buChar char="•"/>
            </a:pPr>
            <a:endParaRPr lang="en-GB" dirty="0">
              <a:solidFill>
                <a:schemeClr val="accent1">
                  <a:lumMod val="50000"/>
                </a:schemeClr>
              </a:solidFill>
            </a:endParaRPr>
          </a:p>
          <a:p>
            <a:r>
              <a:rPr lang="en-GB" dirty="0">
                <a:solidFill>
                  <a:schemeClr val="accent1">
                    <a:lumMod val="50000"/>
                  </a:schemeClr>
                </a:solidFill>
              </a:rPr>
              <a:t>Sounds might include:</a:t>
            </a:r>
          </a:p>
          <a:p>
            <a:pPr marL="285750" indent="-285750">
              <a:buFont typeface="Arial" panose="020B0604020202020204" pitchFamily="34" charset="0"/>
              <a:buChar char="•"/>
            </a:pPr>
            <a:r>
              <a:rPr lang="en-GB" dirty="0">
                <a:solidFill>
                  <a:schemeClr val="accent1">
                    <a:lumMod val="50000"/>
                  </a:schemeClr>
                </a:solidFill>
              </a:rPr>
              <a:t>birds singing noisily outside</a:t>
            </a:r>
          </a:p>
          <a:p>
            <a:pPr marL="285750" indent="-285750">
              <a:buFont typeface="Arial" panose="020B0604020202020204" pitchFamily="34" charset="0"/>
              <a:buChar char="•"/>
            </a:pPr>
            <a:r>
              <a:rPr lang="en-GB" dirty="0">
                <a:solidFill>
                  <a:schemeClr val="accent1">
                    <a:lumMod val="50000"/>
                  </a:schemeClr>
                </a:solidFill>
              </a:rPr>
              <a:t>Hamish purring by the door</a:t>
            </a:r>
          </a:p>
          <a:p>
            <a:pPr marL="285750" indent="-285750">
              <a:buFont typeface="Arial" panose="020B0604020202020204" pitchFamily="34" charset="0"/>
              <a:buChar char="•"/>
            </a:pPr>
            <a:r>
              <a:rPr lang="en-GB" dirty="0">
                <a:solidFill>
                  <a:schemeClr val="accent1">
                    <a:lumMod val="50000"/>
                  </a:schemeClr>
                </a:solidFill>
              </a:rPr>
              <a:t>the radio playing lively music or the weather forecast</a:t>
            </a:r>
          </a:p>
          <a:p>
            <a:pPr marL="285750" indent="-285750">
              <a:buFont typeface="Arial" panose="020B0604020202020204" pitchFamily="34" charset="0"/>
              <a:buChar char="•"/>
            </a:pPr>
            <a:endParaRPr lang="en-GB" dirty="0">
              <a:solidFill>
                <a:schemeClr val="accent1">
                  <a:lumMod val="50000"/>
                </a:schemeClr>
              </a:solidFill>
            </a:endParaRPr>
          </a:p>
          <a:p>
            <a:r>
              <a:rPr lang="en-GB" dirty="0">
                <a:solidFill>
                  <a:schemeClr val="accent1">
                    <a:lumMod val="50000"/>
                  </a:schemeClr>
                </a:solidFill>
              </a:rPr>
              <a:t>Have a think and then decide what to write.</a:t>
            </a:r>
          </a:p>
        </p:txBody>
      </p:sp>
      <p:graphicFrame>
        <p:nvGraphicFramePr>
          <p:cNvPr id="4" name="Table 7">
            <a:extLst>
              <a:ext uri="{FF2B5EF4-FFF2-40B4-BE49-F238E27FC236}">
                <a16:creationId xmlns:a16="http://schemas.microsoft.com/office/drawing/2014/main" id="{0FA2B028-FF99-443E-88F9-5AA2CC43FF2E}"/>
              </a:ext>
            </a:extLst>
          </p:cNvPr>
          <p:cNvGraphicFramePr>
            <a:graphicFrameLocks noGrp="1"/>
          </p:cNvGraphicFramePr>
          <p:nvPr>
            <p:extLst>
              <p:ext uri="{D42A27DB-BD31-4B8C-83A1-F6EECF244321}">
                <p14:modId xmlns:p14="http://schemas.microsoft.com/office/powerpoint/2010/main" val="2183394781"/>
              </p:ext>
            </p:extLst>
          </p:nvPr>
        </p:nvGraphicFramePr>
        <p:xfrm>
          <a:off x="547052" y="5210877"/>
          <a:ext cx="9551987" cy="1275648"/>
        </p:xfrm>
        <a:graphic>
          <a:graphicData uri="http://schemas.openxmlformats.org/drawingml/2006/table">
            <a:tbl>
              <a:tblPr firstRow="1" bandRow="1">
                <a:tableStyleId>{5C22544A-7EE6-4342-B048-85BDC9FD1C3A}</a:tableStyleId>
              </a:tblPr>
              <a:tblGrid>
                <a:gridCol w="9551987">
                  <a:extLst>
                    <a:ext uri="{9D8B030D-6E8A-4147-A177-3AD203B41FA5}">
                      <a16:colId xmlns:a16="http://schemas.microsoft.com/office/drawing/2014/main" val="995925004"/>
                    </a:ext>
                  </a:extLst>
                </a:gridCol>
              </a:tblGrid>
              <a:tr h="1275648">
                <a:tc>
                  <a:txBody>
                    <a:bodyPr/>
                    <a:lstStyle/>
                    <a:p>
                      <a:r>
                        <a:rPr lang="en-GB" sz="2200" b="0" dirty="0">
                          <a:solidFill>
                            <a:schemeClr val="accent1">
                              <a:lumMod val="50000"/>
                            </a:schemeClr>
                          </a:solidFill>
                        </a:rPr>
                        <a:t>In the kitchen of the cottage, Mrs </a:t>
                      </a:r>
                      <a:r>
                        <a:rPr lang="en-GB" sz="2200" b="0" dirty="0" err="1">
                          <a:solidFill>
                            <a:schemeClr val="accent1">
                              <a:lumMod val="50000"/>
                            </a:schemeClr>
                          </a:solidFill>
                        </a:rPr>
                        <a:t>Grinling</a:t>
                      </a:r>
                      <a:r>
                        <a:rPr lang="en-GB" sz="2200" b="0" dirty="0">
                          <a:solidFill>
                            <a:schemeClr val="accent1">
                              <a:lumMod val="50000"/>
                            </a:schemeClr>
                          </a:solidFill>
                        </a:rPr>
                        <a:t> has just finished making Mr </a:t>
                      </a:r>
                      <a:r>
                        <a:rPr lang="en-GB" sz="2200" b="0" dirty="0" err="1">
                          <a:solidFill>
                            <a:schemeClr val="accent1">
                              <a:lumMod val="50000"/>
                            </a:schemeClr>
                          </a:solidFill>
                        </a:rPr>
                        <a:t>Grinling’s</a:t>
                      </a:r>
                      <a:r>
                        <a:rPr lang="en-GB" sz="2200" b="0" dirty="0">
                          <a:solidFill>
                            <a:schemeClr val="accent1">
                              <a:lumMod val="50000"/>
                            </a:schemeClr>
                          </a:solidFill>
                        </a:rPr>
                        <a:t> lunch. It is a bright sunny morning after a rainy night and the birds are singing loudly in the trees outside.</a:t>
                      </a:r>
                    </a:p>
                  </a:txBody>
                  <a:tcPr>
                    <a:solidFill>
                      <a:schemeClr val="accent4">
                        <a:lumMod val="40000"/>
                        <a:lumOff val="60000"/>
                      </a:schemeClr>
                    </a:solidFill>
                  </a:tcPr>
                </a:tc>
                <a:extLst>
                  <a:ext uri="{0D108BD9-81ED-4DB2-BD59-A6C34878D82A}">
                    <a16:rowId xmlns:a16="http://schemas.microsoft.com/office/drawing/2014/main" val="2253705782"/>
                  </a:ext>
                </a:extLst>
              </a:tr>
            </a:tbl>
          </a:graphicData>
        </a:graphic>
      </p:graphicFrame>
      <p:sp>
        <p:nvSpPr>
          <p:cNvPr id="5" name="TextBox 4">
            <a:extLst>
              <a:ext uri="{FF2B5EF4-FFF2-40B4-BE49-F238E27FC236}">
                <a16:creationId xmlns:a16="http://schemas.microsoft.com/office/drawing/2014/main" id="{1AEAEBA9-C599-4198-A8D3-1BCF70AE5B7D}"/>
              </a:ext>
            </a:extLst>
          </p:cNvPr>
          <p:cNvSpPr txBox="1"/>
          <p:nvPr/>
        </p:nvSpPr>
        <p:spPr>
          <a:xfrm>
            <a:off x="8601075" y="898350"/>
            <a:ext cx="2737485" cy="4154984"/>
          </a:xfrm>
          <a:prstGeom prst="rect">
            <a:avLst/>
          </a:prstGeom>
          <a:noFill/>
        </p:spPr>
        <p:txBody>
          <a:bodyPr wrap="square" rtlCol="0">
            <a:spAutoFit/>
          </a:bodyPr>
          <a:lstStyle/>
          <a:p>
            <a:r>
              <a:rPr lang="en-GB" sz="2200" dirty="0">
                <a:solidFill>
                  <a:srgbClr val="00B0F0"/>
                </a:solidFill>
              </a:rPr>
              <a:t>Look at mine.</a:t>
            </a:r>
          </a:p>
          <a:p>
            <a:endParaRPr lang="en-GB" sz="2200" dirty="0">
              <a:solidFill>
                <a:srgbClr val="00B0F0"/>
              </a:solidFill>
            </a:endParaRPr>
          </a:p>
          <a:p>
            <a:r>
              <a:rPr lang="en-GB" sz="2200" dirty="0">
                <a:solidFill>
                  <a:srgbClr val="00B0F0"/>
                </a:solidFill>
              </a:rPr>
              <a:t>Did I include all of these?</a:t>
            </a:r>
          </a:p>
          <a:p>
            <a:r>
              <a:rPr lang="en-GB" sz="2200" dirty="0">
                <a:solidFill>
                  <a:srgbClr val="00B0F0"/>
                </a:solidFill>
              </a:rPr>
              <a:t>Where?</a:t>
            </a:r>
          </a:p>
          <a:p>
            <a:r>
              <a:rPr lang="en-GB" sz="2200" dirty="0">
                <a:solidFill>
                  <a:srgbClr val="00B0F0"/>
                </a:solidFill>
              </a:rPr>
              <a:t>Who?</a:t>
            </a:r>
          </a:p>
          <a:p>
            <a:r>
              <a:rPr lang="en-GB" sz="2200" dirty="0">
                <a:solidFill>
                  <a:srgbClr val="00B0F0"/>
                </a:solidFill>
              </a:rPr>
              <a:t>Sound?</a:t>
            </a:r>
          </a:p>
          <a:p>
            <a:r>
              <a:rPr lang="en-GB" sz="2200" dirty="0">
                <a:solidFill>
                  <a:srgbClr val="00B0F0"/>
                </a:solidFill>
              </a:rPr>
              <a:t>Lighting?</a:t>
            </a:r>
          </a:p>
          <a:p>
            <a:r>
              <a:rPr lang="en-GB" sz="2200" dirty="0">
                <a:solidFill>
                  <a:srgbClr val="00B0F0"/>
                </a:solidFill>
              </a:rPr>
              <a:t>Present tense?</a:t>
            </a:r>
          </a:p>
          <a:p>
            <a:endParaRPr lang="en-GB" sz="2200" dirty="0">
              <a:solidFill>
                <a:srgbClr val="00B0F0"/>
              </a:solidFill>
            </a:endParaRPr>
          </a:p>
          <a:p>
            <a:endParaRPr lang="en-GB" sz="2200" dirty="0">
              <a:solidFill>
                <a:srgbClr val="00B0F0"/>
              </a:solidFill>
            </a:endParaRPr>
          </a:p>
          <a:p>
            <a:r>
              <a:rPr lang="en-GB" sz="2200" dirty="0">
                <a:solidFill>
                  <a:srgbClr val="00B0F0"/>
                </a:solidFill>
              </a:rPr>
              <a:t>Now you try.</a:t>
            </a:r>
          </a:p>
        </p:txBody>
      </p:sp>
      <p:cxnSp>
        <p:nvCxnSpPr>
          <p:cNvPr id="7" name="Straight Arrow Connector 6">
            <a:extLst>
              <a:ext uri="{FF2B5EF4-FFF2-40B4-BE49-F238E27FC236}">
                <a16:creationId xmlns:a16="http://schemas.microsoft.com/office/drawing/2014/main" id="{6F35AD6C-04EB-4397-B21F-DC2E65E3FCFB}"/>
              </a:ext>
            </a:extLst>
          </p:cNvPr>
          <p:cNvCxnSpPr>
            <a:cxnSpLocks/>
          </p:cNvCxnSpPr>
          <p:nvPr/>
        </p:nvCxnSpPr>
        <p:spPr>
          <a:xfrm flipH="1">
            <a:off x="6612890" y="2113280"/>
            <a:ext cx="1896745" cy="278251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0902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1FDBE5-3CE1-4679-BAE1-4D571E55F131}"/>
              </a:ext>
            </a:extLst>
          </p:cNvPr>
          <p:cNvSpPr txBox="1"/>
          <p:nvPr/>
        </p:nvSpPr>
        <p:spPr>
          <a:xfrm>
            <a:off x="466725" y="371475"/>
            <a:ext cx="11401425" cy="2646878"/>
          </a:xfrm>
          <a:prstGeom prst="rect">
            <a:avLst/>
          </a:prstGeom>
          <a:noFill/>
        </p:spPr>
        <p:txBody>
          <a:bodyPr wrap="square" rtlCol="0">
            <a:spAutoFit/>
          </a:bodyPr>
          <a:lstStyle/>
          <a:p>
            <a:r>
              <a:rPr lang="en-GB" b="1" dirty="0">
                <a:solidFill>
                  <a:schemeClr val="accent1">
                    <a:lumMod val="50000"/>
                  </a:schemeClr>
                </a:solidFill>
              </a:rPr>
              <a:t>                                                                                                                                                                                Thursday 18 June</a:t>
            </a:r>
          </a:p>
          <a:p>
            <a:r>
              <a:rPr lang="en-GB" b="1" u="sng" dirty="0">
                <a:solidFill>
                  <a:schemeClr val="accent1">
                    <a:lumMod val="50000"/>
                  </a:schemeClr>
                </a:solidFill>
              </a:rPr>
              <a:t>English</a:t>
            </a:r>
          </a:p>
          <a:p>
            <a:r>
              <a:rPr lang="en-GB" sz="2200" dirty="0">
                <a:solidFill>
                  <a:srgbClr val="FF0000"/>
                </a:solidFill>
              </a:rPr>
              <a:t>Character direction is easy.</a:t>
            </a:r>
          </a:p>
          <a:p>
            <a:endParaRPr lang="en-GB" dirty="0">
              <a:solidFill>
                <a:schemeClr val="accent1">
                  <a:lumMod val="50000"/>
                </a:schemeClr>
              </a:solidFill>
            </a:endParaRPr>
          </a:p>
          <a:p>
            <a:r>
              <a:rPr lang="en-GB" dirty="0">
                <a:solidFill>
                  <a:schemeClr val="accent1">
                    <a:lumMod val="50000"/>
                  </a:schemeClr>
                </a:solidFill>
              </a:rPr>
              <a:t>How did the characters speak? What kind of mood are they in?</a:t>
            </a:r>
          </a:p>
          <a:p>
            <a:endParaRPr lang="en-GB" dirty="0">
              <a:solidFill>
                <a:schemeClr val="accent1">
                  <a:lumMod val="50000"/>
                </a:schemeClr>
              </a:solidFill>
            </a:endParaRPr>
          </a:p>
          <a:p>
            <a:r>
              <a:rPr lang="en-GB" dirty="0">
                <a:solidFill>
                  <a:schemeClr val="accent1">
                    <a:lumMod val="50000"/>
                  </a:schemeClr>
                </a:solidFill>
              </a:rPr>
              <a:t>After their picture write in a word or two (very short) to give the actor an idea about how to say the words. Write the words in brackets to show they are not spoken.</a:t>
            </a:r>
          </a:p>
          <a:p>
            <a:endParaRPr lang="en-GB" dirty="0">
              <a:solidFill>
                <a:schemeClr val="accent1">
                  <a:lumMod val="50000"/>
                </a:schemeClr>
              </a:solidFill>
            </a:endParaRPr>
          </a:p>
        </p:txBody>
      </p:sp>
      <p:pic>
        <p:nvPicPr>
          <p:cNvPr id="5" name="Picture 4">
            <a:extLst>
              <a:ext uri="{FF2B5EF4-FFF2-40B4-BE49-F238E27FC236}">
                <a16:creationId xmlns:a16="http://schemas.microsoft.com/office/drawing/2014/main" id="{50BEA5A5-C002-4BD0-A414-8A92FCEC6EC2}"/>
              </a:ext>
            </a:extLst>
          </p:cNvPr>
          <p:cNvPicPr>
            <a:picLocks noChangeAspect="1"/>
          </p:cNvPicPr>
          <p:nvPr/>
        </p:nvPicPr>
        <p:blipFill>
          <a:blip r:embed="rId2"/>
          <a:stretch>
            <a:fillRect/>
          </a:stretch>
        </p:blipFill>
        <p:spPr>
          <a:xfrm>
            <a:off x="226650" y="2893577"/>
            <a:ext cx="1135134" cy="891133"/>
          </a:xfrm>
          <a:prstGeom prst="rect">
            <a:avLst/>
          </a:prstGeom>
        </p:spPr>
      </p:pic>
      <p:sp>
        <p:nvSpPr>
          <p:cNvPr id="6" name="TextBox 5">
            <a:extLst>
              <a:ext uri="{FF2B5EF4-FFF2-40B4-BE49-F238E27FC236}">
                <a16:creationId xmlns:a16="http://schemas.microsoft.com/office/drawing/2014/main" id="{5D92C7F0-CB24-4EF3-92C9-8F0BA8DB6259}"/>
              </a:ext>
            </a:extLst>
          </p:cNvPr>
          <p:cNvSpPr txBox="1"/>
          <p:nvPr/>
        </p:nvSpPr>
        <p:spPr>
          <a:xfrm>
            <a:off x="1361783" y="2916318"/>
            <a:ext cx="6410325" cy="923330"/>
          </a:xfrm>
          <a:prstGeom prst="rect">
            <a:avLst/>
          </a:prstGeom>
          <a:solidFill>
            <a:schemeClr val="bg1"/>
          </a:solidFill>
        </p:spPr>
        <p:txBody>
          <a:bodyPr wrap="square" rtlCol="0">
            <a:spAutoFit/>
          </a:bodyPr>
          <a:lstStyle/>
          <a:p>
            <a:r>
              <a:rPr lang="en-GB" dirty="0">
                <a:solidFill>
                  <a:schemeClr val="accent1">
                    <a:lumMod val="50000"/>
                  </a:schemeClr>
                </a:solidFill>
              </a:rPr>
              <a:t>(crossly) Now where did I put Hamish’s toy mouse? He’ll need that today.</a:t>
            </a:r>
          </a:p>
          <a:p>
            <a:endParaRPr lang="en-GB" dirty="0">
              <a:solidFill>
                <a:schemeClr val="accent1">
                  <a:lumMod val="50000"/>
                </a:schemeClr>
              </a:solidFill>
            </a:endParaRPr>
          </a:p>
        </p:txBody>
      </p:sp>
      <p:pic>
        <p:nvPicPr>
          <p:cNvPr id="9" name="Picture 8">
            <a:extLst>
              <a:ext uri="{FF2B5EF4-FFF2-40B4-BE49-F238E27FC236}">
                <a16:creationId xmlns:a16="http://schemas.microsoft.com/office/drawing/2014/main" id="{3C0837A6-BE8B-41FE-8976-6B3BD46E48E1}"/>
              </a:ext>
            </a:extLst>
          </p:cNvPr>
          <p:cNvPicPr>
            <a:picLocks noChangeAspect="1"/>
          </p:cNvPicPr>
          <p:nvPr/>
        </p:nvPicPr>
        <p:blipFill>
          <a:blip r:embed="rId2"/>
          <a:stretch>
            <a:fillRect/>
          </a:stretch>
        </p:blipFill>
        <p:spPr>
          <a:xfrm>
            <a:off x="226649" y="3947832"/>
            <a:ext cx="1135134" cy="891133"/>
          </a:xfrm>
          <a:prstGeom prst="rect">
            <a:avLst/>
          </a:prstGeom>
        </p:spPr>
      </p:pic>
      <p:sp>
        <p:nvSpPr>
          <p:cNvPr id="10" name="TextBox 9">
            <a:extLst>
              <a:ext uri="{FF2B5EF4-FFF2-40B4-BE49-F238E27FC236}">
                <a16:creationId xmlns:a16="http://schemas.microsoft.com/office/drawing/2014/main" id="{B3727C65-AE42-4A1E-A5C1-D5E4F0EB81F5}"/>
              </a:ext>
            </a:extLst>
          </p:cNvPr>
          <p:cNvSpPr txBox="1"/>
          <p:nvPr/>
        </p:nvSpPr>
        <p:spPr>
          <a:xfrm>
            <a:off x="1361781" y="3953169"/>
            <a:ext cx="6410325" cy="923330"/>
          </a:xfrm>
          <a:prstGeom prst="rect">
            <a:avLst/>
          </a:prstGeom>
          <a:solidFill>
            <a:schemeClr val="bg1"/>
          </a:solidFill>
        </p:spPr>
        <p:txBody>
          <a:bodyPr wrap="square" rtlCol="0">
            <a:spAutoFit/>
          </a:bodyPr>
          <a:lstStyle/>
          <a:p>
            <a:r>
              <a:rPr lang="en-GB" dirty="0">
                <a:solidFill>
                  <a:schemeClr val="accent1">
                    <a:lumMod val="50000"/>
                  </a:schemeClr>
                </a:solidFill>
              </a:rPr>
              <a:t>(cheerfully) Now where did I put Hamish’s toy mouse? He’ll need that today.</a:t>
            </a:r>
          </a:p>
          <a:p>
            <a:endParaRPr lang="en-GB" dirty="0">
              <a:solidFill>
                <a:schemeClr val="accent1">
                  <a:lumMod val="50000"/>
                </a:schemeClr>
              </a:solidFill>
            </a:endParaRPr>
          </a:p>
        </p:txBody>
      </p:sp>
      <p:sp>
        <p:nvSpPr>
          <p:cNvPr id="11" name="TextBox 10">
            <a:extLst>
              <a:ext uri="{FF2B5EF4-FFF2-40B4-BE49-F238E27FC236}">
                <a16:creationId xmlns:a16="http://schemas.microsoft.com/office/drawing/2014/main" id="{E3C6AA0F-A6E4-4E3E-AD5F-6E5D7CE5DD3E}"/>
              </a:ext>
            </a:extLst>
          </p:cNvPr>
          <p:cNvSpPr txBox="1"/>
          <p:nvPr/>
        </p:nvSpPr>
        <p:spPr>
          <a:xfrm>
            <a:off x="8524240" y="3098800"/>
            <a:ext cx="3169920" cy="1938992"/>
          </a:xfrm>
          <a:prstGeom prst="rect">
            <a:avLst/>
          </a:prstGeom>
          <a:noFill/>
        </p:spPr>
        <p:txBody>
          <a:bodyPr wrap="square" rtlCol="0">
            <a:spAutoFit/>
          </a:bodyPr>
          <a:lstStyle/>
          <a:p>
            <a:r>
              <a:rPr lang="en-GB" sz="2000" dirty="0">
                <a:solidFill>
                  <a:srgbClr val="00B0F0"/>
                </a:solidFill>
              </a:rPr>
              <a:t>The actor would say these sentences differently depending on whether they were being cross or cheerful or speaking in a sing </a:t>
            </a:r>
            <a:r>
              <a:rPr lang="en-GB" sz="2000" dirty="0" err="1">
                <a:solidFill>
                  <a:srgbClr val="00B0F0"/>
                </a:solidFill>
              </a:rPr>
              <a:t>songy</a:t>
            </a:r>
            <a:r>
              <a:rPr lang="en-GB" sz="2000" dirty="0">
                <a:solidFill>
                  <a:srgbClr val="00B0F0"/>
                </a:solidFill>
              </a:rPr>
              <a:t> way.</a:t>
            </a:r>
          </a:p>
        </p:txBody>
      </p:sp>
      <p:sp>
        <p:nvSpPr>
          <p:cNvPr id="12" name="TextBox 11">
            <a:extLst>
              <a:ext uri="{FF2B5EF4-FFF2-40B4-BE49-F238E27FC236}">
                <a16:creationId xmlns:a16="http://schemas.microsoft.com/office/drawing/2014/main" id="{A60835C2-A32A-4838-B818-B27FF4ED418B}"/>
              </a:ext>
            </a:extLst>
          </p:cNvPr>
          <p:cNvSpPr txBox="1"/>
          <p:nvPr/>
        </p:nvSpPr>
        <p:spPr>
          <a:xfrm>
            <a:off x="292735" y="5952869"/>
            <a:ext cx="11401425" cy="707886"/>
          </a:xfrm>
          <a:prstGeom prst="rect">
            <a:avLst/>
          </a:prstGeom>
          <a:noFill/>
        </p:spPr>
        <p:txBody>
          <a:bodyPr wrap="square" rtlCol="0">
            <a:spAutoFit/>
          </a:bodyPr>
          <a:lstStyle/>
          <a:p>
            <a:r>
              <a:rPr lang="en-GB" sz="2000" dirty="0">
                <a:solidFill>
                  <a:srgbClr val="00B0F0"/>
                </a:solidFill>
              </a:rPr>
              <a:t>You do not need character direction every time. Choose2 or 3 or 4 strips to add character direction to. Remember the bracket.</a:t>
            </a:r>
          </a:p>
        </p:txBody>
      </p:sp>
      <p:pic>
        <p:nvPicPr>
          <p:cNvPr id="13" name="Picture 12">
            <a:extLst>
              <a:ext uri="{FF2B5EF4-FFF2-40B4-BE49-F238E27FC236}">
                <a16:creationId xmlns:a16="http://schemas.microsoft.com/office/drawing/2014/main" id="{B43DA7A0-7020-4565-B990-5485B07C286C}"/>
              </a:ext>
            </a:extLst>
          </p:cNvPr>
          <p:cNvPicPr>
            <a:picLocks noChangeAspect="1"/>
          </p:cNvPicPr>
          <p:nvPr/>
        </p:nvPicPr>
        <p:blipFill>
          <a:blip r:embed="rId2"/>
          <a:stretch>
            <a:fillRect/>
          </a:stretch>
        </p:blipFill>
        <p:spPr>
          <a:xfrm>
            <a:off x="226648" y="4929543"/>
            <a:ext cx="1135134" cy="891133"/>
          </a:xfrm>
          <a:prstGeom prst="rect">
            <a:avLst/>
          </a:prstGeom>
        </p:spPr>
      </p:pic>
      <p:sp>
        <p:nvSpPr>
          <p:cNvPr id="15" name="TextBox 14">
            <a:extLst>
              <a:ext uri="{FF2B5EF4-FFF2-40B4-BE49-F238E27FC236}">
                <a16:creationId xmlns:a16="http://schemas.microsoft.com/office/drawing/2014/main" id="{97D7963C-E689-49C7-9458-02CBF6C139DD}"/>
              </a:ext>
            </a:extLst>
          </p:cNvPr>
          <p:cNvSpPr txBox="1"/>
          <p:nvPr/>
        </p:nvSpPr>
        <p:spPr>
          <a:xfrm>
            <a:off x="1361782" y="4927512"/>
            <a:ext cx="6410325" cy="923330"/>
          </a:xfrm>
          <a:prstGeom prst="rect">
            <a:avLst/>
          </a:prstGeom>
          <a:solidFill>
            <a:schemeClr val="bg1"/>
          </a:solidFill>
        </p:spPr>
        <p:txBody>
          <a:bodyPr wrap="square" rtlCol="0">
            <a:spAutoFit/>
          </a:bodyPr>
          <a:lstStyle/>
          <a:p>
            <a:r>
              <a:rPr lang="en-GB" dirty="0">
                <a:solidFill>
                  <a:schemeClr val="accent1">
                    <a:lumMod val="50000"/>
                  </a:schemeClr>
                </a:solidFill>
              </a:rPr>
              <a:t>(in a sing </a:t>
            </a:r>
            <a:r>
              <a:rPr lang="en-GB" dirty="0" err="1">
                <a:solidFill>
                  <a:schemeClr val="accent1">
                    <a:lumMod val="50000"/>
                  </a:schemeClr>
                </a:solidFill>
              </a:rPr>
              <a:t>songy</a:t>
            </a:r>
            <a:r>
              <a:rPr lang="en-GB" dirty="0">
                <a:solidFill>
                  <a:schemeClr val="accent1">
                    <a:lumMod val="50000"/>
                  </a:schemeClr>
                </a:solidFill>
              </a:rPr>
              <a:t> voice) Now where did I put Hamish’s toy mouse? He’ll need that today.</a:t>
            </a:r>
          </a:p>
          <a:p>
            <a:endParaRPr lang="en-GB" dirty="0">
              <a:solidFill>
                <a:schemeClr val="accent1">
                  <a:lumMod val="50000"/>
                </a:schemeClr>
              </a:solidFill>
            </a:endParaRPr>
          </a:p>
        </p:txBody>
      </p:sp>
    </p:spTree>
    <p:extLst>
      <p:ext uri="{BB962C8B-B14F-4D97-AF65-F5344CB8AC3E}">
        <p14:creationId xmlns:p14="http://schemas.microsoft.com/office/powerpoint/2010/main" val="3520747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4389E05-8C4F-4F22-8559-ED727B8EE7B5}"/>
              </a:ext>
            </a:extLst>
          </p:cNvPr>
          <p:cNvSpPr txBox="1"/>
          <p:nvPr/>
        </p:nvSpPr>
        <p:spPr>
          <a:xfrm>
            <a:off x="426720" y="518160"/>
            <a:ext cx="11490960" cy="6309420"/>
          </a:xfrm>
          <a:prstGeom prst="rect">
            <a:avLst/>
          </a:prstGeom>
          <a:noFill/>
        </p:spPr>
        <p:txBody>
          <a:bodyPr wrap="square" rtlCol="0">
            <a:spAutoFit/>
          </a:bodyPr>
          <a:lstStyle/>
          <a:p>
            <a:r>
              <a:rPr lang="en-GB" sz="2000" b="1" dirty="0">
                <a:solidFill>
                  <a:schemeClr val="accent1">
                    <a:lumMod val="50000"/>
                  </a:schemeClr>
                </a:solidFill>
              </a:rPr>
              <a:t>                                                                                                                                                                    Thursday 18 June</a:t>
            </a:r>
          </a:p>
          <a:p>
            <a:r>
              <a:rPr lang="en-GB" sz="2000" b="1" u="sng" dirty="0">
                <a:solidFill>
                  <a:schemeClr val="accent1">
                    <a:lumMod val="50000"/>
                  </a:schemeClr>
                </a:solidFill>
              </a:rPr>
              <a:t>English</a:t>
            </a:r>
            <a:r>
              <a:rPr lang="en-GB" sz="2000" b="1" dirty="0">
                <a:solidFill>
                  <a:schemeClr val="accent1">
                    <a:lumMod val="50000"/>
                  </a:schemeClr>
                </a:solidFill>
              </a:rPr>
              <a:t> </a:t>
            </a:r>
          </a:p>
          <a:p>
            <a:r>
              <a:rPr lang="en-GB" sz="2000" dirty="0">
                <a:solidFill>
                  <a:schemeClr val="accent1">
                    <a:lumMod val="50000"/>
                  </a:schemeClr>
                </a:solidFill>
              </a:rPr>
              <a:t>Finally let’s add </a:t>
            </a:r>
            <a:r>
              <a:rPr lang="en-GB" sz="2200" dirty="0">
                <a:solidFill>
                  <a:srgbClr val="FF0000"/>
                </a:solidFill>
              </a:rPr>
              <a:t>stage direction.</a:t>
            </a:r>
          </a:p>
          <a:p>
            <a:endParaRPr lang="en-GB" sz="2200" dirty="0">
              <a:solidFill>
                <a:srgbClr val="FF0000"/>
              </a:solidFill>
            </a:endParaRPr>
          </a:p>
          <a:p>
            <a:r>
              <a:rPr lang="en-GB" sz="2000" dirty="0">
                <a:solidFill>
                  <a:schemeClr val="accent1">
                    <a:lumMod val="50000"/>
                  </a:schemeClr>
                </a:solidFill>
              </a:rPr>
              <a:t>Stage direction tells the actors when to move and where to move to on </a:t>
            </a:r>
            <a:r>
              <a:rPr lang="en-GB" sz="2000">
                <a:solidFill>
                  <a:schemeClr val="accent1">
                    <a:lumMod val="50000"/>
                  </a:schemeClr>
                </a:solidFill>
              </a:rPr>
              <a:t>the stage. </a:t>
            </a:r>
            <a:r>
              <a:rPr lang="en-GB" sz="2000" dirty="0">
                <a:solidFill>
                  <a:schemeClr val="accent1">
                    <a:lumMod val="50000"/>
                  </a:schemeClr>
                </a:solidFill>
              </a:rPr>
              <a:t>You will only need 1 or 2 of these.</a:t>
            </a:r>
          </a:p>
          <a:p>
            <a:r>
              <a:rPr lang="en-GB" sz="2000" dirty="0">
                <a:solidFill>
                  <a:schemeClr val="accent1">
                    <a:lumMod val="50000"/>
                  </a:schemeClr>
                </a:solidFill>
              </a:rPr>
              <a:t>Use your purple strips of paper for this. </a:t>
            </a:r>
          </a:p>
          <a:p>
            <a:endParaRPr lang="en-GB" sz="2000" dirty="0">
              <a:solidFill>
                <a:schemeClr val="accent1">
                  <a:lumMod val="50000"/>
                </a:schemeClr>
              </a:solidFill>
            </a:endParaRPr>
          </a:p>
          <a:p>
            <a:r>
              <a:rPr lang="en-GB" sz="2000" dirty="0">
                <a:solidFill>
                  <a:schemeClr val="accent1">
                    <a:lumMod val="50000"/>
                  </a:schemeClr>
                </a:solidFill>
              </a:rPr>
              <a:t>Mrs </a:t>
            </a:r>
            <a:r>
              <a:rPr lang="en-GB" sz="2000" dirty="0" err="1">
                <a:solidFill>
                  <a:schemeClr val="accent1">
                    <a:lumMod val="50000"/>
                  </a:schemeClr>
                </a:solidFill>
              </a:rPr>
              <a:t>Grinling</a:t>
            </a:r>
            <a:r>
              <a:rPr lang="en-GB" sz="2000" dirty="0">
                <a:solidFill>
                  <a:schemeClr val="accent1">
                    <a:lumMod val="50000"/>
                  </a:schemeClr>
                </a:solidFill>
              </a:rPr>
              <a:t> is on her own in the kitchen. Who comes in?</a:t>
            </a:r>
          </a:p>
          <a:p>
            <a:endParaRPr lang="en-GB" sz="2000" dirty="0">
              <a:solidFill>
                <a:schemeClr val="accent1">
                  <a:lumMod val="50000"/>
                </a:schemeClr>
              </a:solidFill>
            </a:endParaRPr>
          </a:p>
          <a:p>
            <a:endParaRPr lang="en-GB" sz="2000" dirty="0">
              <a:solidFill>
                <a:schemeClr val="accent1">
                  <a:lumMod val="50000"/>
                </a:schemeClr>
              </a:solidFill>
            </a:endParaRPr>
          </a:p>
          <a:p>
            <a:endParaRPr lang="en-GB" sz="2000" dirty="0">
              <a:solidFill>
                <a:schemeClr val="accent1">
                  <a:lumMod val="50000"/>
                </a:schemeClr>
              </a:solidFill>
            </a:endParaRPr>
          </a:p>
          <a:p>
            <a:endParaRPr lang="en-GB" sz="2000" dirty="0">
              <a:solidFill>
                <a:schemeClr val="accent1">
                  <a:lumMod val="50000"/>
                </a:schemeClr>
              </a:solidFill>
            </a:endParaRPr>
          </a:p>
          <a:p>
            <a:endParaRPr lang="en-GB" sz="2000" dirty="0">
              <a:solidFill>
                <a:schemeClr val="accent1">
                  <a:lumMod val="50000"/>
                </a:schemeClr>
              </a:solidFill>
            </a:endParaRPr>
          </a:p>
          <a:p>
            <a:endParaRPr lang="en-GB" sz="2000" dirty="0">
              <a:solidFill>
                <a:schemeClr val="accent1">
                  <a:lumMod val="50000"/>
                </a:schemeClr>
              </a:solidFill>
            </a:endParaRPr>
          </a:p>
          <a:p>
            <a:endParaRPr lang="en-GB" sz="2000" dirty="0">
              <a:solidFill>
                <a:schemeClr val="accent1">
                  <a:lumMod val="50000"/>
                </a:schemeClr>
              </a:solidFill>
            </a:endParaRPr>
          </a:p>
          <a:p>
            <a:r>
              <a:rPr lang="en-GB" sz="2000" dirty="0">
                <a:solidFill>
                  <a:srgbClr val="00B0F0"/>
                </a:solidFill>
              </a:rPr>
              <a:t>Now you try . Read your playscript. Where do you need to tell the actors to move? Write it on purple paper and place it in the correct place in your playscript.</a:t>
            </a:r>
          </a:p>
          <a:p>
            <a:r>
              <a:rPr lang="en-GB" sz="2000" dirty="0">
                <a:solidFill>
                  <a:srgbClr val="00B0F0"/>
                </a:solidFill>
              </a:rPr>
              <a:t>Now can you see why we needed to cut it up into strips?</a:t>
            </a:r>
          </a:p>
          <a:p>
            <a:endParaRPr lang="en-GB" sz="2000" dirty="0">
              <a:solidFill>
                <a:schemeClr val="accent1">
                  <a:lumMod val="50000"/>
                </a:schemeClr>
              </a:solidFill>
            </a:endParaRPr>
          </a:p>
        </p:txBody>
      </p:sp>
      <p:graphicFrame>
        <p:nvGraphicFramePr>
          <p:cNvPr id="3" name="Table 3">
            <a:extLst>
              <a:ext uri="{FF2B5EF4-FFF2-40B4-BE49-F238E27FC236}">
                <a16:creationId xmlns:a16="http://schemas.microsoft.com/office/drawing/2014/main" id="{E06E2511-C3E6-4DAC-91E2-8AA2BC620765}"/>
              </a:ext>
            </a:extLst>
          </p:cNvPr>
          <p:cNvGraphicFramePr>
            <a:graphicFrameLocks noGrp="1"/>
          </p:cNvGraphicFramePr>
          <p:nvPr>
            <p:extLst>
              <p:ext uri="{D42A27DB-BD31-4B8C-83A1-F6EECF244321}">
                <p14:modId xmlns:p14="http://schemas.microsoft.com/office/powerpoint/2010/main" val="2142864893"/>
              </p:ext>
            </p:extLst>
          </p:nvPr>
        </p:nvGraphicFramePr>
        <p:xfrm>
          <a:off x="426720" y="3442037"/>
          <a:ext cx="8128000" cy="109728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622858907"/>
                    </a:ext>
                  </a:extLst>
                </a:gridCol>
              </a:tblGrid>
              <a:tr h="0">
                <a:tc>
                  <a:txBody>
                    <a:bodyPr/>
                    <a:lstStyle/>
                    <a:p>
                      <a:endParaRPr lang="en-GB" sz="2200" b="0" dirty="0">
                        <a:solidFill>
                          <a:schemeClr val="accent1">
                            <a:lumMod val="50000"/>
                          </a:schemeClr>
                        </a:solidFill>
                      </a:endParaRPr>
                    </a:p>
                    <a:p>
                      <a:r>
                        <a:rPr lang="en-GB" sz="2200" b="0" dirty="0">
                          <a:solidFill>
                            <a:schemeClr val="accent1">
                              <a:lumMod val="50000"/>
                            </a:schemeClr>
                          </a:solidFill>
                        </a:rPr>
                        <a:t>Mr </a:t>
                      </a:r>
                      <a:r>
                        <a:rPr lang="en-GB" sz="2200" b="0" dirty="0" err="1">
                          <a:solidFill>
                            <a:schemeClr val="accent1">
                              <a:lumMod val="50000"/>
                            </a:schemeClr>
                          </a:solidFill>
                        </a:rPr>
                        <a:t>Grinling</a:t>
                      </a:r>
                      <a:r>
                        <a:rPr lang="en-GB" sz="2200" b="0" dirty="0">
                          <a:solidFill>
                            <a:schemeClr val="accent1">
                              <a:lumMod val="50000"/>
                            </a:schemeClr>
                          </a:solidFill>
                        </a:rPr>
                        <a:t> walks into the kitchen smiling. He stands by the window.</a:t>
                      </a:r>
                    </a:p>
                    <a:p>
                      <a:endParaRPr lang="en-GB" sz="2200" b="0" dirty="0">
                        <a:solidFill>
                          <a:schemeClr val="accent1">
                            <a:lumMod val="50000"/>
                          </a:schemeClr>
                        </a:solidFill>
                      </a:endParaRPr>
                    </a:p>
                  </a:txBody>
                  <a:tcPr>
                    <a:solidFill>
                      <a:srgbClr val="CC99FF"/>
                    </a:solidFill>
                  </a:tcPr>
                </a:tc>
                <a:extLst>
                  <a:ext uri="{0D108BD9-81ED-4DB2-BD59-A6C34878D82A}">
                    <a16:rowId xmlns:a16="http://schemas.microsoft.com/office/drawing/2014/main" val="2714730626"/>
                  </a:ext>
                </a:extLst>
              </a:tr>
            </a:tbl>
          </a:graphicData>
        </a:graphic>
      </p:graphicFrame>
    </p:spTree>
    <p:extLst>
      <p:ext uri="{BB962C8B-B14F-4D97-AF65-F5344CB8AC3E}">
        <p14:creationId xmlns:p14="http://schemas.microsoft.com/office/powerpoint/2010/main" val="27769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8BCCF6C-2982-404B-A98C-18F6A6D975BB}"/>
              </a:ext>
            </a:extLst>
          </p:cNvPr>
          <p:cNvSpPr txBox="1"/>
          <p:nvPr/>
        </p:nvSpPr>
        <p:spPr>
          <a:xfrm>
            <a:off x="962660" y="99447"/>
            <a:ext cx="10922000" cy="461665"/>
          </a:xfrm>
          <a:prstGeom prst="rect">
            <a:avLst/>
          </a:prstGeom>
          <a:noFill/>
        </p:spPr>
        <p:txBody>
          <a:bodyPr wrap="square" rtlCol="0">
            <a:spAutoFit/>
          </a:bodyPr>
          <a:lstStyle/>
          <a:p>
            <a:pPr algn="ctr"/>
            <a:r>
              <a:rPr lang="en-GB" sz="2400" b="1" dirty="0">
                <a:solidFill>
                  <a:schemeClr val="accent1">
                    <a:lumMod val="50000"/>
                  </a:schemeClr>
                </a:solidFill>
              </a:rPr>
              <a:t>Thursday 18</a:t>
            </a:r>
            <a:r>
              <a:rPr lang="en-GB" sz="2400" b="1" baseline="30000" dirty="0">
                <a:solidFill>
                  <a:schemeClr val="accent1">
                    <a:lumMod val="50000"/>
                  </a:schemeClr>
                </a:solidFill>
              </a:rPr>
              <a:t>th</a:t>
            </a:r>
            <a:r>
              <a:rPr lang="en-GB" sz="2400" b="1" dirty="0">
                <a:solidFill>
                  <a:schemeClr val="accent1">
                    <a:lumMod val="50000"/>
                  </a:schemeClr>
                </a:solidFill>
              </a:rPr>
              <a:t> June</a:t>
            </a:r>
            <a:endParaRPr lang="en-GB" sz="2000" dirty="0">
              <a:solidFill>
                <a:schemeClr val="accent1">
                  <a:lumMod val="50000"/>
                </a:schemeClr>
              </a:solidFill>
            </a:endParaRPr>
          </a:p>
        </p:txBody>
      </p:sp>
      <p:sp>
        <p:nvSpPr>
          <p:cNvPr id="2" name="TextBox 1">
            <a:extLst>
              <a:ext uri="{FF2B5EF4-FFF2-40B4-BE49-F238E27FC236}">
                <a16:creationId xmlns:a16="http://schemas.microsoft.com/office/drawing/2014/main" id="{F7CFEDA4-FC9A-41AD-B9A8-BB45F33621DA}"/>
              </a:ext>
            </a:extLst>
          </p:cNvPr>
          <p:cNvSpPr txBox="1"/>
          <p:nvPr/>
        </p:nvSpPr>
        <p:spPr>
          <a:xfrm>
            <a:off x="307340" y="295941"/>
            <a:ext cx="10229215" cy="707886"/>
          </a:xfrm>
          <a:prstGeom prst="rect">
            <a:avLst/>
          </a:prstGeom>
          <a:noFill/>
        </p:spPr>
        <p:txBody>
          <a:bodyPr wrap="square" rtlCol="0">
            <a:spAutoFit/>
          </a:bodyPr>
          <a:lstStyle/>
          <a:p>
            <a:r>
              <a:rPr lang="en-GB" sz="2000" b="1" u="sng" dirty="0">
                <a:solidFill>
                  <a:schemeClr val="accent1">
                    <a:lumMod val="50000"/>
                  </a:schemeClr>
                </a:solidFill>
              </a:rPr>
              <a:t>English</a:t>
            </a:r>
          </a:p>
          <a:p>
            <a:r>
              <a:rPr lang="en-GB" sz="2000" dirty="0">
                <a:solidFill>
                  <a:schemeClr val="accent1">
                    <a:lumMod val="50000"/>
                  </a:schemeClr>
                </a:solidFill>
              </a:rPr>
              <a:t>It should look something like this:</a:t>
            </a:r>
          </a:p>
        </p:txBody>
      </p:sp>
      <p:graphicFrame>
        <p:nvGraphicFramePr>
          <p:cNvPr id="8" name="Table 7">
            <a:extLst>
              <a:ext uri="{FF2B5EF4-FFF2-40B4-BE49-F238E27FC236}">
                <a16:creationId xmlns:a16="http://schemas.microsoft.com/office/drawing/2014/main" id="{0DF10A49-45D5-4A0D-A6D7-E3BD0316FA9F}"/>
              </a:ext>
            </a:extLst>
          </p:cNvPr>
          <p:cNvGraphicFramePr>
            <a:graphicFrameLocks noGrp="1"/>
          </p:cNvGraphicFramePr>
          <p:nvPr>
            <p:extLst>
              <p:ext uri="{D42A27DB-BD31-4B8C-83A1-F6EECF244321}">
                <p14:modId xmlns:p14="http://schemas.microsoft.com/office/powerpoint/2010/main" val="2220324413"/>
              </p:ext>
            </p:extLst>
          </p:nvPr>
        </p:nvGraphicFramePr>
        <p:xfrm>
          <a:off x="404813" y="1178930"/>
          <a:ext cx="9118938" cy="1097280"/>
        </p:xfrm>
        <a:graphic>
          <a:graphicData uri="http://schemas.openxmlformats.org/drawingml/2006/table">
            <a:tbl>
              <a:tblPr firstRow="1" bandRow="1">
                <a:tableStyleId>{5C22544A-7EE6-4342-B048-85BDC9FD1C3A}</a:tableStyleId>
              </a:tblPr>
              <a:tblGrid>
                <a:gridCol w="9118938">
                  <a:extLst>
                    <a:ext uri="{9D8B030D-6E8A-4147-A177-3AD203B41FA5}">
                      <a16:colId xmlns:a16="http://schemas.microsoft.com/office/drawing/2014/main" val="995925004"/>
                    </a:ext>
                  </a:extLst>
                </a:gridCol>
              </a:tblGrid>
              <a:tr h="818573">
                <a:tc>
                  <a:txBody>
                    <a:bodyPr/>
                    <a:lstStyle/>
                    <a:p>
                      <a:r>
                        <a:rPr lang="en-GB" sz="2200" b="0" dirty="0">
                          <a:solidFill>
                            <a:schemeClr val="accent1">
                              <a:lumMod val="50000"/>
                            </a:schemeClr>
                          </a:solidFill>
                        </a:rPr>
                        <a:t>In the kitchen of the cottage, Mrs </a:t>
                      </a:r>
                      <a:r>
                        <a:rPr lang="en-GB" sz="2200" b="0" dirty="0" err="1">
                          <a:solidFill>
                            <a:schemeClr val="accent1">
                              <a:lumMod val="50000"/>
                            </a:schemeClr>
                          </a:solidFill>
                        </a:rPr>
                        <a:t>Grinling</a:t>
                      </a:r>
                      <a:r>
                        <a:rPr lang="en-GB" sz="2200" b="0" dirty="0">
                          <a:solidFill>
                            <a:schemeClr val="accent1">
                              <a:lumMod val="50000"/>
                            </a:schemeClr>
                          </a:solidFill>
                        </a:rPr>
                        <a:t> has just finished making Mr </a:t>
                      </a:r>
                      <a:r>
                        <a:rPr lang="en-GB" sz="2200" b="0" dirty="0" err="1">
                          <a:solidFill>
                            <a:schemeClr val="accent1">
                              <a:lumMod val="50000"/>
                            </a:schemeClr>
                          </a:solidFill>
                        </a:rPr>
                        <a:t>Grinling’s</a:t>
                      </a:r>
                      <a:r>
                        <a:rPr lang="en-GB" sz="2200" b="0" dirty="0">
                          <a:solidFill>
                            <a:schemeClr val="accent1">
                              <a:lumMod val="50000"/>
                            </a:schemeClr>
                          </a:solidFill>
                        </a:rPr>
                        <a:t> lunch. It is a bright sunny morning after a rainy night and the birds are singing loudly in the garden outside.</a:t>
                      </a:r>
                    </a:p>
                  </a:txBody>
                  <a:tcPr>
                    <a:solidFill>
                      <a:schemeClr val="accent4">
                        <a:lumMod val="40000"/>
                        <a:lumOff val="60000"/>
                      </a:schemeClr>
                    </a:solidFill>
                  </a:tcPr>
                </a:tc>
                <a:extLst>
                  <a:ext uri="{0D108BD9-81ED-4DB2-BD59-A6C34878D82A}">
                    <a16:rowId xmlns:a16="http://schemas.microsoft.com/office/drawing/2014/main" val="2253705782"/>
                  </a:ext>
                </a:extLst>
              </a:tr>
            </a:tbl>
          </a:graphicData>
        </a:graphic>
      </p:graphicFrame>
      <p:pic>
        <p:nvPicPr>
          <p:cNvPr id="9" name="Picture 8">
            <a:extLst>
              <a:ext uri="{FF2B5EF4-FFF2-40B4-BE49-F238E27FC236}">
                <a16:creationId xmlns:a16="http://schemas.microsoft.com/office/drawing/2014/main" id="{F48C93B7-E46A-4FCC-B5EA-CA6A9BF9F718}"/>
              </a:ext>
            </a:extLst>
          </p:cNvPr>
          <p:cNvPicPr>
            <a:picLocks noChangeAspect="1"/>
          </p:cNvPicPr>
          <p:nvPr/>
        </p:nvPicPr>
        <p:blipFill>
          <a:blip r:embed="rId2"/>
          <a:stretch>
            <a:fillRect/>
          </a:stretch>
        </p:blipFill>
        <p:spPr>
          <a:xfrm>
            <a:off x="404813" y="2385212"/>
            <a:ext cx="9118938" cy="901245"/>
          </a:xfrm>
          <a:prstGeom prst="rect">
            <a:avLst/>
          </a:prstGeom>
        </p:spPr>
      </p:pic>
      <p:graphicFrame>
        <p:nvGraphicFramePr>
          <p:cNvPr id="10" name="Table 3">
            <a:extLst>
              <a:ext uri="{FF2B5EF4-FFF2-40B4-BE49-F238E27FC236}">
                <a16:creationId xmlns:a16="http://schemas.microsoft.com/office/drawing/2014/main" id="{F5BFD5DF-E427-4C57-82C3-F8DD898C24F5}"/>
              </a:ext>
            </a:extLst>
          </p:cNvPr>
          <p:cNvGraphicFramePr>
            <a:graphicFrameLocks noGrp="1"/>
          </p:cNvGraphicFramePr>
          <p:nvPr>
            <p:extLst>
              <p:ext uri="{D42A27DB-BD31-4B8C-83A1-F6EECF244321}">
                <p14:modId xmlns:p14="http://schemas.microsoft.com/office/powerpoint/2010/main" val="1051541974"/>
              </p:ext>
            </p:extLst>
          </p:nvPr>
        </p:nvGraphicFramePr>
        <p:xfrm>
          <a:off x="489030" y="3330159"/>
          <a:ext cx="8959770" cy="499839"/>
        </p:xfrm>
        <a:graphic>
          <a:graphicData uri="http://schemas.openxmlformats.org/drawingml/2006/table">
            <a:tbl>
              <a:tblPr firstRow="1" bandRow="1">
                <a:tableStyleId>{5C22544A-7EE6-4342-B048-85BDC9FD1C3A}</a:tableStyleId>
              </a:tblPr>
              <a:tblGrid>
                <a:gridCol w="8959770">
                  <a:extLst>
                    <a:ext uri="{9D8B030D-6E8A-4147-A177-3AD203B41FA5}">
                      <a16:colId xmlns:a16="http://schemas.microsoft.com/office/drawing/2014/main" val="2622858907"/>
                    </a:ext>
                  </a:extLst>
                </a:gridCol>
              </a:tblGrid>
              <a:tr h="499839">
                <a:tc>
                  <a:txBody>
                    <a:bodyPr/>
                    <a:lstStyle/>
                    <a:p>
                      <a:r>
                        <a:rPr lang="en-GB" sz="2200" b="0" dirty="0">
                          <a:solidFill>
                            <a:schemeClr val="accent1">
                              <a:lumMod val="50000"/>
                            </a:schemeClr>
                          </a:solidFill>
                        </a:rPr>
                        <a:t>Mr </a:t>
                      </a:r>
                      <a:r>
                        <a:rPr lang="en-GB" sz="2200" b="0" dirty="0" err="1">
                          <a:solidFill>
                            <a:schemeClr val="accent1">
                              <a:lumMod val="50000"/>
                            </a:schemeClr>
                          </a:solidFill>
                        </a:rPr>
                        <a:t>Grinling</a:t>
                      </a:r>
                      <a:r>
                        <a:rPr lang="en-GB" sz="2200" b="0" dirty="0">
                          <a:solidFill>
                            <a:schemeClr val="accent1">
                              <a:lumMod val="50000"/>
                            </a:schemeClr>
                          </a:solidFill>
                        </a:rPr>
                        <a:t> walks into the kitchen smiling. He stands by the window.</a:t>
                      </a:r>
                    </a:p>
                  </a:txBody>
                  <a:tcPr>
                    <a:solidFill>
                      <a:srgbClr val="CC99FF"/>
                    </a:solidFill>
                  </a:tcPr>
                </a:tc>
                <a:extLst>
                  <a:ext uri="{0D108BD9-81ED-4DB2-BD59-A6C34878D82A}">
                    <a16:rowId xmlns:a16="http://schemas.microsoft.com/office/drawing/2014/main" val="2714730626"/>
                  </a:ext>
                </a:extLst>
              </a:tr>
            </a:tbl>
          </a:graphicData>
        </a:graphic>
      </p:graphicFrame>
      <p:pic>
        <p:nvPicPr>
          <p:cNvPr id="11" name="Picture 10">
            <a:extLst>
              <a:ext uri="{FF2B5EF4-FFF2-40B4-BE49-F238E27FC236}">
                <a16:creationId xmlns:a16="http://schemas.microsoft.com/office/drawing/2014/main" id="{03444078-8096-4EB9-B16D-E73164CB3D69}"/>
              </a:ext>
            </a:extLst>
          </p:cNvPr>
          <p:cNvPicPr>
            <a:picLocks noChangeAspect="1"/>
          </p:cNvPicPr>
          <p:nvPr/>
        </p:nvPicPr>
        <p:blipFill>
          <a:blip r:embed="rId3"/>
          <a:stretch>
            <a:fillRect/>
          </a:stretch>
        </p:blipFill>
        <p:spPr>
          <a:xfrm>
            <a:off x="489030" y="3929361"/>
            <a:ext cx="9034720" cy="739461"/>
          </a:xfrm>
          <a:prstGeom prst="rect">
            <a:avLst/>
          </a:prstGeom>
        </p:spPr>
      </p:pic>
      <p:pic>
        <p:nvPicPr>
          <p:cNvPr id="12" name="Picture 11">
            <a:extLst>
              <a:ext uri="{FF2B5EF4-FFF2-40B4-BE49-F238E27FC236}">
                <a16:creationId xmlns:a16="http://schemas.microsoft.com/office/drawing/2014/main" id="{C208B311-6BAD-4402-A50E-78BAFED48A45}"/>
              </a:ext>
            </a:extLst>
          </p:cNvPr>
          <p:cNvPicPr>
            <a:picLocks noChangeAspect="1"/>
          </p:cNvPicPr>
          <p:nvPr/>
        </p:nvPicPr>
        <p:blipFill>
          <a:blip r:embed="rId4"/>
          <a:stretch>
            <a:fillRect/>
          </a:stretch>
        </p:blipFill>
        <p:spPr>
          <a:xfrm>
            <a:off x="489030" y="4792999"/>
            <a:ext cx="9034720" cy="739460"/>
          </a:xfrm>
          <a:prstGeom prst="rect">
            <a:avLst/>
          </a:prstGeom>
        </p:spPr>
      </p:pic>
      <p:sp>
        <p:nvSpPr>
          <p:cNvPr id="3" name="TextBox 2">
            <a:extLst>
              <a:ext uri="{FF2B5EF4-FFF2-40B4-BE49-F238E27FC236}">
                <a16:creationId xmlns:a16="http://schemas.microsoft.com/office/drawing/2014/main" id="{711BEC9A-7D55-47DA-98CD-5B7D0D5698BC}"/>
              </a:ext>
            </a:extLst>
          </p:cNvPr>
          <p:cNvSpPr txBox="1"/>
          <p:nvPr/>
        </p:nvSpPr>
        <p:spPr>
          <a:xfrm>
            <a:off x="489030" y="5679440"/>
            <a:ext cx="11225450" cy="769441"/>
          </a:xfrm>
          <a:prstGeom prst="rect">
            <a:avLst/>
          </a:prstGeom>
          <a:noFill/>
        </p:spPr>
        <p:txBody>
          <a:bodyPr wrap="square" rtlCol="0">
            <a:spAutoFit/>
          </a:bodyPr>
          <a:lstStyle/>
          <a:p>
            <a:r>
              <a:rPr lang="en-GB" sz="2200" dirty="0">
                <a:solidFill>
                  <a:srgbClr val="00B0F0"/>
                </a:solidFill>
              </a:rPr>
              <a:t>Now you can tape them together and perform your playscript. Yours will be longer than this or course. Or you could write it out in your book.</a:t>
            </a:r>
          </a:p>
        </p:txBody>
      </p:sp>
    </p:spTree>
    <p:extLst>
      <p:ext uri="{BB962C8B-B14F-4D97-AF65-F5344CB8AC3E}">
        <p14:creationId xmlns:p14="http://schemas.microsoft.com/office/powerpoint/2010/main" val="542507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improve spelling">
            <a:extLst>
              <a:ext uri="{FF2B5EF4-FFF2-40B4-BE49-F238E27FC236}">
                <a16:creationId xmlns:a16="http://schemas.microsoft.com/office/drawing/2014/main" id="{0E2EAC2E-EB41-47A4-A0B0-EAA866C167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27" t="22900" r="4133" b="32005"/>
          <a:stretch/>
        </p:blipFill>
        <p:spPr bwMode="auto">
          <a:xfrm>
            <a:off x="8319408" y="5763834"/>
            <a:ext cx="3712210" cy="88143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5A65758-7C75-48C4-A784-3F5EEB085CAE}"/>
              </a:ext>
            </a:extLst>
          </p:cNvPr>
          <p:cNvSpPr txBox="1"/>
          <p:nvPr/>
        </p:nvSpPr>
        <p:spPr>
          <a:xfrm>
            <a:off x="307340" y="5347434"/>
            <a:ext cx="10798810" cy="369332"/>
          </a:xfrm>
          <a:prstGeom prst="rect">
            <a:avLst/>
          </a:prstGeom>
          <a:noFill/>
        </p:spPr>
        <p:txBody>
          <a:bodyPr wrap="square" rtlCol="0">
            <a:spAutoFit/>
          </a:bodyPr>
          <a:lstStyle/>
          <a:p>
            <a:r>
              <a:rPr lang="en-GB" b="1" dirty="0">
                <a:solidFill>
                  <a:schemeClr val="accent1">
                    <a:lumMod val="50000"/>
                  </a:schemeClr>
                </a:solidFill>
              </a:rPr>
              <a:t>Handwriting </a:t>
            </a:r>
            <a:r>
              <a:rPr lang="en-GB" dirty="0">
                <a:solidFill>
                  <a:schemeClr val="accent1">
                    <a:lumMod val="50000"/>
                  </a:schemeClr>
                </a:solidFill>
              </a:rPr>
              <a:t>Use the paper on our Year 2 class page to practise your handwriting. Careful with size and shape.</a:t>
            </a:r>
            <a:endParaRPr lang="en-GB" b="1" dirty="0">
              <a:solidFill>
                <a:schemeClr val="accent1">
                  <a:lumMod val="50000"/>
                </a:schemeClr>
              </a:solidFill>
            </a:endParaRPr>
          </a:p>
        </p:txBody>
      </p:sp>
      <p:sp>
        <p:nvSpPr>
          <p:cNvPr id="4" name="TextBox 3">
            <a:extLst>
              <a:ext uri="{FF2B5EF4-FFF2-40B4-BE49-F238E27FC236}">
                <a16:creationId xmlns:a16="http://schemas.microsoft.com/office/drawing/2014/main" id="{FDBE5E0D-B411-419E-9A3C-E92B4F6F1788}"/>
              </a:ext>
            </a:extLst>
          </p:cNvPr>
          <p:cNvSpPr txBox="1"/>
          <p:nvPr/>
        </p:nvSpPr>
        <p:spPr>
          <a:xfrm>
            <a:off x="306386" y="5990002"/>
            <a:ext cx="7703185" cy="646331"/>
          </a:xfrm>
          <a:prstGeom prst="rect">
            <a:avLst/>
          </a:prstGeom>
          <a:noFill/>
        </p:spPr>
        <p:txBody>
          <a:bodyPr wrap="square" rtlCol="0">
            <a:spAutoFit/>
          </a:bodyPr>
          <a:lstStyle/>
          <a:p>
            <a:r>
              <a:rPr lang="en-GB" b="1" dirty="0">
                <a:solidFill>
                  <a:schemeClr val="accent1">
                    <a:lumMod val="50000"/>
                  </a:schemeClr>
                </a:solidFill>
              </a:rPr>
              <a:t>Spelling</a:t>
            </a:r>
            <a:r>
              <a:rPr lang="en-GB" dirty="0">
                <a:solidFill>
                  <a:schemeClr val="accent1">
                    <a:lumMod val="50000"/>
                  </a:schemeClr>
                </a:solidFill>
              </a:rPr>
              <a:t> Practise your spellings. This week we are adding suffixes less and </a:t>
            </a:r>
            <a:r>
              <a:rPr lang="en-GB" dirty="0" err="1">
                <a:solidFill>
                  <a:schemeClr val="accent1">
                    <a:lumMod val="50000"/>
                  </a:schemeClr>
                </a:solidFill>
              </a:rPr>
              <a:t>ly</a:t>
            </a:r>
            <a:r>
              <a:rPr lang="en-GB">
                <a:solidFill>
                  <a:schemeClr val="accent1">
                    <a:lumMod val="50000"/>
                  </a:schemeClr>
                </a:solidFill>
              </a:rPr>
              <a:t>. </a:t>
            </a:r>
            <a:r>
              <a:rPr lang="en-GB" dirty="0">
                <a:solidFill>
                  <a:schemeClr val="accent1">
                    <a:lumMod val="50000"/>
                  </a:schemeClr>
                </a:solidFill>
              </a:rPr>
              <a:t>Keep practising. Which method of practising suits you best?</a:t>
            </a:r>
          </a:p>
        </p:txBody>
      </p:sp>
      <p:sp>
        <p:nvSpPr>
          <p:cNvPr id="5" name="TextBox 4">
            <a:extLst>
              <a:ext uri="{FF2B5EF4-FFF2-40B4-BE49-F238E27FC236}">
                <a16:creationId xmlns:a16="http://schemas.microsoft.com/office/drawing/2014/main" id="{90F6EE71-2863-44D3-9AE9-8CEFC61705C9}"/>
              </a:ext>
            </a:extLst>
          </p:cNvPr>
          <p:cNvSpPr txBox="1"/>
          <p:nvPr/>
        </p:nvSpPr>
        <p:spPr>
          <a:xfrm>
            <a:off x="396240" y="457200"/>
            <a:ext cx="11490960" cy="2554545"/>
          </a:xfrm>
          <a:prstGeom prst="rect">
            <a:avLst/>
          </a:prstGeom>
          <a:noFill/>
        </p:spPr>
        <p:txBody>
          <a:bodyPr wrap="square" rtlCol="0">
            <a:spAutoFit/>
          </a:bodyPr>
          <a:lstStyle/>
          <a:p>
            <a:r>
              <a:rPr lang="en-GB" sz="2000" dirty="0">
                <a:solidFill>
                  <a:schemeClr val="accent1">
                    <a:lumMod val="50000"/>
                  </a:schemeClr>
                </a:solidFill>
              </a:rPr>
              <a:t>                                                                                                                                                                    Thursday 18 June</a:t>
            </a:r>
          </a:p>
          <a:p>
            <a:r>
              <a:rPr lang="en-GB" sz="2000" b="1" u="sng" dirty="0">
                <a:solidFill>
                  <a:schemeClr val="accent1">
                    <a:lumMod val="50000"/>
                  </a:schemeClr>
                </a:solidFill>
              </a:rPr>
              <a:t>English </a:t>
            </a:r>
          </a:p>
          <a:p>
            <a:endParaRPr lang="en-GB" sz="2000" b="1" u="sng" dirty="0">
              <a:solidFill>
                <a:schemeClr val="accent1">
                  <a:lumMod val="50000"/>
                </a:schemeClr>
              </a:solidFill>
            </a:endParaRPr>
          </a:p>
          <a:p>
            <a:endParaRPr lang="en-GB" sz="2000" b="1" u="sng" dirty="0">
              <a:solidFill>
                <a:schemeClr val="accent1">
                  <a:lumMod val="50000"/>
                </a:schemeClr>
              </a:solidFill>
            </a:endParaRPr>
          </a:p>
          <a:p>
            <a:r>
              <a:rPr lang="en-GB" sz="2000" dirty="0">
                <a:solidFill>
                  <a:schemeClr val="accent1">
                    <a:lumMod val="50000"/>
                  </a:schemeClr>
                </a:solidFill>
              </a:rPr>
              <a:t>I hope that was not too tricky to follow. The main thing is to enjoy making up a conversation and then think about what you would want to tell the actors who would perform your play.</a:t>
            </a:r>
          </a:p>
          <a:p>
            <a:endParaRPr lang="en-GB" sz="2000" dirty="0">
              <a:solidFill>
                <a:schemeClr val="accent1">
                  <a:lumMod val="50000"/>
                </a:schemeClr>
              </a:solidFill>
            </a:endParaRPr>
          </a:p>
          <a:p>
            <a:endParaRPr lang="en-GB" sz="2000" dirty="0">
              <a:solidFill>
                <a:schemeClr val="accent1">
                  <a:lumMod val="50000"/>
                </a:schemeClr>
              </a:solidFill>
            </a:endParaRPr>
          </a:p>
        </p:txBody>
      </p:sp>
    </p:spTree>
    <p:extLst>
      <p:ext uri="{BB962C8B-B14F-4D97-AF65-F5344CB8AC3E}">
        <p14:creationId xmlns:p14="http://schemas.microsoft.com/office/powerpoint/2010/main" val="871171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002828-EA1B-4A99-95A2-59F4D879BA1D}"/>
              </a:ext>
            </a:extLst>
          </p:cNvPr>
          <p:cNvSpPr/>
          <p:nvPr/>
        </p:nvSpPr>
        <p:spPr>
          <a:xfrm>
            <a:off x="447040" y="233681"/>
            <a:ext cx="11663680" cy="1938992"/>
          </a:xfrm>
          <a:prstGeom prst="rect">
            <a:avLst/>
          </a:prstGeom>
        </p:spPr>
        <p:txBody>
          <a:bodyPr wrap="square">
            <a:spAutoFit/>
          </a:bodyPr>
          <a:lstStyle/>
          <a:p>
            <a:pPr algn="ctr"/>
            <a:r>
              <a:rPr lang="en-GB" sz="2000" b="1" dirty="0">
                <a:solidFill>
                  <a:schemeClr val="accent1">
                    <a:lumMod val="50000"/>
                  </a:schemeClr>
                </a:solidFill>
              </a:rPr>
              <a:t>Thursday 18</a:t>
            </a:r>
            <a:r>
              <a:rPr lang="en-GB" sz="2000" b="1" baseline="30000" dirty="0">
                <a:solidFill>
                  <a:schemeClr val="accent1">
                    <a:lumMod val="50000"/>
                  </a:schemeClr>
                </a:solidFill>
              </a:rPr>
              <a:t>th</a:t>
            </a:r>
            <a:r>
              <a:rPr lang="en-GB" sz="2000" b="1" dirty="0">
                <a:solidFill>
                  <a:schemeClr val="accent1">
                    <a:lumMod val="50000"/>
                  </a:schemeClr>
                </a:solidFill>
              </a:rPr>
              <a:t> June</a:t>
            </a:r>
          </a:p>
          <a:p>
            <a:r>
              <a:rPr lang="en-GB" sz="2000" b="1" u="sng" dirty="0">
                <a:solidFill>
                  <a:schemeClr val="accent1">
                    <a:lumMod val="50000"/>
                  </a:schemeClr>
                </a:solidFill>
              </a:rPr>
              <a:t>Maths</a:t>
            </a:r>
          </a:p>
          <a:p>
            <a:r>
              <a:rPr lang="en-GB" sz="2000" dirty="0">
                <a:solidFill>
                  <a:schemeClr val="accent1">
                    <a:lumMod val="50000"/>
                  </a:schemeClr>
                </a:solidFill>
              </a:rPr>
              <a:t>Look at the Reading Scales file.</a:t>
            </a:r>
          </a:p>
          <a:p>
            <a:endParaRPr lang="en-GB" sz="2000" dirty="0">
              <a:solidFill>
                <a:schemeClr val="accent1">
                  <a:lumMod val="50000"/>
                </a:schemeClr>
              </a:solidFill>
            </a:endParaRPr>
          </a:p>
          <a:p>
            <a:r>
              <a:rPr lang="en-GB" sz="2000" dirty="0">
                <a:solidFill>
                  <a:schemeClr val="accent1">
                    <a:lumMod val="50000"/>
                  </a:schemeClr>
                </a:solidFill>
              </a:rPr>
              <a:t>For each question look at the scale and check what it is counting in. Ones? Twos? Fives? Tens?</a:t>
            </a:r>
          </a:p>
          <a:p>
            <a:endParaRPr lang="en-GB" sz="2000" dirty="0">
              <a:solidFill>
                <a:schemeClr val="accent1">
                  <a:lumMod val="50000"/>
                </a:schemeClr>
              </a:solidFill>
            </a:endParaRPr>
          </a:p>
        </p:txBody>
      </p:sp>
      <p:pic>
        <p:nvPicPr>
          <p:cNvPr id="6" name="Picture 5">
            <a:extLst>
              <a:ext uri="{FF2B5EF4-FFF2-40B4-BE49-F238E27FC236}">
                <a16:creationId xmlns:a16="http://schemas.microsoft.com/office/drawing/2014/main" id="{B166EE30-CA0A-4EAB-B21C-248F5E85B06A}"/>
              </a:ext>
            </a:extLst>
          </p:cNvPr>
          <p:cNvPicPr>
            <a:picLocks noChangeAspect="1"/>
          </p:cNvPicPr>
          <p:nvPr/>
        </p:nvPicPr>
        <p:blipFill>
          <a:blip r:embed="rId2"/>
          <a:stretch>
            <a:fillRect/>
          </a:stretch>
        </p:blipFill>
        <p:spPr>
          <a:xfrm>
            <a:off x="785495" y="2172673"/>
            <a:ext cx="4467225" cy="2400300"/>
          </a:xfrm>
          <a:prstGeom prst="rect">
            <a:avLst/>
          </a:prstGeom>
        </p:spPr>
      </p:pic>
      <p:sp>
        <p:nvSpPr>
          <p:cNvPr id="7" name="TextBox 6">
            <a:extLst>
              <a:ext uri="{FF2B5EF4-FFF2-40B4-BE49-F238E27FC236}">
                <a16:creationId xmlns:a16="http://schemas.microsoft.com/office/drawing/2014/main" id="{833C713C-BB23-4DBE-9CCB-2B7E5EB4708E}"/>
              </a:ext>
            </a:extLst>
          </p:cNvPr>
          <p:cNvSpPr txBox="1"/>
          <p:nvPr/>
        </p:nvSpPr>
        <p:spPr>
          <a:xfrm>
            <a:off x="5696585" y="2407920"/>
            <a:ext cx="5709920" cy="1754326"/>
          </a:xfrm>
          <a:prstGeom prst="rect">
            <a:avLst/>
          </a:prstGeom>
          <a:noFill/>
        </p:spPr>
        <p:txBody>
          <a:bodyPr wrap="square" rtlCol="0">
            <a:spAutoFit/>
          </a:bodyPr>
          <a:lstStyle/>
          <a:p>
            <a:r>
              <a:rPr lang="en-GB" dirty="0">
                <a:solidFill>
                  <a:schemeClr val="accent1">
                    <a:lumMod val="50000"/>
                  </a:schemeClr>
                </a:solidFill>
              </a:rPr>
              <a:t>How fast are these people going?</a:t>
            </a:r>
          </a:p>
          <a:p>
            <a:r>
              <a:rPr lang="en-GB" dirty="0">
                <a:solidFill>
                  <a:schemeClr val="accent1">
                    <a:lumMod val="50000"/>
                  </a:schemeClr>
                </a:solidFill>
              </a:rPr>
              <a:t>The numbers go up 20, 40, 60, 80.</a:t>
            </a:r>
          </a:p>
          <a:p>
            <a:r>
              <a:rPr lang="en-GB" dirty="0">
                <a:solidFill>
                  <a:schemeClr val="accent1">
                    <a:lumMod val="50000"/>
                  </a:schemeClr>
                </a:solidFill>
              </a:rPr>
              <a:t>But look at the lines in between. Start at 0. </a:t>
            </a:r>
          </a:p>
          <a:p>
            <a:r>
              <a:rPr lang="en-GB" dirty="0">
                <a:solidFill>
                  <a:schemeClr val="accent1">
                    <a:lumMod val="50000"/>
                  </a:schemeClr>
                </a:solidFill>
              </a:rPr>
              <a:t>Count in ones – no </a:t>
            </a:r>
          </a:p>
          <a:p>
            <a:r>
              <a:rPr lang="en-GB" dirty="0">
                <a:solidFill>
                  <a:schemeClr val="accent1">
                    <a:lumMod val="50000"/>
                  </a:schemeClr>
                </a:solidFill>
              </a:rPr>
              <a:t>Count in twos – no</a:t>
            </a:r>
          </a:p>
          <a:p>
            <a:r>
              <a:rPr lang="en-GB" dirty="0">
                <a:solidFill>
                  <a:schemeClr val="accent1">
                    <a:lumMod val="50000"/>
                  </a:schemeClr>
                </a:solidFill>
              </a:rPr>
              <a:t>Count in fives – yes that works. I said 20 in the right place</a:t>
            </a:r>
            <a:r>
              <a:rPr lang="en-GB" dirty="0"/>
              <a:t>.</a:t>
            </a:r>
          </a:p>
        </p:txBody>
      </p:sp>
      <p:sp>
        <p:nvSpPr>
          <p:cNvPr id="8" name="TextBox 7">
            <a:extLst>
              <a:ext uri="{FF2B5EF4-FFF2-40B4-BE49-F238E27FC236}">
                <a16:creationId xmlns:a16="http://schemas.microsoft.com/office/drawing/2014/main" id="{5793EB5B-8255-4530-90B8-D81F03963895}"/>
              </a:ext>
            </a:extLst>
          </p:cNvPr>
          <p:cNvSpPr txBox="1"/>
          <p:nvPr/>
        </p:nvSpPr>
        <p:spPr>
          <a:xfrm>
            <a:off x="538480" y="4685328"/>
            <a:ext cx="8778240" cy="1938992"/>
          </a:xfrm>
          <a:prstGeom prst="rect">
            <a:avLst/>
          </a:prstGeom>
          <a:noFill/>
        </p:spPr>
        <p:txBody>
          <a:bodyPr wrap="square" rtlCol="0">
            <a:spAutoFit/>
          </a:bodyPr>
          <a:lstStyle/>
          <a:p>
            <a:r>
              <a:rPr lang="en-GB" sz="2000" dirty="0">
                <a:solidFill>
                  <a:schemeClr val="accent1">
                    <a:lumMod val="50000"/>
                  </a:schemeClr>
                </a:solidFill>
              </a:rPr>
              <a:t>So how fast are they going?</a:t>
            </a:r>
          </a:p>
          <a:p>
            <a:endParaRPr lang="en-GB" sz="2000" dirty="0">
              <a:solidFill>
                <a:schemeClr val="accent1">
                  <a:lumMod val="50000"/>
                </a:schemeClr>
              </a:solidFill>
            </a:endParaRPr>
          </a:p>
          <a:p>
            <a:r>
              <a:rPr lang="en-GB" sz="2000" dirty="0">
                <a:solidFill>
                  <a:schemeClr val="accent1">
                    <a:lumMod val="50000"/>
                  </a:schemeClr>
                </a:solidFill>
              </a:rPr>
              <a:t>Carl 20 km/h    Aneesa 35 km/h</a:t>
            </a:r>
          </a:p>
          <a:p>
            <a:endParaRPr lang="en-GB" sz="2000" dirty="0">
              <a:solidFill>
                <a:schemeClr val="accent1">
                  <a:lumMod val="50000"/>
                </a:schemeClr>
              </a:solidFill>
            </a:endParaRPr>
          </a:p>
          <a:p>
            <a:r>
              <a:rPr lang="en-GB" sz="2000" dirty="0">
                <a:solidFill>
                  <a:schemeClr val="accent1">
                    <a:lumMod val="50000"/>
                  </a:schemeClr>
                </a:solidFill>
              </a:rPr>
              <a:t>Check you got the same answer. Print out the questions or answer them in your book. Remember to write the date the maths way 18 – 06 - 2020</a:t>
            </a:r>
          </a:p>
        </p:txBody>
      </p:sp>
    </p:spTree>
    <p:extLst>
      <p:ext uri="{BB962C8B-B14F-4D97-AF65-F5344CB8AC3E}">
        <p14:creationId xmlns:p14="http://schemas.microsoft.com/office/powerpoint/2010/main" val="1489512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9BC629D-6B55-45A8-8B49-263FBB68AB06}"/>
              </a:ext>
            </a:extLst>
          </p:cNvPr>
          <p:cNvSpPr txBox="1"/>
          <p:nvPr/>
        </p:nvSpPr>
        <p:spPr>
          <a:xfrm>
            <a:off x="520920" y="265614"/>
            <a:ext cx="11071005" cy="1384995"/>
          </a:xfrm>
          <a:prstGeom prst="rect">
            <a:avLst/>
          </a:prstGeom>
          <a:noFill/>
          <a:ln w="28575">
            <a:noFill/>
          </a:ln>
        </p:spPr>
        <p:txBody>
          <a:bodyPr wrap="square" rtlCol="0">
            <a:spAutoFit/>
          </a:bodyPr>
          <a:lstStyle/>
          <a:p>
            <a:pPr algn="ctr"/>
            <a:r>
              <a:rPr lang="en-GB" sz="2400" b="1" dirty="0">
                <a:solidFill>
                  <a:schemeClr val="accent1">
                    <a:lumMod val="50000"/>
                  </a:schemeClr>
                </a:solidFill>
              </a:rPr>
              <a:t>Thursday 18</a:t>
            </a:r>
            <a:r>
              <a:rPr lang="en-GB" sz="2400" b="1" baseline="30000" dirty="0">
                <a:solidFill>
                  <a:schemeClr val="accent1">
                    <a:lumMod val="50000"/>
                  </a:schemeClr>
                </a:solidFill>
              </a:rPr>
              <a:t>th</a:t>
            </a:r>
            <a:r>
              <a:rPr lang="en-GB" sz="2400" b="1" dirty="0">
                <a:solidFill>
                  <a:schemeClr val="accent1">
                    <a:lumMod val="50000"/>
                  </a:schemeClr>
                </a:solidFill>
              </a:rPr>
              <a:t> June</a:t>
            </a:r>
          </a:p>
          <a:p>
            <a:r>
              <a:rPr lang="en-GB" sz="2400" b="1" u="sng" dirty="0">
                <a:solidFill>
                  <a:schemeClr val="accent1">
                    <a:lumMod val="50000"/>
                  </a:schemeClr>
                </a:solidFill>
              </a:rPr>
              <a:t>Maths</a:t>
            </a:r>
          </a:p>
          <a:p>
            <a:endParaRPr lang="en-GB" dirty="0">
              <a:solidFill>
                <a:schemeClr val="accent1">
                  <a:lumMod val="50000"/>
                </a:schemeClr>
              </a:solidFill>
              <a:latin typeface="Comic Sans MS" panose="030F0702030302020204" pitchFamily="66" charset="0"/>
            </a:endParaRPr>
          </a:p>
          <a:p>
            <a:r>
              <a:rPr lang="en-GB" dirty="0">
                <a:solidFill>
                  <a:schemeClr val="accent1">
                    <a:lumMod val="50000"/>
                  </a:schemeClr>
                </a:solidFill>
                <a:latin typeface="Comic Sans MS" panose="030F0702030302020204" pitchFamily="66" charset="0"/>
              </a:rPr>
              <a:t>Don’t’ forget Prodigy. It helps keep your all round maths skill sharp while you are at home.</a:t>
            </a:r>
          </a:p>
        </p:txBody>
      </p:sp>
      <p:pic>
        <p:nvPicPr>
          <p:cNvPr id="18" name="Picture 17" descr="A picture containing drawing&#10;&#10;Description automatically generated">
            <a:extLst>
              <a:ext uri="{FF2B5EF4-FFF2-40B4-BE49-F238E27FC236}">
                <a16:creationId xmlns:a16="http://schemas.microsoft.com/office/drawing/2014/main" id="{1ED93F95-123E-471E-AB82-280F706F6D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1301" y="2159332"/>
            <a:ext cx="2196819" cy="1733764"/>
          </a:xfrm>
          <a:prstGeom prst="rect">
            <a:avLst/>
          </a:prstGeom>
        </p:spPr>
      </p:pic>
      <p:sp>
        <p:nvSpPr>
          <p:cNvPr id="19" name="TextBox 18">
            <a:extLst>
              <a:ext uri="{FF2B5EF4-FFF2-40B4-BE49-F238E27FC236}">
                <a16:creationId xmlns:a16="http://schemas.microsoft.com/office/drawing/2014/main" id="{A8E8A584-512F-40CB-994F-98A48801651D}"/>
              </a:ext>
            </a:extLst>
          </p:cNvPr>
          <p:cNvSpPr txBox="1"/>
          <p:nvPr/>
        </p:nvSpPr>
        <p:spPr>
          <a:xfrm>
            <a:off x="520920" y="4401820"/>
            <a:ext cx="10667363" cy="2092881"/>
          </a:xfrm>
          <a:prstGeom prst="rect">
            <a:avLst/>
          </a:prstGeom>
          <a:noFill/>
        </p:spPr>
        <p:txBody>
          <a:bodyPr wrap="square" rtlCol="0">
            <a:spAutoFit/>
          </a:bodyPr>
          <a:lstStyle/>
          <a:p>
            <a:r>
              <a:rPr lang="en-GB" dirty="0">
                <a:solidFill>
                  <a:schemeClr val="accent1">
                    <a:lumMod val="75000"/>
                  </a:schemeClr>
                </a:solidFill>
              </a:rPr>
              <a:t>Check in to </a:t>
            </a:r>
            <a:r>
              <a:rPr lang="en-GB" sz="2200" b="1" dirty="0">
                <a:solidFill>
                  <a:srgbClr val="009999"/>
                </a:solidFill>
              </a:rPr>
              <a:t>Prodigy for 20 mins each day</a:t>
            </a:r>
            <a:r>
              <a:rPr lang="en-GB" dirty="0"/>
              <a:t>. </a:t>
            </a:r>
            <a:r>
              <a:rPr lang="en-GB" dirty="0">
                <a:solidFill>
                  <a:schemeClr val="accent1">
                    <a:lumMod val="75000"/>
                  </a:schemeClr>
                </a:solidFill>
              </a:rPr>
              <a:t>I check in frequently throughout the week. </a:t>
            </a:r>
          </a:p>
          <a:p>
            <a:r>
              <a:rPr lang="en-GB" dirty="0">
                <a:solidFill>
                  <a:schemeClr val="accent1">
                    <a:lumMod val="75000"/>
                  </a:schemeClr>
                </a:solidFill>
              </a:rPr>
              <a:t>The Leader Board changes every day. Some times it changes within a day.</a:t>
            </a:r>
          </a:p>
          <a:p>
            <a:endParaRPr lang="en-GB" dirty="0">
              <a:solidFill>
                <a:schemeClr val="accent1">
                  <a:lumMod val="75000"/>
                </a:schemeClr>
              </a:solidFill>
            </a:endParaRPr>
          </a:p>
          <a:p>
            <a:r>
              <a:rPr lang="en-GB" dirty="0">
                <a:solidFill>
                  <a:schemeClr val="accent1">
                    <a:lumMod val="75000"/>
                  </a:schemeClr>
                </a:solidFill>
              </a:rPr>
              <a:t>Only 3 people can be on the Leader Board, which means that 27 people can not. Work hard for your own progress. How man questions did you do last week? How many ‘Skill Completes’ have you got? Have you moved up a level. </a:t>
            </a:r>
          </a:p>
          <a:p>
            <a:r>
              <a:rPr lang="en-GB" dirty="0"/>
              <a:t> </a:t>
            </a:r>
          </a:p>
        </p:txBody>
      </p:sp>
    </p:spTree>
    <p:extLst>
      <p:ext uri="{BB962C8B-B14F-4D97-AF65-F5344CB8AC3E}">
        <p14:creationId xmlns:p14="http://schemas.microsoft.com/office/powerpoint/2010/main" val="2599774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889</TotalTime>
  <Words>1018</Words>
  <Application>Microsoft Office PowerPoint</Application>
  <PresentationFormat>Widescreen</PresentationFormat>
  <Paragraphs>115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Weatherby</dc:creator>
  <cp:lastModifiedBy>David Weatherby</cp:lastModifiedBy>
  <cp:revision>117</cp:revision>
  <dcterms:created xsi:type="dcterms:W3CDTF">2020-03-22T17:37:05Z</dcterms:created>
  <dcterms:modified xsi:type="dcterms:W3CDTF">2020-06-16T13:03:15Z</dcterms:modified>
</cp:coreProperties>
</file>