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1" r:id="rId6"/>
    <p:sldId id="262"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BF28-3AB6-4395-91C5-21B57E108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67BBBB-5911-4C30-820E-6C9EFF8D2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010BC4-F05B-4A04-AC3C-D5741990AC51}"/>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5" name="Footer Placeholder 4">
            <a:extLst>
              <a:ext uri="{FF2B5EF4-FFF2-40B4-BE49-F238E27FC236}">
                <a16:creationId xmlns:a16="http://schemas.microsoft.com/office/drawing/2014/main" id="{3CA0FA49-0EC7-4662-AF4E-E7AE452716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C7C1E8-CDB7-4A36-BE8B-475CF0D4DDA3}"/>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34454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C31F-AD8D-42A0-82AD-5572C48F5E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8A1E26-63B0-486E-BFA5-160909F97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54121A-6C89-4ACC-86AF-899CB1FA12B5}"/>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5" name="Footer Placeholder 4">
            <a:extLst>
              <a:ext uri="{FF2B5EF4-FFF2-40B4-BE49-F238E27FC236}">
                <a16:creationId xmlns:a16="http://schemas.microsoft.com/office/drawing/2014/main" id="{203069C2-A438-4B50-A128-FA6D64BD5A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6D9907-A945-467E-B567-2094BD2310DD}"/>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296268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644333-7F11-4DD5-974E-FDD9330E2E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B63165-E378-47EB-AB8E-B222576BCF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643B34-0B7A-4991-9548-8DA7E2CFF3CB}"/>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5" name="Footer Placeholder 4">
            <a:extLst>
              <a:ext uri="{FF2B5EF4-FFF2-40B4-BE49-F238E27FC236}">
                <a16:creationId xmlns:a16="http://schemas.microsoft.com/office/drawing/2014/main" id="{1D33BDCA-EBE0-45DD-85AF-548418A67A7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ABFB6E-88DC-407C-B3C0-68EC006D0FD2}"/>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24010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B4169-4468-43B1-8FD4-EDB7C065D0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32F419-C8AB-4B21-9365-FB1C90402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D62A6-3884-4B46-8E9B-E9829D84262C}"/>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5" name="Footer Placeholder 4">
            <a:extLst>
              <a:ext uri="{FF2B5EF4-FFF2-40B4-BE49-F238E27FC236}">
                <a16:creationId xmlns:a16="http://schemas.microsoft.com/office/drawing/2014/main" id="{A7985428-BB95-4681-A330-D6EEB2A107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3EFAC1-7A7C-498E-8F9F-B2DCB72577BA}"/>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149821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4D33-9297-48D5-BCE5-5C13E6AD4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345D8-449B-4616-B9E2-BEF9951CD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3C79CC-84F7-477D-87D1-3F155504686C}"/>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5" name="Footer Placeholder 4">
            <a:extLst>
              <a:ext uri="{FF2B5EF4-FFF2-40B4-BE49-F238E27FC236}">
                <a16:creationId xmlns:a16="http://schemas.microsoft.com/office/drawing/2014/main" id="{CA9192F5-2A00-4D7A-BEF7-848A2BC64C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FF279F-1D0F-45BE-A870-E20DC9AAFD33}"/>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19879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2C62-7758-40C2-907A-CA2543A544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8EF1D8-62AF-4A3A-AB1A-170052E78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ABC640B-A4A0-42A5-8AF6-22C8A0C27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BB47CD-D206-45B2-8872-B53ACCC0A6B5}"/>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6" name="Footer Placeholder 5">
            <a:extLst>
              <a:ext uri="{FF2B5EF4-FFF2-40B4-BE49-F238E27FC236}">
                <a16:creationId xmlns:a16="http://schemas.microsoft.com/office/drawing/2014/main" id="{54A453FD-9BFF-403C-8928-A881478213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CAC16C-9755-49C5-8C22-A33EA0DD3BBA}"/>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41947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A25F-EF1A-4DBB-8A86-3FE1874F56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E1B98C-FD6F-4ECB-A27E-69802C439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9116E1-DD8D-4947-B88C-2291B6F892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FA230-80DB-4D8F-BC3A-5A0C84C47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83630-BBCA-410B-AF0D-D1A65D3B8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71E383-5B52-4DD9-8B65-28460DC93664}"/>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8" name="Footer Placeholder 7">
            <a:extLst>
              <a:ext uri="{FF2B5EF4-FFF2-40B4-BE49-F238E27FC236}">
                <a16:creationId xmlns:a16="http://schemas.microsoft.com/office/drawing/2014/main" id="{2D143E51-8E57-43BB-A6F8-73F40D03E51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B538ABD-ACE2-40C8-A1C1-9938452E9882}"/>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280039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CCFF-61D8-45E1-A602-529ACFC9DB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043734-F609-46CB-ABA6-96D4C15AF5DD}"/>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4" name="Footer Placeholder 3">
            <a:extLst>
              <a:ext uri="{FF2B5EF4-FFF2-40B4-BE49-F238E27FC236}">
                <a16:creationId xmlns:a16="http://schemas.microsoft.com/office/drawing/2014/main" id="{F6C85E3F-43B6-485F-8960-D08E191730B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E22EECC-4461-4481-B980-73D4ADD21F64}"/>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14875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2BF07-7E9B-406A-98CD-737AF016880D}"/>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3" name="Footer Placeholder 2">
            <a:extLst>
              <a:ext uri="{FF2B5EF4-FFF2-40B4-BE49-F238E27FC236}">
                <a16:creationId xmlns:a16="http://schemas.microsoft.com/office/drawing/2014/main" id="{196FABFB-12D2-4C9D-B0C2-B0052149E94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D0FB0A1-0AED-4D95-ADCB-C26C76135F25}"/>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7968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30CF-8C6D-458D-81EC-F5AF371B1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A4E5E2-B621-480F-B9E4-065C0D7AB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EAC389-AA10-437C-B4FE-0629038B7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88B23-6336-4F91-85B9-1F0AF8AA88E2}"/>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6" name="Footer Placeholder 5">
            <a:extLst>
              <a:ext uri="{FF2B5EF4-FFF2-40B4-BE49-F238E27FC236}">
                <a16:creationId xmlns:a16="http://schemas.microsoft.com/office/drawing/2014/main" id="{0AACDBAE-837A-4C69-8BE5-B9D5CA62D9A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2E03B78-586A-4015-9E65-302C719869FE}"/>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177261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16C2-B2C0-4EF9-BC40-1F6B47AFB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002A87-E9A8-47EC-8101-BEA9230C8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2457AED-BC64-458E-96CF-E649760EE5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BE506-997D-47CA-8DE1-94BBD1282677}"/>
              </a:ext>
            </a:extLst>
          </p:cNvPr>
          <p:cNvSpPr>
            <a:spLocks noGrp="1"/>
          </p:cNvSpPr>
          <p:nvPr>
            <p:ph type="dt" sz="half" idx="10"/>
          </p:nvPr>
        </p:nvSpPr>
        <p:spPr/>
        <p:txBody>
          <a:bodyPr/>
          <a:lstStyle/>
          <a:p>
            <a:fld id="{24E6F6F6-ACDD-45AD-AFC6-B5AE8FA6C048}" type="datetimeFigureOut">
              <a:rPr lang="en-GB" smtClean="0"/>
              <a:t>16/06/2020</a:t>
            </a:fld>
            <a:endParaRPr lang="en-GB" dirty="0"/>
          </a:p>
        </p:txBody>
      </p:sp>
      <p:sp>
        <p:nvSpPr>
          <p:cNvPr id="6" name="Footer Placeholder 5">
            <a:extLst>
              <a:ext uri="{FF2B5EF4-FFF2-40B4-BE49-F238E27FC236}">
                <a16:creationId xmlns:a16="http://schemas.microsoft.com/office/drawing/2014/main" id="{FB32B8CE-0FE8-4BA7-B922-0B77261E9D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008E42B-7B3C-48CC-9787-90043E828167}"/>
              </a:ext>
            </a:extLst>
          </p:cNvPr>
          <p:cNvSpPr>
            <a:spLocks noGrp="1"/>
          </p:cNvSpPr>
          <p:nvPr>
            <p:ph type="sldNum" sz="quarter" idx="12"/>
          </p:nvPr>
        </p:nvSpPr>
        <p:spPr/>
        <p:txBody>
          <a:bodyPr/>
          <a:lstStyle/>
          <a:p>
            <a:fld id="{A670EB42-BFD4-4290-A0CA-E0BFE9AEFC51}" type="slidenum">
              <a:rPr lang="en-GB" smtClean="0"/>
              <a:t>‹#›</a:t>
            </a:fld>
            <a:endParaRPr lang="en-GB" dirty="0"/>
          </a:p>
        </p:txBody>
      </p:sp>
    </p:spTree>
    <p:extLst>
      <p:ext uri="{BB962C8B-B14F-4D97-AF65-F5344CB8AC3E}">
        <p14:creationId xmlns:p14="http://schemas.microsoft.com/office/powerpoint/2010/main" val="32523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BB3160-51FE-46F5-AFE1-9E22A5FC9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791233-16D1-4423-87B0-73D755DD1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64170-38DD-4E9D-9449-37A5E4B60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6F6F6-ACDD-45AD-AFC6-B5AE8FA6C048}" type="datetimeFigureOut">
              <a:rPr lang="en-GB" smtClean="0"/>
              <a:t>16/06/2020</a:t>
            </a:fld>
            <a:endParaRPr lang="en-GB" dirty="0"/>
          </a:p>
        </p:txBody>
      </p:sp>
      <p:sp>
        <p:nvSpPr>
          <p:cNvPr id="5" name="Footer Placeholder 4">
            <a:extLst>
              <a:ext uri="{FF2B5EF4-FFF2-40B4-BE49-F238E27FC236}">
                <a16:creationId xmlns:a16="http://schemas.microsoft.com/office/drawing/2014/main" id="{7A527096-9661-463E-9691-35666456D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CF5BBDF-3A76-4032-A454-D8C2ACAB8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0EB42-BFD4-4290-A0CA-E0BFE9AEFC51}" type="slidenum">
              <a:rPr lang="en-GB" smtClean="0"/>
              <a:t>‹#›</a:t>
            </a:fld>
            <a:endParaRPr lang="en-GB" dirty="0"/>
          </a:p>
        </p:txBody>
      </p:sp>
    </p:spTree>
    <p:extLst>
      <p:ext uri="{BB962C8B-B14F-4D97-AF65-F5344CB8AC3E}">
        <p14:creationId xmlns:p14="http://schemas.microsoft.com/office/powerpoint/2010/main" val="419037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46wCRq50Ww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BCCF6C-2982-404B-A98C-18F6A6D975BB}"/>
              </a:ext>
            </a:extLst>
          </p:cNvPr>
          <p:cNvSpPr txBox="1"/>
          <p:nvPr/>
        </p:nvSpPr>
        <p:spPr>
          <a:xfrm>
            <a:off x="285750" y="150911"/>
            <a:ext cx="11658600" cy="6432530"/>
          </a:xfrm>
          <a:prstGeom prst="rect">
            <a:avLst/>
          </a:prstGeom>
          <a:noFill/>
        </p:spPr>
        <p:txBody>
          <a:bodyPr wrap="square" rtlCol="0">
            <a:spAutoFit/>
          </a:bodyPr>
          <a:lstStyle/>
          <a:p>
            <a:pPr algn="ctr"/>
            <a:r>
              <a:rPr lang="en-GB" sz="2400" b="1" dirty="0">
                <a:solidFill>
                  <a:schemeClr val="accent1">
                    <a:lumMod val="50000"/>
                  </a:schemeClr>
                </a:solidFill>
              </a:rPr>
              <a:t>Good morning Year 2       Tuesday 16</a:t>
            </a:r>
            <a:r>
              <a:rPr lang="en-GB" sz="2400" b="1" baseline="30000" dirty="0">
                <a:solidFill>
                  <a:schemeClr val="accent1">
                    <a:lumMod val="50000"/>
                  </a:schemeClr>
                </a:solidFill>
              </a:rPr>
              <a:t>th</a:t>
            </a:r>
            <a:r>
              <a:rPr lang="en-GB" sz="2400" b="1" dirty="0">
                <a:solidFill>
                  <a:schemeClr val="accent1">
                    <a:lumMod val="50000"/>
                  </a:schemeClr>
                </a:solidFill>
              </a:rPr>
              <a:t> June</a:t>
            </a:r>
          </a:p>
          <a:p>
            <a:endParaRPr lang="en-GB" sz="1600" b="1" u="sng" dirty="0">
              <a:solidFill>
                <a:schemeClr val="accent1">
                  <a:lumMod val="50000"/>
                </a:schemeClr>
              </a:solidFill>
            </a:endParaRPr>
          </a:p>
          <a:p>
            <a:r>
              <a:rPr lang="en-GB" b="1" u="sng" dirty="0">
                <a:solidFill>
                  <a:schemeClr val="accent1">
                    <a:lumMod val="50000"/>
                  </a:schemeClr>
                </a:solidFill>
                <a:latin typeface="Comic Sans MS" panose="030F0702030302020204" pitchFamily="66" charset="0"/>
              </a:rPr>
              <a:t>English</a:t>
            </a:r>
          </a:p>
          <a:p>
            <a:r>
              <a:rPr lang="en-GB" dirty="0">
                <a:solidFill>
                  <a:schemeClr val="accent1">
                    <a:lumMod val="50000"/>
                  </a:schemeClr>
                </a:solidFill>
                <a:latin typeface="Comic Sans MS" panose="030F0702030302020204" pitchFamily="66" charset="0"/>
              </a:rPr>
              <a:t>Let’s think about some of words in the story and see if we can think of</a:t>
            </a:r>
          </a:p>
          <a:p>
            <a:r>
              <a:rPr lang="en-GB" dirty="0">
                <a:solidFill>
                  <a:schemeClr val="accent1">
                    <a:lumMod val="50000"/>
                  </a:schemeClr>
                </a:solidFill>
                <a:latin typeface="Comic Sans MS" panose="030F0702030302020204" pitchFamily="66" charset="0"/>
              </a:rPr>
              <a:t>some alternatives.</a:t>
            </a:r>
            <a:r>
              <a:rPr lang="en-GB" b="1" dirty="0">
                <a:solidFill>
                  <a:schemeClr val="accent1">
                    <a:lumMod val="50000"/>
                  </a:schemeClr>
                </a:solidFill>
                <a:latin typeface="Comic Sans MS" panose="030F0702030302020204" pitchFamily="66" charset="0"/>
              </a:rPr>
              <a:t> </a:t>
            </a:r>
          </a:p>
          <a:p>
            <a:endParaRPr lang="en-GB" b="1"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Here is the link again so that you can listen to the story.</a:t>
            </a:r>
          </a:p>
          <a:p>
            <a:r>
              <a:rPr lang="en-GB" sz="2000" dirty="0">
                <a:hlinkClick r:id="rId2"/>
              </a:rPr>
              <a:t>https://www.youtube.com/watch?v=46wCRq50Wwg</a:t>
            </a:r>
            <a:endParaRPr lang="en-GB" sz="2000" dirty="0"/>
          </a:p>
          <a:p>
            <a:endParaRPr lang="en-GB" sz="2000" dirty="0">
              <a:solidFill>
                <a:schemeClr val="accent1">
                  <a:lumMod val="50000"/>
                </a:schemeClr>
              </a:solidFill>
              <a:latin typeface="Comic Sans MS" panose="030F0702030302020204" pitchFamily="66" charset="0"/>
            </a:endParaRPr>
          </a:p>
          <a:p>
            <a:endParaRPr lang="en-GB" sz="2000" dirty="0">
              <a:solidFill>
                <a:schemeClr val="accent1">
                  <a:lumMod val="50000"/>
                </a:schemeClr>
              </a:solidFill>
              <a:latin typeface="Comic Sans MS" panose="030F0702030302020204" pitchFamily="66" charset="0"/>
            </a:endParaRPr>
          </a:p>
          <a:p>
            <a:endParaRPr lang="en-GB" sz="2000"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Read these sentences from the story and see if you can think of </a:t>
            </a:r>
          </a:p>
          <a:p>
            <a:r>
              <a:rPr lang="en-GB" sz="2000" dirty="0">
                <a:solidFill>
                  <a:schemeClr val="accent1">
                    <a:lumMod val="50000"/>
                  </a:schemeClr>
                </a:solidFill>
                <a:latin typeface="Comic Sans MS" panose="030F0702030302020204" pitchFamily="66" charset="0"/>
              </a:rPr>
              <a:t>alternative words for the underlined word.</a:t>
            </a:r>
          </a:p>
          <a:p>
            <a:endParaRPr lang="en-GB" sz="2000"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Once there was a lighthouse keeper </a:t>
            </a:r>
            <a:r>
              <a:rPr lang="en-GB" sz="2000" u="sng" dirty="0">
                <a:solidFill>
                  <a:srgbClr val="00B0F0"/>
                </a:solidFill>
                <a:latin typeface="Comic Sans MS" panose="030F0702030302020204" pitchFamily="66" charset="0"/>
              </a:rPr>
              <a:t>called</a:t>
            </a:r>
            <a:r>
              <a:rPr lang="en-GB" sz="2000" dirty="0">
                <a:solidFill>
                  <a:schemeClr val="accent1">
                    <a:lumMod val="50000"/>
                  </a:schemeClr>
                </a:solidFill>
                <a:latin typeface="Comic Sans MS" panose="030F0702030302020204" pitchFamily="66" charset="0"/>
              </a:rPr>
              <a:t> Mr </a:t>
            </a:r>
            <a:r>
              <a:rPr lang="en-GB" sz="2000" dirty="0" err="1">
                <a:solidFill>
                  <a:schemeClr val="accent1">
                    <a:lumMod val="50000"/>
                  </a:schemeClr>
                </a:solidFill>
                <a:latin typeface="Comic Sans MS" panose="030F0702030302020204" pitchFamily="66" charset="0"/>
              </a:rPr>
              <a:t>Grinling</a:t>
            </a:r>
            <a:r>
              <a:rPr lang="en-GB" sz="2000" dirty="0">
                <a:solidFill>
                  <a:schemeClr val="accent1">
                    <a:lumMod val="50000"/>
                  </a:schemeClr>
                </a:solidFill>
                <a:latin typeface="Comic Sans MS" panose="030F0702030302020204" pitchFamily="66" charset="0"/>
              </a:rPr>
              <a:t>.</a:t>
            </a:r>
          </a:p>
          <a:p>
            <a:r>
              <a:rPr lang="en-GB" sz="2000" dirty="0">
                <a:solidFill>
                  <a:schemeClr val="accent1">
                    <a:lumMod val="50000"/>
                  </a:schemeClr>
                </a:solidFill>
                <a:latin typeface="Comic Sans MS" panose="030F0702030302020204" pitchFamily="66" charset="0"/>
              </a:rPr>
              <a:t>I have changed the word to:</a:t>
            </a:r>
          </a:p>
          <a:p>
            <a:endParaRPr lang="en-GB" sz="2000" dirty="0">
              <a:solidFill>
                <a:schemeClr val="accent1">
                  <a:lumMod val="50000"/>
                </a:schemeClr>
              </a:solidFill>
              <a:latin typeface="Comic Sans MS" panose="030F0702030302020204" pitchFamily="66" charset="0"/>
            </a:endParaRPr>
          </a:p>
          <a:p>
            <a:r>
              <a:rPr lang="en-GB" sz="2000" dirty="0">
                <a:solidFill>
                  <a:schemeClr val="accent1">
                    <a:lumMod val="50000"/>
                  </a:schemeClr>
                </a:solidFill>
                <a:latin typeface="Comic Sans MS" panose="030F0702030302020204" pitchFamily="66" charset="0"/>
              </a:rPr>
              <a:t>Once there was a lighthouse keeper </a:t>
            </a:r>
            <a:r>
              <a:rPr lang="en-GB" sz="2000" u="sng" dirty="0">
                <a:solidFill>
                  <a:srgbClr val="00B050"/>
                </a:solidFill>
                <a:latin typeface="Comic Sans MS" panose="030F0702030302020204" pitchFamily="66" charset="0"/>
              </a:rPr>
              <a:t>named</a:t>
            </a:r>
            <a:r>
              <a:rPr lang="en-GB" sz="2000" dirty="0">
                <a:solidFill>
                  <a:schemeClr val="accent1">
                    <a:lumMod val="50000"/>
                  </a:schemeClr>
                </a:solidFill>
                <a:latin typeface="Comic Sans MS" panose="030F0702030302020204" pitchFamily="66" charset="0"/>
              </a:rPr>
              <a:t> Mr </a:t>
            </a:r>
            <a:r>
              <a:rPr lang="en-GB" sz="2000" dirty="0" err="1">
                <a:solidFill>
                  <a:schemeClr val="accent1">
                    <a:lumMod val="50000"/>
                  </a:schemeClr>
                </a:solidFill>
                <a:latin typeface="Comic Sans MS" panose="030F0702030302020204" pitchFamily="66" charset="0"/>
              </a:rPr>
              <a:t>Grinling</a:t>
            </a:r>
            <a:r>
              <a:rPr lang="en-GB" sz="2000" dirty="0">
                <a:solidFill>
                  <a:schemeClr val="accent1">
                    <a:lumMod val="50000"/>
                  </a:schemeClr>
                </a:solidFill>
                <a:latin typeface="Comic Sans MS" panose="030F0702030302020204" pitchFamily="66" charset="0"/>
              </a:rPr>
              <a:t>.</a:t>
            </a:r>
          </a:p>
          <a:p>
            <a:r>
              <a:rPr lang="en-GB" sz="2000" dirty="0">
                <a:solidFill>
                  <a:schemeClr val="accent1">
                    <a:lumMod val="50000"/>
                  </a:schemeClr>
                </a:solidFill>
                <a:latin typeface="Comic Sans MS" panose="030F0702030302020204" pitchFamily="66" charset="0"/>
              </a:rPr>
              <a:t>Once there was a lighthouse keeper </a:t>
            </a:r>
            <a:r>
              <a:rPr lang="en-GB" sz="2000" u="sng" dirty="0">
                <a:solidFill>
                  <a:srgbClr val="00B050"/>
                </a:solidFill>
                <a:latin typeface="Comic Sans MS" panose="030F0702030302020204" pitchFamily="66" charset="0"/>
              </a:rPr>
              <a:t>whose name</a:t>
            </a:r>
            <a:r>
              <a:rPr lang="en-GB" sz="2000" dirty="0">
                <a:solidFill>
                  <a:srgbClr val="00B050"/>
                </a:solidFill>
                <a:latin typeface="Comic Sans MS" panose="030F0702030302020204" pitchFamily="66" charset="0"/>
              </a:rPr>
              <a:t> </a:t>
            </a:r>
            <a:r>
              <a:rPr lang="en-GB" sz="2000" dirty="0">
                <a:solidFill>
                  <a:schemeClr val="accent1">
                    <a:lumMod val="50000"/>
                  </a:schemeClr>
                </a:solidFill>
                <a:latin typeface="Comic Sans MS" panose="030F0702030302020204" pitchFamily="66" charset="0"/>
              </a:rPr>
              <a:t>was Mr </a:t>
            </a:r>
            <a:r>
              <a:rPr lang="en-GB" sz="2000" dirty="0" err="1">
                <a:solidFill>
                  <a:schemeClr val="accent1">
                    <a:lumMod val="50000"/>
                  </a:schemeClr>
                </a:solidFill>
                <a:latin typeface="Comic Sans MS" panose="030F0702030302020204" pitchFamily="66" charset="0"/>
              </a:rPr>
              <a:t>Grinling</a:t>
            </a:r>
            <a:r>
              <a:rPr lang="en-GB" sz="2000" dirty="0">
                <a:solidFill>
                  <a:schemeClr val="accent1">
                    <a:lumMod val="50000"/>
                  </a:schemeClr>
                </a:solidFill>
                <a:latin typeface="Comic Sans MS" panose="030F0702030302020204" pitchFamily="66" charset="0"/>
              </a:rPr>
              <a:t>.</a:t>
            </a:r>
          </a:p>
          <a:p>
            <a:endParaRPr lang="en-GB" sz="2000" dirty="0">
              <a:solidFill>
                <a:schemeClr val="accent1">
                  <a:lumMod val="50000"/>
                </a:schemeClr>
              </a:solidFill>
              <a:latin typeface="Comic Sans MS" panose="030F0702030302020204" pitchFamily="66" charset="0"/>
            </a:endParaRPr>
          </a:p>
          <a:p>
            <a:endParaRPr lang="en-GB" sz="2000" dirty="0">
              <a:solidFill>
                <a:schemeClr val="accent1">
                  <a:lumMod val="50000"/>
                </a:schemeClr>
              </a:solidFill>
              <a:latin typeface="Comic Sans MS" panose="030F0702030302020204" pitchFamily="66" charset="0"/>
            </a:endParaRPr>
          </a:p>
        </p:txBody>
      </p:sp>
      <p:pic>
        <p:nvPicPr>
          <p:cNvPr id="3" name="Picture 2"/>
          <p:cNvPicPr>
            <a:picLocks noChangeAspect="1"/>
          </p:cNvPicPr>
          <p:nvPr/>
        </p:nvPicPr>
        <p:blipFill rotWithShape="1">
          <a:blip r:embed="rId3"/>
          <a:srcRect l="19106" t="39264" r="69176" b="35258"/>
          <a:stretch/>
        </p:blipFill>
        <p:spPr>
          <a:xfrm>
            <a:off x="9134206" y="464977"/>
            <a:ext cx="2929685" cy="3423850"/>
          </a:xfrm>
          <a:prstGeom prst="rect">
            <a:avLst/>
          </a:prstGeom>
        </p:spPr>
      </p:pic>
    </p:spTree>
    <p:extLst>
      <p:ext uri="{BB962C8B-B14F-4D97-AF65-F5344CB8AC3E}">
        <p14:creationId xmlns:p14="http://schemas.microsoft.com/office/powerpoint/2010/main" val="409962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BCCF6C-2982-404B-A98C-18F6A6D975BB}"/>
              </a:ext>
            </a:extLst>
          </p:cNvPr>
          <p:cNvSpPr txBox="1"/>
          <p:nvPr/>
        </p:nvSpPr>
        <p:spPr>
          <a:xfrm>
            <a:off x="962660" y="99447"/>
            <a:ext cx="10922000" cy="461665"/>
          </a:xfrm>
          <a:prstGeom prst="rect">
            <a:avLst/>
          </a:prstGeom>
          <a:noFill/>
        </p:spPr>
        <p:txBody>
          <a:bodyPr wrap="square" rtlCol="0">
            <a:spAutoFit/>
          </a:bodyPr>
          <a:lstStyle/>
          <a:p>
            <a:pPr algn="ctr"/>
            <a:r>
              <a:rPr lang="en-GB" sz="2400" b="1" dirty="0">
                <a:solidFill>
                  <a:schemeClr val="accent1">
                    <a:lumMod val="50000"/>
                  </a:schemeClr>
                </a:solidFill>
              </a:rPr>
              <a:t>Tuesday 16</a:t>
            </a:r>
            <a:r>
              <a:rPr lang="en-GB" sz="2400" b="1" baseline="30000" dirty="0">
                <a:solidFill>
                  <a:schemeClr val="accent1">
                    <a:lumMod val="50000"/>
                  </a:schemeClr>
                </a:solidFill>
              </a:rPr>
              <a:t>th</a:t>
            </a:r>
            <a:r>
              <a:rPr lang="en-GB" sz="2400" b="1" dirty="0">
                <a:solidFill>
                  <a:schemeClr val="accent1">
                    <a:lumMod val="50000"/>
                  </a:schemeClr>
                </a:solidFill>
              </a:rPr>
              <a:t> June</a:t>
            </a:r>
            <a:endParaRPr lang="en-GB" sz="2000" dirty="0">
              <a:solidFill>
                <a:schemeClr val="accent1">
                  <a:lumMod val="50000"/>
                </a:schemeClr>
              </a:solidFill>
            </a:endParaRPr>
          </a:p>
        </p:txBody>
      </p:sp>
      <p:sp>
        <p:nvSpPr>
          <p:cNvPr id="2" name="TextBox 1">
            <a:extLst>
              <a:ext uri="{FF2B5EF4-FFF2-40B4-BE49-F238E27FC236}">
                <a16:creationId xmlns:a16="http://schemas.microsoft.com/office/drawing/2014/main" id="{F7CFEDA4-FC9A-41AD-B9A8-BB45F33621DA}"/>
              </a:ext>
            </a:extLst>
          </p:cNvPr>
          <p:cNvSpPr txBox="1"/>
          <p:nvPr/>
        </p:nvSpPr>
        <p:spPr>
          <a:xfrm>
            <a:off x="307340" y="295941"/>
            <a:ext cx="10229215" cy="4616648"/>
          </a:xfrm>
          <a:prstGeom prst="rect">
            <a:avLst/>
          </a:prstGeom>
          <a:noFill/>
        </p:spPr>
        <p:txBody>
          <a:bodyPr wrap="square" rtlCol="0">
            <a:spAutoFit/>
          </a:bodyPr>
          <a:lstStyle/>
          <a:p>
            <a:r>
              <a:rPr lang="en-GB" sz="2000" b="1" u="sng" dirty="0">
                <a:solidFill>
                  <a:schemeClr val="accent1">
                    <a:lumMod val="50000"/>
                  </a:schemeClr>
                </a:solidFill>
              </a:rPr>
              <a:t>English</a:t>
            </a:r>
          </a:p>
          <a:p>
            <a:r>
              <a:rPr lang="en-GB" dirty="0">
                <a:solidFill>
                  <a:schemeClr val="accent1">
                    <a:lumMod val="50000"/>
                  </a:schemeClr>
                </a:solidFill>
              </a:rPr>
              <a:t>Now you try. Think of different words to use in place of the blue underlined words. The sentence still has to make sense of course. Be adventurous in your word choices. Have you got a thesaurus? Or ‘enable editing’ on this </a:t>
            </a:r>
            <a:r>
              <a:rPr lang="en-GB" dirty="0" err="1">
                <a:solidFill>
                  <a:schemeClr val="accent1">
                    <a:lumMod val="50000"/>
                  </a:schemeClr>
                </a:solidFill>
              </a:rPr>
              <a:t>powerpoint</a:t>
            </a:r>
            <a:r>
              <a:rPr lang="en-GB" dirty="0">
                <a:solidFill>
                  <a:schemeClr val="accent1">
                    <a:lumMod val="50000"/>
                  </a:schemeClr>
                </a:solidFill>
              </a:rPr>
              <a:t> and then use the ‘review’ tab and thesaurus to make some unusual but sensible choices.</a:t>
            </a:r>
          </a:p>
          <a:p>
            <a:endParaRPr lang="en-GB" sz="2000" dirty="0">
              <a:solidFill>
                <a:schemeClr val="accent1">
                  <a:lumMod val="50000"/>
                </a:schemeClr>
              </a:solidFill>
            </a:endParaRPr>
          </a:p>
          <a:p>
            <a:r>
              <a:rPr lang="en-GB" sz="2000" dirty="0">
                <a:solidFill>
                  <a:schemeClr val="accent1">
                    <a:lumMod val="50000"/>
                  </a:schemeClr>
                </a:solidFill>
              </a:rPr>
              <a:t>Mr </a:t>
            </a:r>
            <a:r>
              <a:rPr lang="en-GB" sz="2000" dirty="0" err="1">
                <a:solidFill>
                  <a:schemeClr val="accent1">
                    <a:lumMod val="50000"/>
                  </a:schemeClr>
                </a:solidFill>
              </a:rPr>
              <a:t>Grinling</a:t>
            </a:r>
            <a:r>
              <a:rPr lang="en-GB" sz="2000" dirty="0">
                <a:solidFill>
                  <a:schemeClr val="accent1">
                    <a:lumMod val="50000"/>
                  </a:schemeClr>
                </a:solidFill>
              </a:rPr>
              <a:t> was a most </a:t>
            </a:r>
            <a:r>
              <a:rPr lang="en-GB" sz="2000" u="sng" dirty="0">
                <a:solidFill>
                  <a:srgbClr val="00B0F0"/>
                </a:solidFill>
              </a:rPr>
              <a:t>industrious</a:t>
            </a:r>
            <a:r>
              <a:rPr lang="en-GB" sz="2000" dirty="0">
                <a:solidFill>
                  <a:schemeClr val="accent1">
                    <a:lumMod val="50000"/>
                  </a:schemeClr>
                </a:solidFill>
              </a:rPr>
              <a:t> lighthouse keeper. </a:t>
            </a:r>
          </a:p>
          <a:p>
            <a:endParaRPr lang="en-GB" sz="2000" dirty="0">
              <a:solidFill>
                <a:schemeClr val="accent1">
                  <a:lumMod val="50000"/>
                </a:schemeClr>
              </a:solidFill>
            </a:endParaRPr>
          </a:p>
          <a:p>
            <a:r>
              <a:rPr lang="en-GB" sz="2000" dirty="0">
                <a:solidFill>
                  <a:schemeClr val="accent1">
                    <a:lumMod val="50000"/>
                  </a:schemeClr>
                </a:solidFill>
              </a:rPr>
              <a:t>Come rain or shine he </a:t>
            </a:r>
            <a:r>
              <a:rPr lang="en-GB" sz="2000" u="sng" dirty="0">
                <a:solidFill>
                  <a:srgbClr val="00B0F0"/>
                </a:solidFill>
              </a:rPr>
              <a:t>tended </a:t>
            </a:r>
            <a:r>
              <a:rPr lang="en-GB" sz="2000" dirty="0">
                <a:solidFill>
                  <a:schemeClr val="accent1">
                    <a:lumMod val="50000"/>
                  </a:schemeClr>
                </a:solidFill>
              </a:rPr>
              <a:t>his light.</a:t>
            </a:r>
          </a:p>
          <a:p>
            <a:endParaRPr lang="en-GB" sz="2000" dirty="0">
              <a:solidFill>
                <a:schemeClr val="accent1">
                  <a:lumMod val="50000"/>
                </a:schemeClr>
              </a:solidFill>
            </a:endParaRPr>
          </a:p>
          <a:p>
            <a:r>
              <a:rPr lang="en-GB" sz="2000" dirty="0">
                <a:solidFill>
                  <a:schemeClr val="accent1">
                    <a:lumMod val="50000"/>
                  </a:schemeClr>
                </a:solidFill>
              </a:rPr>
              <a:t>Sometimes at night, as Mr </a:t>
            </a:r>
            <a:r>
              <a:rPr lang="en-GB" sz="2000" dirty="0" err="1">
                <a:solidFill>
                  <a:schemeClr val="accent1">
                    <a:lumMod val="50000"/>
                  </a:schemeClr>
                </a:solidFill>
              </a:rPr>
              <a:t>Grinling</a:t>
            </a:r>
            <a:r>
              <a:rPr lang="en-GB" sz="2000" dirty="0">
                <a:solidFill>
                  <a:schemeClr val="accent1">
                    <a:lumMod val="50000"/>
                  </a:schemeClr>
                </a:solidFill>
              </a:rPr>
              <a:t> lay sleeping in his </a:t>
            </a:r>
            <a:r>
              <a:rPr lang="en-GB" sz="2000" u="sng" dirty="0">
                <a:solidFill>
                  <a:srgbClr val="00B0F0"/>
                </a:solidFill>
              </a:rPr>
              <a:t>warm</a:t>
            </a:r>
            <a:r>
              <a:rPr lang="en-GB" sz="2000" dirty="0">
                <a:solidFill>
                  <a:schemeClr val="accent1">
                    <a:lumMod val="50000"/>
                  </a:schemeClr>
                </a:solidFill>
              </a:rPr>
              <a:t> bed, the ships would </a:t>
            </a:r>
            <a:r>
              <a:rPr lang="en-GB" sz="2000" u="sng" dirty="0">
                <a:solidFill>
                  <a:srgbClr val="00B0F0"/>
                </a:solidFill>
              </a:rPr>
              <a:t>toot</a:t>
            </a:r>
            <a:r>
              <a:rPr lang="en-GB" sz="2000" dirty="0">
                <a:solidFill>
                  <a:schemeClr val="accent1">
                    <a:lumMod val="50000"/>
                  </a:schemeClr>
                </a:solidFill>
              </a:rPr>
              <a:t> to tell him that his light was shining </a:t>
            </a:r>
            <a:r>
              <a:rPr lang="en-GB" sz="2000" u="sng" dirty="0">
                <a:solidFill>
                  <a:srgbClr val="00B0F0"/>
                </a:solidFill>
              </a:rPr>
              <a:t>brightly</a:t>
            </a:r>
            <a:r>
              <a:rPr lang="en-GB" sz="2000" dirty="0">
                <a:solidFill>
                  <a:schemeClr val="accent1">
                    <a:lumMod val="50000"/>
                  </a:schemeClr>
                </a:solidFill>
              </a:rPr>
              <a:t> and clearly out to sea.</a:t>
            </a:r>
          </a:p>
          <a:p>
            <a:endParaRPr lang="en-GB" sz="2000" dirty="0">
              <a:solidFill>
                <a:schemeClr val="accent1">
                  <a:lumMod val="50000"/>
                </a:schemeClr>
              </a:solidFill>
            </a:endParaRPr>
          </a:p>
          <a:p>
            <a:r>
              <a:rPr lang="en-GB" sz="2000" dirty="0">
                <a:solidFill>
                  <a:schemeClr val="accent1">
                    <a:lumMod val="50000"/>
                  </a:schemeClr>
                </a:solidFill>
              </a:rPr>
              <a:t>Once she had prepared the lunch she </a:t>
            </a:r>
            <a:r>
              <a:rPr lang="en-GB" sz="2000" u="sng" dirty="0">
                <a:solidFill>
                  <a:srgbClr val="00B0F0"/>
                </a:solidFill>
              </a:rPr>
              <a:t>packed</a:t>
            </a:r>
            <a:r>
              <a:rPr lang="en-GB" sz="2000" dirty="0">
                <a:solidFill>
                  <a:schemeClr val="accent1">
                    <a:lumMod val="50000"/>
                  </a:schemeClr>
                </a:solidFill>
              </a:rPr>
              <a:t> it into a </a:t>
            </a:r>
            <a:r>
              <a:rPr lang="en-GB" sz="2000" u="sng" dirty="0">
                <a:solidFill>
                  <a:srgbClr val="00B0F0"/>
                </a:solidFill>
              </a:rPr>
              <a:t>special</a:t>
            </a:r>
            <a:r>
              <a:rPr lang="en-GB" sz="2000" dirty="0">
                <a:solidFill>
                  <a:schemeClr val="accent1">
                    <a:lumMod val="50000"/>
                  </a:schemeClr>
                </a:solidFill>
              </a:rPr>
              <a:t> basket and clipped it onto the wire.</a:t>
            </a:r>
          </a:p>
          <a:p>
            <a:endParaRPr lang="en-GB" sz="2000" dirty="0">
              <a:solidFill>
                <a:schemeClr val="accent1">
                  <a:lumMod val="50000"/>
                </a:schemeClr>
              </a:solidFill>
            </a:endParaRPr>
          </a:p>
          <a:p>
            <a:r>
              <a:rPr lang="en-GB" sz="2000" dirty="0">
                <a:solidFill>
                  <a:schemeClr val="accent1">
                    <a:lumMod val="50000"/>
                  </a:schemeClr>
                </a:solidFill>
              </a:rPr>
              <a:t>Write two versions of each sentence.</a:t>
            </a:r>
          </a:p>
        </p:txBody>
      </p:sp>
      <p:pic>
        <p:nvPicPr>
          <p:cNvPr id="5" name="Picture 2" descr="improve spelling">
            <a:extLst>
              <a:ext uri="{FF2B5EF4-FFF2-40B4-BE49-F238E27FC236}">
                <a16:creationId xmlns:a16="http://schemas.microsoft.com/office/drawing/2014/main" id="{7505AFCC-B5BB-4516-9476-F5D6E5165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7" t="22900" r="4133" b="32005"/>
          <a:stretch/>
        </p:blipFill>
        <p:spPr bwMode="auto">
          <a:xfrm>
            <a:off x="8319408" y="5763834"/>
            <a:ext cx="3712210" cy="8814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3C9C9E-F6D0-41BE-AB40-36F934F03E30}"/>
              </a:ext>
            </a:extLst>
          </p:cNvPr>
          <p:cNvSpPr txBox="1"/>
          <p:nvPr/>
        </p:nvSpPr>
        <p:spPr>
          <a:xfrm>
            <a:off x="307340" y="5235058"/>
            <a:ext cx="8012068" cy="646331"/>
          </a:xfrm>
          <a:prstGeom prst="rect">
            <a:avLst/>
          </a:prstGeom>
          <a:noFill/>
        </p:spPr>
        <p:txBody>
          <a:bodyPr wrap="square" rtlCol="0">
            <a:spAutoFit/>
          </a:bodyPr>
          <a:lstStyle/>
          <a:p>
            <a:r>
              <a:rPr lang="en-GB" b="1" dirty="0">
                <a:solidFill>
                  <a:schemeClr val="accent1">
                    <a:lumMod val="50000"/>
                  </a:schemeClr>
                </a:solidFill>
              </a:rPr>
              <a:t>Handwriting </a:t>
            </a:r>
            <a:r>
              <a:rPr lang="en-GB" dirty="0">
                <a:solidFill>
                  <a:schemeClr val="accent1">
                    <a:lumMod val="50000"/>
                  </a:schemeClr>
                </a:solidFill>
              </a:rPr>
              <a:t>Use the paper on our Year 2 class page to practise your handwriting. Careful with size and shape.</a:t>
            </a:r>
            <a:endParaRPr lang="en-GB" b="1" dirty="0">
              <a:solidFill>
                <a:schemeClr val="accent1">
                  <a:lumMod val="50000"/>
                </a:schemeClr>
              </a:solidFill>
            </a:endParaRPr>
          </a:p>
        </p:txBody>
      </p:sp>
      <p:sp>
        <p:nvSpPr>
          <p:cNvPr id="7" name="TextBox 6">
            <a:extLst>
              <a:ext uri="{FF2B5EF4-FFF2-40B4-BE49-F238E27FC236}">
                <a16:creationId xmlns:a16="http://schemas.microsoft.com/office/drawing/2014/main" id="{7895198D-6D6B-4950-9878-1A7FDF760735}"/>
              </a:ext>
            </a:extLst>
          </p:cNvPr>
          <p:cNvSpPr txBox="1"/>
          <p:nvPr/>
        </p:nvSpPr>
        <p:spPr>
          <a:xfrm>
            <a:off x="307340" y="5881389"/>
            <a:ext cx="7703185" cy="646331"/>
          </a:xfrm>
          <a:prstGeom prst="rect">
            <a:avLst/>
          </a:prstGeom>
          <a:noFill/>
        </p:spPr>
        <p:txBody>
          <a:bodyPr wrap="square" rtlCol="0">
            <a:spAutoFit/>
          </a:bodyPr>
          <a:lstStyle/>
          <a:p>
            <a:r>
              <a:rPr lang="en-GB" b="1" dirty="0">
                <a:solidFill>
                  <a:schemeClr val="accent1">
                    <a:lumMod val="50000"/>
                  </a:schemeClr>
                </a:solidFill>
              </a:rPr>
              <a:t>Spelling</a:t>
            </a:r>
            <a:r>
              <a:rPr lang="en-GB" dirty="0">
                <a:solidFill>
                  <a:schemeClr val="accent1">
                    <a:lumMod val="50000"/>
                  </a:schemeClr>
                </a:solidFill>
              </a:rPr>
              <a:t> Practise your spellings. This week we are adding suffixes less and </a:t>
            </a:r>
            <a:r>
              <a:rPr lang="en-GB">
                <a:solidFill>
                  <a:schemeClr val="accent1">
                    <a:lumMod val="50000"/>
                  </a:schemeClr>
                </a:solidFill>
              </a:rPr>
              <a:t>ly. </a:t>
            </a:r>
            <a:r>
              <a:rPr lang="en-GB" dirty="0">
                <a:solidFill>
                  <a:schemeClr val="accent1">
                    <a:lumMod val="50000"/>
                  </a:schemeClr>
                </a:solidFill>
              </a:rPr>
              <a:t>Keep practising. Which method of practising suits you best?</a:t>
            </a:r>
          </a:p>
        </p:txBody>
      </p:sp>
    </p:spTree>
    <p:extLst>
      <p:ext uri="{BB962C8B-B14F-4D97-AF65-F5344CB8AC3E}">
        <p14:creationId xmlns:p14="http://schemas.microsoft.com/office/powerpoint/2010/main" val="77253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002828-EA1B-4A99-95A2-59F4D879BA1D}"/>
              </a:ext>
            </a:extLst>
          </p:cNvPr>
          <p:cNvSpPr/>
          <p:nvPr/>
        </p:nvSpPr>
        <p:spPr>
          <a:xfrm>
            <a:off x="447040" y="233681"/>
            <a:ext cx="11663680" cy="646331"/>
          </a:xfrm>
          <a:prstGeom prst="rect">
            <a:avLst/>
          </a:prstGeom>
        </p:spPr>
        <p:txBody>
          <a:bodyPr wrap="square">
            <a:spAutoFit/>
          </a:bodyPr>
          <a:lstStyle/>
          <a:p>
            <a:pPr algn="ctr"/>
            <a:r>
              <a:rPr lang="en-GB" b="1" dirty="0">
                <a:solidFill>
                  <a:schemeClr val="accent1">
                    <a:lumMod val="50000"/>
                  </a:schemeClr>
                </a:solidFill>
              </a:rPr>
              <a:t>Tuesday 16</a:t>
            </a:r>
            <a:r>
              <a:rPr lang="en-GB" b="1" baseline="30000" dirty="0">
                <a:solidFill>
                  <a:schemeClr val="accent1">
                    <a:lumMod val="50000"/>
                  </a:schemeClr>
                </a:solidFill>
              </a:rPr>
              <a:t>th</a:t>
            </a:r>
            <a:r>
              <a:rPr lang="en-GB" b="1" dirty="0">
                <a:solidFill>
                  <a:schemeClr val="accent1">
                    <a:lumMod val="50000"/>
                  </a:schemeClr>
                </a:solidFill>
              </a:rPr>
              <a:t> June</a:t>
            </a:r>
          </a:p>
          <a:p>
            <a:r>
              <a:rPr lang="en-GB" b="1" u="sng" dirty="0">
                <a:solidFill>
                  <a:schemeClr val="accent1">
                    <a:lumMod val="50000"/>
                  </a:schemeClr>
                </a:solidFill>
              </a:rPr>
              <a:t>Maths</a:t>
            </a:r>
          </a:p>
        </p:txBody>
      </p:sp>
      <p:sp>
        <p:nvSpPr>
          <p:cNvPr id="5" name="TextBox 4">
            <a:extLst>
              <a:ext uri="{FF2B5EF4-FFF2-40B4-BE49-F238E27FC236}">
                <a16:creationId xmlns:a16="http://schemas.microsoft.com/office/drawing/2014/main" id="{925A7C55-2C29-4759-96F8-92265648B5A1}"/>
              </a:ext>
            </a:extLst>
          </p:cNvPr>
          <p:cNvSpPr txBox="1"/>
          <p:nvPr/>
        </p:nvSpPr>
        <p:spPr>
          <a:xfrm>
            <a:off x="447040" y="973455"/>
            <a:ext cx="10922000" cy="1754326"/>
          </a:xfrm>
          <a:prstGeom prst="rect">
            <a:avLst/>
          </a:prstGeom>
          <a:noFill/>
        </p:spPr>
        <p:txBody>
          <a:bodyPr wrap="square" rtlCol="0">
            <a:spAutoFit/>
          </a:bodyPr>
          <a:lstStyle/>
          <a:p>
            <a:r>
              <a:rPr lang="en-GB" dirty="0">
                <a:solidFill>
                  <a:schemeClr val="accent1">
                    <a:lumMod val="50000"/>
                  </a:schemeClr>
                </a:solidFill>
              </a:rPr>
              <a:t>Shall we try something more practical? If the sun is shining this will be good fun outdoors. Otherwise, the kitchen sink may have to do. </a:t>
            </a:r>
          </a:p>
          <a:p>
            <a:endParaRPr lang="en-GB" dirty="0">
              <a:solidFill>
                <a:schemeClr val="accent1">
                  <a:lumMod val="50000"/>
                </a:schemeClr>
              </a:solidFill>
            </a:endParaRPr>
          </a:p>
          <a:p>
            <a:r>
              <a:rPr lang="en-GB" dirty="0">
                <a:solidFill>
                  <a:schemeClr val="accent1">
                    <a:lumMod val="50000"/>
                  </a:schemeClr>
                </a:solidFill>
              </a:rPr>
              <a:t>With a grown up, have a look around your house for some containers holding liquid e.g. shampoo, conditioner, ketchup, mayonnaise, washing up liquid, yoghurt, milk. Try this activity. Read the ml on the bottle carefully.</a:t>
            </a:r>
          </a:p>
          <a:p>
            <a:endParaRPr lang="en-GB" dirty="0"/>
          </a:p>
        </p:txBody>
      </p:sp>
      <p:pic>
        <p:nvPicPr>
          <p:cNvPr id="2" name="Picture 1">
            <a:extLst>
              <a:ext uri="{FF2B5EF4-FFF2-40B4-BE49-F238E27FC236}">
                <a16:creationId xmlns:a16="http://schemas.microsoft.com/office/drawing/2014/main" id="{D962817C-6D7C-421D-8577-99A15691C9FA}"/>
              </a:ext>
            </a:extLst>
          </p:cNvPr>
          <p:cNvPicPr>
            <a:picLocks noChangeAspect="1"/>
          </p:cNvPicPr>
          <p:nvPr/>
        </p:nvPicPr>
        <p:blipFill>
          <a:blip r:embed="rId2"/>
          <a:stretch>
            <a:fillRect/>
          </a:stretch>
        </p:blipFill>
        <p:spPr>
          <a:xfrm>
            <a:off x="1309688" y="2907416"/>
            <a:ext cx="4910138" cy="3431471"/>
          </a:xfrm>
          <a:prstGeom prst="rect">
            <a:avLst/>
          </a:prstGeom>
        </p:spPr>
      </p:pic>
      <p:sp>
        <p:nvSpPr>
          <p:cNvPr id="3" name="TextBox 2">
            <a:extLst>
              <a:ext uri="{FF2B5EF4-FFF2-40B4-BE49-F238E27FC236}">
                <a16:creationId xmlns:a16="http://schemas.microsoft.com/office/drawing/2014/main" id="{DF8D1E38-CF5D-4EF4-BBFD-67663A74D64A}"/>
              </a:ext>
            </a:extLst>
          </p:cNvPr>
          <p:cNvSpPr txBox="1"/>
          <p:nvPr/>
        </p:nvSpPr>
        <p:spPr>
          <a:xfrm>
            <a:off x="6657975" y="3543300"/>
            <a:ext cx="4495799" cy="1754326"/>
          </a:xfrm>
          <a:prstGeom prst="rect">
            <a:avLst/>
          </a:prstGeom>
          <a:noFill/>
        </p:spPr>
        <p:txBody>
          <a:bodyPr wrap="square" rtlCol="0">
            <a:spAutoFit/>
          </a:bodyPr>
          <a:lstStyle/>
          <a:p>
            <a:r>
              <a:rPr lang="en-GB" dirty="0">
                <a:solidFill>
                  <a:schemeClr val="accent1">
                    <a:lumMod val="50000"/>
                  </a:schemeClr>
                </a:solidFill>
              </a:rPr>
              <a:t>These bottles all look the same but, your bottles and containers will look different. </a:t>
            </a:r>
          </a:p>
          <a:p>
            <a:endParaRPr lang="en-GB" dirty="0">
              <a:solidFill>
                <a:schemeClr val="accent1">
                  <a:lumMod val="50000"/>
                </a:schemeClr>
              </a:solidFill>
            </a:endParaRPr>
          </a:p>
          <a:p>
            <a:r>
              <a:rPr lang="en-GB" dirty="0">
                <a:solidFill>
                  <a:schemeClr val="accent1">
                    <a:lumMod val="50000"/>
                  </a:schemeClr>
                </a:solidFill>
              </a:rPr>
              <a:t>Order your bottles from which holds the least to most amount of liquid and then rearrange from holds the largest amount to smallest.</a:t>
            </a:r>
          </a:p>
        </p:txBody>
      </p:sp>
    </p:spTree>
    <p:extLst>
      <p:ext uri="{BB962C8B-B14F-4D97-AF65-F5344CB8AC3E}">
        <p14:creationId xmlns:p14="http://schemas.microsoft.com/office/powerpoint/2010/main" val="148951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BC629D-6B55-45A8-8B49-263FBB68AB06}"/>
              </a:ext>
            </a:extLst>
          </p:cNvPr>
          <p:cNvSpPr txBox="1"/>
          <p:nvPr/>
        </p:nvSpPr>
        <p:spPr>
          <a:xfrm>
            <a:off x="520920" y="265614"/>
            <a:ext cx="11071005" cy="830997"/>
          </a:xfrm>
          <a:prstGeom prst="rect">
            <a:avLst/>
          </a:prstGeom>
          <a:noFill/>
          <a:ln w="28575">
            <a:noFill/>
          </a:ln>
        </p:spPr>
        <p:txBody>
          <a:bodyPr wrap="square" rtlCol="0">
            <a:spAutoFit/>
          </a:bodyPr>
          <a:lstStyle/>
          <a:p>
            <a:pPr algn="ctr"/>
            <a:r>
              <a:rPr lang="en-GB" sz="2400" b="1" dirty="0">
                <a:solidFill>
                  <a:schemeClr val="accent1">
                    <a:lumMod val="50000"/>
                  </a:schemeClr>
                </a:solidFill>
              </a:rPr>
              <a:t>Tuesday 16</a:t>
            </a:r>
            <a:r>
              <a:rPr lang="en-GB" sz="2400" b="1" baseline="30000" dirty="0">
                <a:solidFill>
                  <a:schemeClr val="accent1">
                    <a:lumMod val="50000"/>
                  </a:schemeClr>
                </a:solidFill>
              </a:rPr>
              <a:t>th</a:t>
            </a:r>
            <a:r>
              <a:rPr lang="en-GB" sz="2400" b="1" dirty="0">
                <a:solidFill>
                  <a:schemeClr val="accent1">
                    <a:lumMod val="50000"/>
                  </a:schemeClr>
                </a:solidFill>
              </a:rPr>
              <a:t> June</a:t>
            </a:r>
          </a:p>
          <a:p>
            <a:r>
              <a:rPr lang="en-GB" sz="2400" dirty="0">
                <a:solidFill>
                  <a:schemeClr val="accent1">
                    <a:lumMod val="50000"/>
                  </a:schemeClr>
                </a:solidFill>
              </a:rPr>
              <a:t>Here are lots of activity challenges to try. Choose your favourites.</a:t>
            </a:r>
          </a:p>
        </p:txBody>
      </p:sp>
      <p:pic>
        <p:nvPicPr>
          <p:cNvPr id="2" name="Picture 1">
            <a:extLst>
              <a:ext uri="{FF2B5EF4-FFF2-40B4-BE49-F238E27FC236}">
                <a16:creationId xmlns:a16="http://schemas.microsoft.com/office/drawing/2014/main" id="{9E4A3E17-0E5F-485B-ADAD-F69451147C10}"/>
              </a:ext>
            </a:extLst>
          </p:cNvPr>
          <p:cNvPicPr>
            <a:picLocks noChangeAspect="1"/>
          </p:cNvPicPr>
          <p:nvPr/>
        </p:nvPicPr>
        <p:blipFill>
          <a:blip r:embed="rId2"/>
          <a:stretch>
            <a:fillRect/>
          </a:stretch>
        </p:blipFill>
        <p:spPr>
          <a:xfrm>
            <a:off x="469106" y="1505082"/>
            <a:ext cx="11253788" cy="3847836"/>
          </a:xfrm>
          <a:prstGeom prst="rect">
            <a:avLst/>
          </a:prstGeom>
        </p:spPr>
      </p:pic>
    </p:spTree>
    <p:extLst>
      <p:ext uri="{BB962C8B-B14F-4D97-AF65-F5344CB8AC3E}">
        <p14:creationId xmlns:p14="http://schemas.microsoft.com/office/powerpoint/2010/main" val="160171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1C29EB-1DD6-4FA1-BA09-D366532230DE}"/>
              </a:ext>
            </a:extLst>
          </p:cNvPr>
          <p:cNvPicPr>
            <a:picLocks noChangeAspect="1"/>
          </p:cNvPicPr>
          <p:nvPr/>
        </p:nvPicPr>
        <p:blipFill>
          <a:blip r:embed="rId2"/>
          <a:stretch>
            <a:fillRect/>
          </a:stretch>
        </p:blipFill>
        <p:spPr>
          <a:xfrm>
            <a:off x="194945" y="208598"/>
            <a:ext cx="8847455" cy="3054982"/>
          </a:xfrm>
          <a:prstGeom prst="rect">
            <a:avLst/>
          </a:prstGeom>
        </p:spPr>
      </p:pic>
      <p:pic>
        <p:nvPicPr>
          <p:cNvPr id="5" name="Picture 4">
            <a:extLst>
              <a:ext uri="{FF2B5EF4-FFF2-40B4-BE49-F238E27FC236}">
                <a16:creationId xmlns:a16="http://schemas.microsoft.com/office/drawing/2014/main" id="{65151703-8130-41D3-BA25-B4B4D33318F4}"/>
              </a:ext>
            </a:extLst>
          </p:cNvPr>
          <p:cNvPicPr>
            <a:picLocks noChangeAspect="1"/>
          </p:cNvPicPr>
          <p:nvPr/>
        </p:nvPicPr>
        <p:blipFill>
          <a:blip r:embed="rId3"/>
          <a:stretch>
            <a:fillRect/>
          </a:stretch>
        </p:blipFill>
        <p:spPr>
          <a:xfrm>
            <a:off x="2763520" y="3440077"/>
            <a:ext cx="9286240" cy="3209325"/>
          </a:xfrm>
          <a:prstGeom prst="rect">
            <a:avLst/>
          </a:prstGeom>
        </p:spPr>
      </p:pic>
    </p:spTree>
    <p:extLst>
      <p:ext uri="{BB962C8B-B14F-4D97-AF65-F5344CB8AC3E}">
        <p14:creationId xmlns:p14="http://schemas.microsoft.com/office/powerpoint/2010/main" val="389328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948807-5444-47D1-8F15-39CA20903CE4}"/>
              </a:ext>
            </a:extLst>
          </p:cNvPr>
          <p:cNvPicPr>
            <a:picLocks noChangeAspect="1"/>
          </p:cNvPicPr>
          <p:nvPr/>
        </p:nvPicPr>
        <p:blipFill>
          <a:blip r:embed="rId2"/>
          <a:stretch>
            <a:fillRect/>
          </a:stretch>
        </p:blipFill>
        <p:spPr>
          <a:xfrm>
            <a:off x="171450" y="237807"/>
            <a:ext cx="8784170" cy="3029268"/>
          </a:xfrm>
          <a:prstGeom prst="rect">
            <a:avLst/>
          </a:prstGeom>
        </p:spPr>
      </p:pic>
      <p:pic>
        <p:nvPicPr>
          <p:cNvPr id="5" name="Picture 4">
            <a:extLst>
              <a:ext uri="{FF2B5EF4-FFF2-40B4-BE49-F238E27FC236}">
                <a16:creationId xmlns:a16="http://schemas.microsoft.com/office/drawing/2014/main" id="{DC2B1AFB-765C-4CE1-9669-12607240D99D}"/>
              </a:ext>
            </a:extLst>
          </p:cNvPr>
          <p:cNvPicPr>
            <a:picLocks noChangeAspect="1"/>
          </p:cNvPicPr>
          <p:nvPr/>
        </p:nvPicPr>
        <p:blipFill>
          <a:blip r:embed="rId3"/>
          <a:stretch>
            <a:fillRect/>
          </a:stretch>
        </p:blipFill>
        <p:spPr>
          <a:xfrm>
            <a:off x="3267076" y="3568813"/>
            <a:ext cx="8608060" cy="2955110"/>
          </a:xfrm>
          <a:prstGeom prst="rect">
            <a:avLst/>
          </a:prstGeom>
        </p:spPr>
      </p:pic>
    </p:spTree>
    <p:extLst>
      <p:ext uri="{BB962C8B-B14F-4D97-AF65-F5344CB8AC3E}">
        <p14:creationId xmlns:p14="http://schemas.microsoft.com/office/powerpoint/2010/main" val="18080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BC629D-6B55-45A8-8B49-263FBB68AB06}"/>
              </a:ext>
            </a:extLst>
          </p:cNvPr>
          <p:cNvSpPr txBox="1"/>
          <p:nvPr/>
        </p:nvSpPr>
        <p:spPr>
          <a:xfrm>
            <a:off x="520920" y="265614"/>
            <a:ext cx="11071005" cy="1384995"/>
          </a:xfrm>
          <a:prstGeom prst="rect">
            <a:avLst/>
          </a:prstGeom>
          <a:noFill/>
          <a:ln w="28575">
            <a:noFill/>
          </a:ln>
        </p:spPr>
        <p:txBody>
          <a:bodyPr wrap="square" rtlCol="0">
            <a:spAutoFit/>
          </a:bodyPr>
          <a:lstStyle/>
          <a:p>
            <a:pPr algn="ctr"/>
            <a:r>
              <a:rPr lang="en-GB" sz="2400" b="1" dirty="0">
                <a:solidFill>
                  <a:schemeClr val="accent1">
                    <a:lumMod val="50000"/>
                  </a:schemeClr>
                </a:solidFill>
              </a:rPr>
              <a:t>Tuesday 16</a:t>
            </a:r>
            <a:r>
              <a:rPr lang="en-GB" sz="2400" b="1" baseline="30000" dirty="0">
                <a:solidFill>
                  <a:schemeClr val="accent1">
                    <a:lumMod val="50000"/>
                  </a:schemeClr>
                </a:solidFill>
              </a:rPr>
              <a:t>th</a:t>
            </a:r>
            <a:r>
              <a:rPr lang="en-GB" sz="2400" b="1" dirty="0">
                <a:solidFill>
                  <a:schemeClr val="accent1">
                    <a:lumMod val="50000"/>
                  </a:schemeClr>
                </a:solidFill>
              </a:rPr>
              <a:t> June</a:t>
            </a:r>
          </a:p>
          <a:p>
            <a:r>
              <a:rPr lang="en-GB" sz="2400" b="1" u="sng" dirty="0">
                <a:solidFill>
                  <a:schemeClr val="accent1">
                    <a:lumMod val="50000"/>
                  </a:schemeClr>
                </a:solidFill>
              </a:rPr>
              <a:t>Maths</a:t>
            </a:r>
          </a:p>
          <a:p>
            <a:endParaRPr lang="en-GB" dirty="0">
              <a:solidFill>
                <a:schemeClr val="accent1">
                  <a:lumMod val="50000"/>
                </a:schemeClr>
              </a:solidFill>
              <a:latin typeface="Comic Sans MS" panose="030F0702030302020204" pitchFamily="66" charset="0"/>
            </a:endParaRPr>
          </a:p>
          <a:p>
            <a:r>
              <a:rPr lang="en-GB" dirty="0">
                <a:solidFill>
                  <a:schemeClr val="accent1">
                    <a:lumMod val="50000"/>
                  </a:schemeClr>
                </a:solidFill>
                <a:latin typeface="Comic Sans MS" panose="030F0702030302020204" pitchFamily="66" charset="0"/>
              </a:rPr>
              <a:t>Don’t’ forget Prodigy. It helps keep your all round maths skill sharp while you are at home.</a:t>
            </a:r>
          </a:p>
        </p:txBody>
      </p:sp>
      <p:pic>
        <p:nvPicPr>
          <p:cNvPr id="18" name="Picture 17" descr="A picture containing drawing&#10;&#10;Description automatically generated">
            <a:extLst>
              <a:ext uri="{FF2B5EF4-FFF2-40B4-BE49-F238E27FC236}">
                <a16:creationId xmlns:a16="http://schemas.microsoft.com/office/drawing/2014/main" id="{1ED93F95-123E-471E-AB82-280F706F6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541" y="1895261"/>
            <a:ext cx="2196819" cy="1733764"/>
          </a:xfrm>
          <a:prstGeom prst="rect">
            <a:avLst/>
          </a:prstGeom>
        </p:spPr>
      </p:pic>
      <p:sp>
        <p:nvSpPr>
          <p:cNvPr id="19" name="TextBox 18">
            <a:extLst>
              <a:ext uri="{FF2B5EF4-FFF2-40B4-BE49-F238E27FC236}">
                <a16:creationId xmlns:a16="http://schemas.microsoft.com/office/drawing/2014/main" id="{A8E8A584-512F-40CB-994F-98A48801651D}"/>
              </a:ext>
            </a:extLst>
          </p:cNvPr>
          <p:cNvSpPr txBox="1"/>
          <p:nvPr/>
        </p:nvSpPr>
        <p:spPr>
          <a:xfrm>
            <a:off x="520920" y="3162300"/>
            <a:ext cx="10667363" cy="2923877"/>
          </a:xfrm>
          <a:prstGeom prst="rect">
            <a:avLst/>
          </a:prstGeom>
          <a:noFill/>
        </p:spPr>
        <p:txBody>
          <a:bodyPr wrap="square" rtlCol="0">
            <a:spAutoFit/>
          </a:bodyPr>
          <a:lstStyle/>
          <a:p>
            <a:r>
              <a:rPr lang="en-GB" dirty="0">
                <a:solidFill>
                  <a:schemeClr val="accent1">
                    <a:lumMod val="75000"/>
                  </a:schemeClr>
                </a:solidFill>
              </a:rPr>
              <a:t>Check in to </a:t>
            </a:r>
            <a:r>
              <a:rPr lang="en-GB" sz="2200" b="1" dirty="0">
                <a:solidFill>
                  <a:srgbClr val="009999"/>
                </a:solidFill>
              </a:rPr>
              <a:t>Prodigy for 20 mins each day</a:t>
            </a:r>
            <a:r>
              <a:rPr lang="en-GB" dirty="0"/>
              <a:t>. </a:t>
            </a:r>
            <a:r>
              <a:rPr lang="en-GB" dirty="0">
                <a:solidFill>
                  <a:schemeClr val="accent1">
                    <a:lumMod val="75000"/>
                  </a:schemeClr>
                </a:solidFill>
              </a:rPr>
              <a:t>I check in frequently throughout the week. </a:t>
            </a:r>
          </a:p>
          <a:p>
            <a:r>
              <a:rPr lang="en-GB" dirty="0">
                <a:solidFill>
                  <a:schemeClr val="accent1">
                    <a:lumMod val="75000"/>
                  </a:schemeClr>
                </a:solidFill>
              </a:rPr>
              <a:t>The Leader Board changes every day. Some times it changes within a day.</a:t>
            </a:r>
          </a:p>
          <a:p>
            <a:endParaRPr lang="en-GB" dirty="0">
              <a:solidFill>
                <a:schemeClr val="accent1">
                  <a:lumMod val="75000"/>
                </a:schemeClr>
              </a:solidFill>
            </a:endParaRPr>
          </a:p>
          <a:p>
            <a:r>
              <a:rPr lang="en-GB" dirty="0">
                <a:solidFill>
                  <a:schemeClr val="accent1">
                    <a:lumMod val="75000"/>
                  </a:schemeClr>
                </a:solidFill>
              </a:rPr>
              <a:t>Only 3 people can be on the Leader Board, which means that 27 people can not. Work hard for your own progress. How man questions did you do last week? How many ‘Skill Completes’ have you got? Have you moved up a level. </a:t>
            </a:r>
          </a:p>
          <a:p>
            <a:endParaRPr lang="en-GB" dirty="0">
              <a:solidFill>
                <a:schemeClr val="accent1">
                  <a:lumMod val="75000"/>
                </a:schemeClr>
              </a:solidFill>
            </a:endParaRPr>
          </a:p>
          <a:p>
            <a:endParaRPr lang="en-GB" dirty="0">
              <a:solidFill>
                <a:schemeClr val="accent1">
                  <a:lumMod val="75000"/>
                </a:schemeClr>
              </a:solidFill>
            </a:endParaRPr>
          </a:p>
          <a:p>
            <a:r>
              <a:rPr lang="en-GB" dirty="0">
                <a:solidFill>
                  <a:schemeClr val="accent1">
                    <a:lumMod val="75000"/>
                  </a:schemeClr>
                </a:solidFill>
              </a:rPr>
              <a:t>Great work everyone on Prodigy – keep it going</a:t>
            </a:r>
            <a:r>
              <a:rPr lang="en-GB" dirty="0"/>
              <a:t>.</a:t>
            </a:r>
          </a:p>
          <a:p>
            <a:r>
              <a:rPr lang="en-GB" dirty="0"/>
              <a:t> </a:t>
            </a:r>
          </a:p>
        </p:txBody>
      </p:sp>
      <p:pic>
        <p:nvPicPr>
          <p:cNvPr id="3" name="Picture 2" descr="A close up of text on a white background&#10;&#10;Description automatically generated">
            <a:extLst>
              <a:ext uri="{FF2B5EF4-FFF2-40B4-BE49-F238E27FC236}">
                <a16:creationId xmlns:a16="http://schemas.microsoft.com/office/drawing/2014/main" id="{D3B96AA2-5F98-4063-B8D2-8A2622B7B0D9}"/>
              </a:ext>
            </a:extLst>
          </p:cNvPr>
          <p:cNvPicPr>
            <a:picLocks noChangeAspect="1"/>
          </p:cNvPicPr>
          <p:nvPr/>
        </p:nvPicPr>
        <p:blipFill rotWithShape="1">
          <a:blip r:embed="rId3">
            <a:extLst>
              <a:ext uri="{28A0092B-C50C-407E-A947-70E740481C1C}">
                <a14:useLocalDpi xmlns:a14="http://schemas.microsoft.com/office/drawing/2010/main" val="0"/>
              </a:ext>
            </a:extLst>
          </a:blip>
          <a:srcRect l="18665" t="18557" b="34135"/>
          <a:stretch/>
        </p:blipFill>
        <p:spPr>
          <a:xfrm>
            <a:off x="5714999" y="4744535"/>
            <a:ext cx="1933576" cy="2002779"/>
          </a:xfrm>
          <a:prstGeom prst="rect">
            <a:avLst/>
          </a:prstGeom>
        </p:spPr>
      </p:pic>
    </p:spTree>
    <p:extLst>
      <p:ext uri="{BB962C8B-B14F-4D97-AF65-F5344CB8AC3E}">
        <p14:creationId xmlns:p14="http://schemas.microsoft.com/office/powerpoint/2010/main" val="2599774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565</Words>
  <Application>Microsoft Office PowerPoint</Application>
  <PresentationFormat>Widescreen</PresentationFormat>
  <Paragraphs>56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Weatherby</dc:creator>
  <cp:lastModifiedBy>David Weatherby</cp:lastModifiedBy>
  <cp:revision>91</cp:revision>
  <dcterms:created xsi:type="dcterms:W3CDTF">2020-03-22T17:37:05Z</dcterms:created>
  <dcterms:modified xsi:type="dcterms:W3CDTF">2020-06-16T13:02:05Z</dcterms:modified>
</cp:coreProperties>
</file>