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77" r:id="rId3"/>
    <p:sldId id="264" r:id="rId4"/>
    <p:sldId id="269" r:id="rId5"/>
    <p:sldId id="270" r:id="rId6"/>
    <p:sldId id="271" r:id="rId7"/>
    <p:sldId id="272" r:id="rId8"/>
    <p:sldId id="273" r:id="rId9"/>
    <p:sldId id="274" r:id="rId10"/>
    <p:sldId id="267" r:id="rId11"/>
  </p:sldIdLst>
  <p:sldSz cx="9144000" cy="6858000" type="screen4x3"/>
  <p:notesSz cx="6858000" cy="9144000"/>
  <p:embeddedFontLst>
    <p:embeddedFont>
      <p:font typeface="Twinkl SemiBold" pitchFamily="2" charset="0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winkl" pitchFamily="2" charset="0"/>
      <p:regular r:id="rId19"/>
      <p:bold r:id="rId20"/>
    </p:embeddedFont>
    <p:embeddedFont>
      <p:font typeface="Sassoon Infant Rg" panose="02000503030000020003" pitchFamily="50" charset="0"/>
      <p:regular r:id="rId21"/>
      <p:bold r:id="rId2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D26D"/>
    <a:srgbClr val="26BAEF"/>
    <a:srgbClr val="FD3A38"/>
    <a:srgbClr val="ADD479"/>
    <a:srgbClr val="DE1E5A"/>
    <a:srgbClr val="18A0DB"/>
    <a:srgbClr val="BC0105"/>
    <a:srgbClr val="4DB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0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96473D3-285A-4C33-9FD7-A11F5F95ABA3}" type="datetimeFigureOut">
              <a:rPr lang="en-GB"/>
              <a:pPr>
                <a:defRPr/>
              </a:pPr>
              <a:t>27/01/2020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3D56E23-A7CA-4C1D-8217-19B76159D1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2AE543F-906B-4692-AB38-A7144989323D}" type="datetimeFigureOut">
              <a:rPr lang="en-GB"/>
              <a:pPr>
                <a:defRPr/>
              </a:pPr>
              <a:t>27/01/2020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A09D784-6021-4CCF-BE91-3617EF33C4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092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883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1695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3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7747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2436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9220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600">
                <a:latin typeface="Twinkl SemiBold" pitchFamily="2" charset="0"/>
              </a:rPr>
              <a:t>Success Criteria</a:t>
            </a:r>
          </a:p>
        </p:txBody>
      </p:sp>
      <p:sp>
        <p:nvSpPr>
          <p:cNvPr id="9221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600">
                <a:latin typeface="Twinkl SemiBold" pitchFamily="2" charset="0"/>
              </a:rPr>
              <a:t>Aim</a:t>
            </a:r>
          </a:p>
        </p:txBody>
      </p:sp>
      <p:sp>
        <p:nvSpPr>
          <p:cNvPr id="9222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>
                <a:latin typeface="Twinkl" pitchFamily="2" charset="0"/>
                <a:cs typeface="Arial" panose="020B0604020202020204" pitchFamily="34" charset="0"/>
              </a:rPr>
              <a:t>To recognise the features of limerick poetry.</a:t>
            </a:r>
          </a:p>
        </p:txBody>
      </p:sp>
      <p:sp>
        <p:nvSpPr>
          <p:cNvPr id="9223" name="Content Placeholder 15"/>
          <p:cNvSpPr txBox="1">
            <a:spLocks/>
          </p:cNvSpPr>
          <p:nvPr/>
        </p:nvSpPr>
        <p:spPr bwMode="auto">
          <a:xfrm>
            <a:off x="628650" y="3611563"/>
            <a:ext cx="788670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/>
            <a:r>
              <a:rPr lang="en-GB" altLang="en-US" dirty="0">
                <a:cs typeface="Arial" panose="020B0604020202020204" pitchFamily="34" charset="0"/>
              </a:rPr>
              <a:t>I know that limericks usually start with set phrases.</a:t>
            </a:r>
          </a:p>
          <a:p>
            <a:pPr marL="0" indent="0" eaLnBrk="1" hangingPunct="1">
              <a:buNone/>
            </a:pPr>
            <a:endParaRPr lang="en-GB" altLang="en-US" dirty="0">
              <a:cs typeface="Arial" panose="020B0604020202020204" pitchFamily="34" charset="0"/>
            </a:endParaRPr>
          </a:p>
          <a:p>
            <a:pPr eaLnBrk="1" hangingPunct="1"/>
            <a:r>
              <a:rPr lang="en-GB" altLang="en-US" dirty="0">
                <a:cs typeface="Arial" panose="020B0604020202020204" pitchFamily="34" charset="0"/>
              </a:rPr>
              <a:t>I know that a limerick has 5 very rhythmic lines.</a:t>
            </a:r>
          </a:p>
          <a:p>
            <a:pPr eaLnBrk="1" hangingPunct="1"/>
            <a:endParaRPr lang="en-GB" altLang="en-US" dirty="0">
              <a:cs typeface="Arial" panose="020B0604020202020204" pitchFamily="34" charset="0"/>
            </a:endParaRPr>
          </a:p>
          <a:p>
            <a:pPr eaLnBrk="1" hangingPunct="1"/>
            <a:r>
              <a:rPr lang="en-GB" altLang="en-US" dirty="0">
                <a:cs typeface="Arial" panose="020B0604020202020204" pitchFamily="34" charset="0"/>
              </a:rPr>
              <a:t>I know that certain lines should rhyme.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858838"/>
            <a:ext cx="76581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3" name="Group 9"/>
          <p:cNvGrpSpPr>
            <a:grpSpLocks/>
          </p:cNvGrpSpPr>
          <p:nvPr/>
        </p:nvGrpSpPr>
        <p:grpSpPr bwMode="auto">
          <a:xfrm>
            <a:off x="3217863" y="2316163"/>
            <a:ext cx="4649787" cy="2543175"/>
            <a:chOff x="2405136" y="1537694"/>
            <a:chExt cx="4649639" cy="2542599"/>
          </a:xfrm>
        </p:grpSpPr>
        <p:sp>
          <p:nvSpPr>
            <p:cNvPr id="12" name="Rectangle 11"/>
            <p:cNvSpPr/>
            <p:nvPr/>
          </p:nvSpPr>
          <p:spPr>
            <a:xfrm>
              <a:off x="2405136" y="1537694"/>
              <a:ext cx="4649639" cy="2542599"/>
            </a:xfrm>
            <a:prstGeom prst="rect">
              <a:avLst/>
            </a:prstGeom>
            <a:solidFill>
              <a:srgbClr val="B9D2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246" name="Rectangle 1"/>
            <p:cNvSpPr>
              <a:spLocks noChangeArrowheads="1"/>
            </p:cNvSpPr>
            <p:nvPr/>
          </p:nvSpPr>
          <p:spPr bwMode="auto">
            <a:xfrm>
              <a:off x="2443956" y="1722268"/>
              <a:ext cx="4572000" cy="2169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GB" altLang="en-US">
                  <a:ea typeface="Sassoon Infant Rg" panose="02000503030000020003" pitchFamily="50" charset="0"/>
                  <a:cs typeface="Arial" panose="020B0604020202020204" pitchFamily="34" charset="0"/>
                </a:rPr>
                <a:t>There once was a teacher in school,</a:t>
              </a:r>
            </a:p>
            <a:p>
              <a:pPr algn="ctr" eaLnBrk="1" hangingPunct="1">
                <a:lnSpc>
                  <a:spcPct val="150000"/>
                </a:lnSpc>
              </a:pPr>
              <a:r>
                <a:rPr lang="en-GB" altLang="en-US">
                  <a:ea typeface="Sassoon Infant Rg" panose="02000503030000020003" pitchFamily="50" charset="0"/>
                  <a:cs typeface="Arial" panose="020B0604020202020204" pitchFamily="34" charset="0"/>
                </a:rPr>
                <a:t>Who thought, “I am nobody’s fool.”</a:t>
              </a:r>
            </a:p>
            <a:p>
              <a:pPr algn="ctr" eaLnBrk="1" hangingPunct="1">
                <a:lnSpc>
                  <a:spcPct val="150000"/>
                </a:lnSpc>
              </a:pPr>
              <a:r>
                <a:rPr lang="en-GB" altLang="en-US">
                  <a:ea typeface="Sassoon Infant Rg" panose="02000503030000020003" pitchFamily="50" charset="0"/>
                  <a:cs typeface="Arial" panose="020B0604020202020204" pitchFamily="34" charset="0"/>
                </a:rPr>
                <a:t>She searched lovely Twinkl,</a:t>
              </a:r>
            </a:p>
            <a:p>
              <a:pPr algn="ctr" eaLnBrk="1" hangingPunct="1">
                <a:lnSpc>
                  <a:spcPct val="150000"/>
                </a:lnSpc>
              </a:pPr>
              <a:r>
                <a:rPr lang="en-GB" altLang="en-US">
                  <a:ea typeface="Sassoon Infant Rg" panose="02000503030000020003" pitchFamily="50" charset="0"/>
                  <a:cs typeface="Arial" panose="020B0604020202020204" pitchFamily="34" charset="0"/>
                </a:rPr>
                <a:t>For resources to sprinkle,</a:t>
              </a:r>
            </a:p>
            <a:p>
              <a:pPr algn="ctr" eaLnBrk="1" hangingPunct="1">
                <a:lnSpc>
                  <a:spcPct val="150000"/>
                </a:lnSpc>
              </a:pPr>
              <a:r>
                <a:rPr lang="en-GB" altLang="en-US">
                  <a:ea typeface="Sassoon Infant Rg" panose="02000503030000020003" pitchFamily="50" charset="0"/>
                  <a:cs typeface="Arial" panose="020B0604020202020204" pitchFamily="34" charset="0"/>
                </a:rPr>
                <a:t>And now her classroom looks so cool!</a:t>
              </a:r>
            </a:p>
          </p:txBody>
        </p:sp>
      </p:grpSp>
      <p:pic>
        <p:nvPicPr>
          <p:cNvPr id="1024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8" y="1484313"/>
            <a:ext cx="2724150" cy="477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188" y="2119313"/>
            <a:ext cx="2700337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/>
              <a:t>Limerick Examples</a:t>
            </a: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758825" y="1473200"/>
            <a:ext cx="7629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en-US" sz="1800" dirty="0">
                <a:latin typeface="+mn-lt"/>
                <a:ea typeface="Sassoon Infant Rg" panose="02000503030000020003" pitchFamily="50" charset="0"/>
                <a:cs typeface="Sassoon Infant Rg" panose="02000503030000020003" pitchFamily="50" charset="0"/>
              </a:rPr>
              <a:t>Limericks are light-hearted, funny poems with several common features. </a:t>
            </a:r>
            <a:br>
              <a:rPr lang="en-GB" altLang="en-US" sz="1800" dirty="0">
                <a:latin typeface="+mn-lt"/>
                <a:ea typeface="Sassoon Infant Rg" panose="02000503030000020003" pitchFamily="50" charset="0"/>
                <a:cs typeface="Sassoon Infant Rg" panose="02000503030000020003" pitchFamily="50" charset="0"/>
              </a:rPr>
            </a:br>
            <a:r>
              <a:rPr lang="en-GB" altLang="en-US" sz="1800" dirty="0">
                <a:latin typeface="+mn-lt"/>
                <a:ea typeface="Sassoon Infant Rg" panose="02000503030000020003" pitchFamily="50" charset="0"/>
                <a:cs typeface="Sassoon Infant Rg" panose="02000503030000020003" pitchFamily="50" charset="0"/>
              </a:rPr>
              <a:t>Compare these two limericks.</a:t>
            </a: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698500" y="2266950"/>
            <a:ext cx="4649788" cy="1639888"/>
            <a:chOff x="698739" y="2266232"/>
            <a:chExt cx="4649639" cy="1640602"/>
          </a:xfrm>
        </p:grpSpPr>
        <p:sp>
          <p:nvSpPr>
            <p:cNvPr id="5" name="Rectangle 4"/>
            <p:cNvSpPr/>
            <p:nvPr/>
          </p:nvSpPr>
          <p:spPr>
            <a:xfrm>
              <a:off x="698739" y="2266232"/>
              <a:ext cx="4649639" cy="1640602"/>
            </a:xfrm>
            <a:prstGeom prst="rect">
              <a:avLst/>
            </a:prstGeom>
            <a:solidFill>
              <a:srgbClr val="B9D2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275" name="Rectangle 3"/>
            <p:cNvSpPr>
              <a:spLocks noChangeArrowheads="1"/>
            </p:cNvSpPr>
            <p:nvPr/>
          </p:nvSpPr>
          <p:spPr bwMode="auto">
            <a:xfrm>
              <a:off x="759126" y="2339243"/>
              <a:ext cx="4572000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/>
              <a:r>
                <a:rPr lang="en-GB" altLang="en-US">
                  <a:ea typeface="Sassoon Infant Rg" panose="02000503030000020003" pitchFamily="50" charset="0"/>
                  <a:cs typeface="Sassoon Infant Rg" panose="02000503030000020003" pitchFamily="50" charset="0"/>
                </a:rPr>
                <a:t>There once was a young man from Ealing,</a:t>
              </a:r>
            </a:p>
            <a:p>
              <a:pPr eaLnBrk="1" hangingPunct="1"/>
              <a:r>
                <a:rPr lang="en-GB" altLang="en-US">
                  <a:ea typeface="Sassoon Infant Rg" panose="02000503030000020003" pitchFamily="50" charset="0"/>
                  <a:cs typeface="Sassoon Infant Rg" panose="02000503030000020003" pitchFamily="50" charset="0"/>
                </a:rPr>
                <a:t>Who always would hang from the ceiling.</a:t>
              </a:r>
            </a:p>
            <a:p>
              <a:pPr eaLnBrk="1" hangingPunct="1"/>
              <a:r>
                <a:rPr lang="en-GB" altLang="en-US">
                  <a:ea typeface="Sassoon Infant Rg" panose="02000503030000020003" pitchFamily="50" charset="0"/>
                  <a:cs typeface="Sassoon Infant Rg" panose="02000503030000020003" pitchFamily="50" charset="0"/>
                </a:rPr>
                <a:t>He couldn’t wear a hat,</a:t>
              </a:r>
            </a:p>
            <a:p>
              <a:pPr eaLnBrk="1" hangingPunct="1"/>
              <a:r>
                <a:rPr lang="en-GB" altLang="en-US">
                  <a:ea typeface="Sassoon Infant Rg" panose="02000503030000020003" pitchFamily="50" charset="0"/>
                  <a:cs typeface="Sassoon Infant Rg" panose="02000503030000020003" pitchFamily="50" charset="0"/>
                </a:rPr>
                <a:t>But could hang like a bat,</a:t>
              </a:r>
            </a:p>
            <a:p>
              <a:pPr eaLnBrk="1" hangingPunct="1"/>
              <a:r>
                <a:rPr lang="en-GB" altLang="en-US">
                  <a:ea typeface="Sassoon Infant Rg" panose="02000503030000020003" pitchFamily="50" charset="0"/>
                  <a:cs typeface="Sassoon Infant Rg" panose="02000503030000020003" pitchFamily="50" charset="0"/>
                </a:rPr>
                <a:t>And said, “What a wonderful feeling!”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4338638" y="4376738"/>
            <a:ext cx="4667250" cy="1639887"/>
            <a:chOff x="4339084" y="4376637"/>
            <a:chExt cx="4666890" cy="1640602"/>
          </a:xfrm>
        </p:grpSpPr>
        <p:sp>
          <p:nvSpPr>
            <p:cNvPr id="7" name="Rectangle 6"/>
            <p:cNvSpPr/>
            <p:nvPr/>
          </p:nvSpPr>
          <p:spPr>
            <a:xfrm>
              <a:off x="4339084" y="4376637"/>
              <a:ext cx="4124007" cy="1640602"/>
            </a:xfrm>
            <a:prstGeom prst="rect">
              <a:avLst/>
            </a:prstGeom>
            <a:solidFill>
              <a:srgbClr val="B9D2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273" name="Rectangle 5"/>
            <p:cNvSpPr>
              <a:spLocks noChangeArrowheads="1"/>
            </p:cNvSpPr>
            <p:nvPr/>
          </p:nvSpPr>
          <p:spPr bwMode="auto">
            <a:xfrm>
              <a:off x="4433974" y="4458274"/>
              <a:ext cx="4572000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/>
              <a:r>
                <a:rPr lang="en-GB" altLang="en-US">
                  <a:ea typeface="Sassoon Infant Rg" panose="02000503030000020003" pitchFamily="50" charset="0"/>
                  <a:cs typeface="Sassoon Infant Rg" panose="02000503030000020003" pitchFamily="50" charset="0"/>
                </a:rPr>
                <a:t>There was an old Martian named Zed</a:t>
              </a:r>
              <a:br>
                <a:rPr lang="en-GB" altLang="en-US">
                  <a:ea typeface="Sassoon Infant Rg" panose="02000503030000020003" pitchFamily="50" charset="0"/>
                  <a:cs typeface="Sassoon Infant Rg" panose="02000503030000020003" pitchFamily="50" charset="0"/>
                </a:rPr>
              </a:br>
              <a:r>
                <a:rPr lang="en-GB" altLang="en-US">
                  <a:ea typeface="Sassoon Infant Rg" panose="02000503030000020003" pitchFamily="50" charset="0"/>
                  <a:cs typeface="Sassoon Infant Rg" panose="02000503030000020003" pitchFamily="50" charset="0"/>
                </a:rPr>
                <a:t>With blue spots all over his head.</a:t>
              </a:r>
              <a:br>
                <a:rPr lang="en-GB" altLang="en-US">
                  <a:ea typeface="Sassoon Infant Rg" panose="02000503030000020003" pitchFamily="50" charset="0"/>
                  <a:cs typeface="Sassoon Infant Rg" panose="02000503030000020003" pitchFamily="50" charset="0"/>
                </a:rPr>
              </a:br>
              <a:r>
                <a:rPr lang="en-GB" altLang="en-US">
                  <a:ea typeface="Sassoon Infant Rg" panose="02000503030000020003" pitchFamily="50" charset="0"/>
                  <a:cs typeface="Sassoon Infant Rg" panose="02000503030000020003" pitchFamily="50" charset="0"/>
                </a:rPr>
                <a:t>He sent out a lot</a:t>
              </a:r>
              <a:br>
                <a:rPr lang="en-GB" altLang="en-US">
                  <a:ea typeface="Sassoon Infant Rg" panose="02000503030000020003" pitchFamily="50" charset="0"/>
                  <a:cs typeface="Sassoon Infant Rg" panose="02000503030000020003" pitchFamily="50" charset="0"/>
                </a:rPr>
              </a:br>
              <a:r>
                <a:rPr lang="en-GB" altLang="en-US">
                  <a:ea typeface="Sassoon Infant Rg" panose="02000503030000020003" pitchFamily="50" charset="0"/>
                  <a:cs typeface="Sassoon Infant Rg" panose="02000503030000020003" pitchFamily="50" charset="0"/>
                </a:rPr>
                <a:t>Of di-di-dash-dot-dot</a:t>
              </a:r>
              <a:br>
                <a:rPr lang="en-GB" altLang="en-US">
                  <a:ea typeface="Sassoon Infant Rg" panose="02000503030000020003" pitchFamily="50" charset="0"/>
                  <a:cs typeface="Sassoon Infant Rg" panose="02000503030000020003" pitchFamily="50" charset="0"/>
                </a:rPr>
              </a:br>
              <a:r>
                <a:rPr lang="en-GB" altLang="en-US">
                  <a:ea typeface="Sassoon Infant Rg" panose="02000503030000020003" pitchFamily="50" charset="0"/>
                  <a:cs typeface="Sassoon Infant Rg" panose="02000503030000020003" pitchFamily="50" charset="0"/>
                </a:rPr>
                <a:t>But nobody knows what he said!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2441575"/>
            <a:ext cx="3902075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84850" y="2105025"/>
            <a:ext cx="2608263" cy="449263"/>
          </a:xfrm>
          <a:prstGeom prst="rect">
            <a:avLst/>
          </a:prstGeom>
          <a:solidFill>
            <a:srgbClr val="ADD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12788" y="2112963"/>
            <a:ext cx="2452687" cy="449262"/>
          </a:xfrm>
          <a:prstGeom prst="rect">
            <a:avLst/>
          </a:prstGeom>
          <a:solidFill>
            <a:srgbClr val="ADD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292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/>
              <a:t>Limerick Features</a:t>
            </a:r>
          </a:p>
        </p:txBody>
      </p:sp>
      <p:sp>
        <p:nvSpPr>
          <p:cNvPr id="12293" name="Rectangle 2"/>
          <p:cNvSpPr>
            <a:spLocks noChangeArrowheads="1"/>
          </p:cNvSpPr>
          <p:nvPr/>
        </p:nvSpPr>
        <p:spPr bwMode="auto">
          <a:xfrm>
            <a:off x="777875" y="1473200"/>
            <a:ext cx="237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>
                <a:ea typeface="Sassoon Infant Rg" panose="02000503030000020003" pitchFamily="50" charset="0"/>
                <a:cs typeface="Sassoon Infant Rg" panose="02000503030000020003" pitchFamily="50" charset="0"/>
              </a:rPr>
              <a:t>What did you notice?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81238" y="2751138"/>
            <a:ext cx="4572000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GB" altLang="en-US">
                <a:ea typeface="Sassoon Infant Rg" panose="02000503030000020003" pitchFamily="50" charset="0"/>
                <a:cs typeface="Sassoon Infant Rg" panose="02000503030000020003" pitchFamily="50" charset="0"/>
              </a:rPr>
              <a:t>There once was a young man from Ealing,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>
                <a:ea typeface="Sassoon Infant Rg" panose="02000503030000020003" pitchFamily="50" charset="0"/>
                <a:cs typeface="Sassoon Infant Rg" panose="02000503030000020003" pitchFamily="50" charset="0"/>
              </a:rPr>
              <a:t>Who always would hang from the ceiling.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>
                <a:ea typeface="Sassoon Infant Rg" panose="02000503030000020003" pitchFamily="50" charset="0"/>
                <a:cs typeface="Sassoon Infant Rg" panose="02000503030000020003" pitchFamily="50" charset="0"/>
              </a:rPr>
              <a:t>He couldn’t wear a hat,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>
                <a:ea typeface="Sassoon Infant Rg" panose="02000503030000020003" pitchFamily="50" charset="0"/>
                <a:cs typeface="Sassoon Infant Rg" panose="02000503030000020003" pitchFamily="50" charset="0"/>
              </a:rPr>
              <a:t>But could hang like a bat,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>
                <a:ea typeface="Sassoon Infant Rg" panose="02000503030000020003" pitchFamily="50" charset="0"/>
                <a:cs typeface="Sassoon Infant Rg" panose="02000503030000020003" pitchFamily="50" charset="0"/>
              </a:rPr>
              <a:t>And said, “What a wonderful feeling!”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77875" y="2144713"/>
            <a:ext cx="2333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/>
              <a:t>Lines 3 and 4 rhyme.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830888" y="2144713"/>
            <a:ext cx="2554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/>
              <a:t>Lines 1, 2 and 5 rhyme.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803400" y="2554288"/>
            <a:ext cx="544513" cy="1281112"/>
          </a:xfrm>
          <a:prstGeom prst="line">
            <a:avLst/>
          </a:prstGeom>
          <a:ln w="28575">
            <a:solidFill>
              <a:srgbClr val="ADD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803400" y="2554288"/>
            <a:ext cx="544513" cy="1708150"/>
          </a:xfrm>
          <a:prstGeom prst="line">
            <a:avLst/>
          </a:prstGeom>
          <a:ln w="28575">
            <a:solidFill>
              <a:srgbClr val="ADD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705600" y="2554288"/>
            <a:ext cx="731838" cy="485775"/>
          </a:xfrm>
          <a:prstGeom prst="line">
            <a:avLst/>
          </a:prstGeom>
          <a:ln w="28575">
            <a:solidFill>
              <a:srgbClr val="ADD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705600" y="2562225"/>
            <a:ext cx="731838" cy="846138"/>
          </a:xfrm>
          <a:prstGeom prst="line">
            <a:avLst/>
          </a:prstGeom>
          <a:ln w="28575">
            <a:solidFill>
              <a:srgbClr val="ADD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340475" y="2554288"/>
            <a:ext cx="1096963" cy="2132012"/>
          </a:xfrm>
          <a:prstGeom prst="line">
            <a:avLst/>
          </a:prstGeom>
          <a:ln w="28575">
            <a:solidFill>
              <a:srgbClr val="ADD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/>
              <a:t>Limerick Features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620713" y="1463675"/>
            <a:ext cx="2379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>
                <a:ea typeface="Sassoon Infant Rg" panose="02000503030000020003" pitchFamily="50" charset="0"/>
                <a:cs typeface="Sassoon Infant Rg" panose="02000503030000020003" pitchFamily="50" charset="0"/>
              </a:rPr>
              <a:t>What did you notice?</a:t>
            </a:r>
          </a:p>
        </p:txBody>
      </p:sp>
      <p:sp>
        <p:nvSpPr>
          <p:cNvPr id="4" name="Rectangle 3"/>
          <p:cNvSpPr/>
          <p:nvPr/>
        </p:nvSpPr>
        <p:spPr>
          <a:xfrm>
            <a:off x="6537325" y="1952625"/>
            <a:ext cx="2001838" cy="1609725"/>
          </a:xfrm>
          <a:prstGeom prst="rect">
            <a:avLst/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636588" y="1960563"/>
            <a:ext cx="1803400" cy="1133475"/>
          </a:xfrm>
          <a:prstGeom prst="rect">
            <a:avLst/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492375" y="1914525"/>
            <a:ext cx="4056063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GB" altLang="en-US" sz="1600">
                <a:ea typeface="Sassoon Infant Rg" panose="02000503030000020003" pitchFamily="50" charset="0"/>
                <a:cs typeface="Sassoon Infant Rg" panose="02000503030000020003" pitchFamily="50" charset="0"/>
              </a:rPr>
              <a:t>There once was a young man from Ealing,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1600">
                <a:ea typeface="Sassoon Infant Rg" panose="02000503030000020003" pitchFamily="50" charset="0"/>
                <a:cs typeface="Sassoon Infant Rg" panose="02000503030000020003" pitchFamily="50" charset="0"/>
              </a:rPr>
              <a:t>Who always would hang from the ceiling.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1600">
                <a:ea typeface="Sassoon Infant Rg" panose="02000503030000020003" pitchFamily="50" charset="0"/>
                <a:cs typeface="Sassoon Infant Rg" panose="02000503030000020003" pitchFamily="50" charset="0"/>
              </a:rPr>
              <a:t>He couldn’t wear a hat,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1600">
                <a:ea typeface="Sassoon Infant Rg" panose="02000503030000020003" pitchFamily="50" charset="0"/>
                <a:cs typeface="Sassoon Infant Rg" panose="02000503030000020003" pitchFamily="50" charset="0"/>
              </a:rPr>
              <a:t>But could hang like a bat,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1600">
                <a:ea typeface="Sassoon Infant Rg" panose="02000503030000020003" pitchFamily="50" charset="0"/>
                <a:cs typeface="Sassoon Infant Rg" panose="02000503030000020003" pitchFamily="50" charset="0"/>
              </a:rPr>
              <a:t>And said, “What a wonderful feeling!”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5800" y="1985963"/>
            <a:ext cx="18145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 sz="1600"/>
              <a:t>Lines 3 and 4 are </a:t>
            </a:r>
          </a:p>
          <a:p>
            <a:pPr eaLnBrk="1" hangingPunct="1"/>
            <a:r>
              <a:rPr lang="en-GB" altLang="en-US" sz="1600"/>
              <a:t>shorter, with the </a:t>
            </a:r>
          </a:p>
          <a:p>
            <a:pPr eaLnBrk="1" hangingPunct="1"/>
            <a:r>
              <a:rPr lang="en-GB" altLang="en-US" sz="1600"/>
              <a:t>same number of </a:t>
            </a:r>
          </a:p>
          <a:p>
            <a:pPr eaLnBrk="1" hangingPunct="1"/>
            <a:r>
              <a:rPr lang="en-GB" altLang="en-US" sz="1600"/>
              <a:t>syllables (5-6).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537325" y="1992313"/>
            <a:ext cx="197008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r" eaLnBrk="1" hangingPunct="1"/>
            <a:r>
              <a:rPr lang="en-GB" altLang="en-US" sz="1600"/>
              <a:t>Lines 1, 2 and 5 are longer and have approximately the </a:t>
            </a:r>
          </a:p>
          <a:p>
            <a:pPr algn="r" eaLnBrk="1" hangingPunct="1"/>
            <a:r>
              <a:rPr lang="en-GB" altLang="en-US" sz="1600"/>
              <a:t>same number of </a:t>
            </a:r>
          </a:p>
          <a:p>
            <a:pPr algn="r" eaLnBrk="1" hangingPunct="1"/>
            <a:r>
              <a:rPr lang="en-GB" altLang="en-US" sz="1600"/>
              <a:t>syllables (usually </a:t>
            </a:r>
          </a:p>
          <a:p>
            <a:pPr algn="r" eaLnBrk="1" hangingPunct="1"/>
            <a:r>
              <a:rPr lang="en-GB" altLang="en-US" sz="1600"/>
              <a:t>8-10) in each.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286000" y="2778125"/>
            <a:ext cx="279400" cy="130175"/>
          </a:xfrm>
          <a:prstGeom prst="line">
            <a:avLst/>
          </a:prstGeom>
          <a:ln w="28575">
            <a:solidFill>
              <a:srgbClr val="ADD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17738" y="2908300"/>
            <a:ext cx="347662" cy="314325"/>
          </a:xfrm>
          <a:prstGeom prst="line">
            <a:avLst/>
          </a:prstGeom>
          <a:ln w="28575">
            <a:solidFill>
              <a:srgbClr val="ADD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6357938" y="2540000"/>
            <a:ext cx="187325" cy="22225"/>
          </a:xfrm>
          <a:prstGeom prst="line">
            <a:avLst/>
          </a:prstGeom>
          <a:ln w="28575">
            <a:solidFill>
              <a:srgbClr val="ADD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6416675" y="2174875"/>
            <a:ext cx="185738" cy="82550"/>
          </a:xfrm>
          <a:prstGeom prst="line">
            <a:avLst/>
          </a:prstGeom>
          <a:ln w="28575">
            <a:solidFill>
              <a:srgbClr val="ADD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084888" y="3041650"/>
            <a:ext cx="547687" cy="582613"/>
          </a:xfrm>
          <a:prstGeom prst="line">
            <a:avLst/>
          </a:prstGeom>
          <a:ln w="28575">
            <a:solidFill>
              <a:srgbClr val="ADD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408238" y="4268788"/>
            <a:ext cx="42243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 sz="1600"/>
              <a:t>Limericks follow a typical rhythm:</a:t>
            </a:r>
          </a:p>
          <a:p>
            <a:pPr eaLnBrk="1" hangingPunct="1"/>
            <a:r>
              <a:rPr lang="en-GB" altLang="en-US" sz="1600"/>
              <a:t>di DUM di di DUM di di DUM dum  </a:t>
            </a:r>
            <a:r>
              <a:rPr lang="en-GB" altLang="en-US" sz="1600">
                <a:solidFill>
                  <a:srgbClr val="FF0000"/>
                </a:solidFill>
              </a:rPr>
              <a:t>(3 beats)</a:t>
            </a:r>
          </a:p>
          <a:p>
            <a:pPr eaLnBrk="1" hangingPunct="1"/>
            <a:r>
              <a:rPr lang="en-GB" altLang="en-US" sz="1600"/>
              <a:t>di DUM di di DUM di di DUM dum  </a:t>
            </a:r>
            <a:r>
              <a:rPr lang="en-GB" altLang="en-US" sz="1600">
                <a:solidFill>
                  <a:srgbClr val="FF0000"/>
                </a:solidFill>
              </a:rPr>
              <a:t>(3 beats)</a:t>
            </a:r>
          </a:p>
          <a:p>
            <a:pPr eaLnBrk="1" hangingPunct="1"/>
            <a:r>
              <a:rPr lang="en-GB" altLang="en-US" sz="1600"/>
              <a:t>di DUM di di DUM </a:t>
            </a:r>
            <a:r>
              <a:rPr lang="en-GB" altLang="en-US" sz="1600">
                <a:solidFill>
                  <a:srgbClr val="FF0000"/>
                </a:solidFill>
              </a:rPr>
              <a:t>(2 beats)</a:t>
            </a:r>
          </a:p>
          <a:p>
            <a:pPr eaLnBrk="1" hangingPunct="1"/>
            <a:r>
              <a:rPr lang="en-GB" altLang="en-US" sz="1600"/>
              <a:t>di DUM di di DUM </a:t>
            </a:r>
            <a:r>
              <a:rPr lang="en-GB" altLang="en-US" sz="1600">
                <a:solidFill>
                  <a:srgbClr val="FF0000"/>
                </a:solidFill>
              </a:rPr>
              <a:t>(2 beats)</a:t>
            </a:r>
          </a:p>
          <a:p>
            <a:pPr eaLnBrk="1" hangingPunct="1"/>
            <a:r>
              <a:rPr lang="en-GB" altLang="en-US" sz="1600"/>
              <a:t>di DUM di di DUM di di DUM dum  </a:t>
            </a:r>
            <a:r>
              <a:rPr lang="en-GB" altLang="en-US" sz="1600">
                <a:solidFill>
                  <a:srgbClr val="FF0000"/>
                </a:solidFill>
              </a:rPr>
              <a:t>(3 beats)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b="0"/>
              <a:t>Limerick</a:t>
            </a:r>
            <a:r>
              <a:rPr lang="en-GB" altLang="en-US"/>
              <a:t> Features</a:t>
            </a:r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617538" y="1357313"/>
            <a:ext cx="23796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>
                <a:ea typeface="Sassoon Infant Rg" panose="02000503030000020003" pitchFamily="50" charset="0"/>
                <a:cs typeface="Sassoon Infant Rg" panose="02000503030000020003" pitchFamily="50" charset="0"/>
              </a:rPr>
              <a:t>What did you notice?</a:t>
            </a: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2549525" y="2328863"/>
            <a:ext cx="4035425" cy="198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GB" altLang="en-US" sz="1600">
                <a:solidFill>
                  <a:srgbClr val="FF0000"/>
                </a:solidFill>
                <a:ea typeface="Sassoon Infant Rg" panose="02000503030000020003" pitchFamily="50" charset="0"/>
                <a:cs typeface="Sassoon Infant Rg" panose="02000503030000020003" pitchFamily="50" charset="0"/>
              </a:rPr>
              <a:t>There once was a young man</a:t>
            </a:r>
            <a:r>
              <a:rPr lang="en-GB" altLang="en-US" sz="1600">
                <a:ea typeface="Sassoon Infant Rg" panose="02000503030000020003" pitchFamily="50" charset="0"/>
                <a:cs typeface="Sassoon Infant Rg" panose="02000503030000020003" pitchFamily="50" charset="0"/>
              </a:rPr>
              <a:t> from </a:t>
            </a:r>
            <a:r>
              <a:rPr lang="en-GB" altLang="en-US" sz="1600">
                <a:solidFill>
                  <a:srgbClr val="00B0F0"/>
                </a:solidFill>
                <a:ea typeface="Sassoon Infant Rg" panose="02000503030000020003" pitchFamily="50" charset="0"/>
                <a:cs typeface="Sassoon Infant Rg" panose="02000503030000020003" pitchFamily="50" charset="0"/>
              </a:rPr>
              <a:t>Ealing</a:t>
            </a:r>
            <a:r>
              <a:rPr lang="en-GB" altLang="en-US" sz="1600">
                <a:ea typeface="Sassoon Infant Rg" panose="02000503030000020003" pitchFamily="50" charset="0"/>
                <a:cs typeface="Sassoon Infant Rg" panose="02000503030000020003" pitchFamily="50" charset="0"/>
              </a:rPr>
              <a:t>,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1600">
                <a:ea typeface="Sassoon Infant Rg" panose="02000503030000020003" pitchFamily="50" charset="0"/>
                <a:cs typeface="Sassoon Infant Rg" panose="02000503030000020003" pitchFamily="50" charset="0"/>
              </a:rPr>
              <a:t>Who always would hang from the ceiling.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1600">
                <a:ea typeface="Sassoon Infant Rg" panose="02000503030000020003" pitchFamily="50" charset="0"/>
                <a:cs typeface="Sassoon Infant Rg" panose="02000503030000020003" pitchFamily="50" charset="0"/>
              </a:rPr>
              <a:t>He couldn’t wear a hat,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1600">
                <a:ea typeface="Sassoon Infant Rg" panose="02000503030000020003" pitchFamily="50" charset="0"/>
                <a:cs typeface="Sassoon Infant Rg" panose="02000503030000020003" pitchFamily="50" charset="0"/>
              </a:rPr>
              <a:t>But could hang like a bat,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1600">
                <a:ea typeface="Sassoon Infant Rg" panose="02000503030000020003" pitchFamily="50" charset="0"/>
                <a:cs typeface="Sassoon Infant Rg" panose="02000503030000020003" pitchFamily="50" charset="0"/>
              </a:rPr>
              <a:t>And said, “What a wonderful feeling!”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616575" y="1454150"/>
            <a:ext cx="2803525" cy="584200"/>
          </a:xfrm>
          <a:prstGeom prst="rect">
            <a:avLst/>
          </a:prstGeom>
          <a:noFill/>
          <a:ln w="19050">
            <a:solidFill>
              <a:srgbClr val="FD3A3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 sz="1600"/>
              <a:t>First lines begin with typical phrases, like this one.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33413" y="1773238"/>
            <a:ext cx="2643187" cy="584200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 sz="1600"/>
              <a:t>The second line gives more details about the subject.</a:t>
            </a:r>
          </a:p>
        </p:txBody>
      </p:sp>
      <p:sp>
        <p:nvSpPr>
          <p:cNvPr id="7" name="Rectangle 6"/>
          <p:cNvSpPr/>
          <p:nvPr/>
        </p:nvSpPr>
        <p:spPr>
          <a:xfrm>
            <a:off x="633413" y="3773488"/>
            <a:ext cx="1827212" cy="831850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1600" dirty="0">
                <a:latin typeface="+mn-lt"/>
              </a:rPr>
              <a:t>Lines 3 and 4 give us some action about the subject.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356225" y="4632325"/>
            <a:ext cx="3063875" cy="830263"/>
          </a:xfrm>
          <a:prstGeom prst="rect">
            <a:avLst/>
          </a:prstGeom>
          <a:noFill/>
          <a:ln w="19050">
            <a:solidFill>
              <a:srgbClr val="26BAE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 sz="1600"/>
              <a:t>The first line sets up the subject, so it usually ends with the name of a person or place.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670175" y="4632325"/>
            <a:ext cx="1897063" cy="1076325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 sz="1600"/>
              <a:t>The last line is the punchline, usually the consequences of lines 3 and 4.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4625975" y="2038350"/>
            <a:ext cx="990600" cy="422275"/>
          </a:xfrm>
          <a:prstGeom prst="line">
            <a:avLst/>
          </a:prstGeom>
          <a:ln w="19050">
            <a:solidFill>
              <a:srgbClr val="FD3A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179638" y="2357438"/>
            <a:ext cx="369887" cy="568325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14340" idx="1"/>
          </p:cNvCxnSpPr>
          <p:nvPr/>
        </p:nvCxnSpPr>
        <p:spPr>
          <a:xfrm flipV="1">
            <a:off x="1790700" y="3322638"/>
            <a:ext cx="758825" cy="45085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057400" y="3673475"/>
            <a:ext cx="492125" cy="100013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336925" y="4189413"/>
            <a:ext cx="442913" cy="44291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6416675" y="2751138"/>
            <a:ext cx="852488" cy="1881187"/>
          </a:xfrm>
          <a:prstGeom prst="line">
            <a:avLst/>
          </a:prstGeom>
          <a:ln w="19050">
            <a:solidFill>
              <a:srgbClr val="26BA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/>
              <a:t>Your Turn</a:t>
            </a:r>
          </a:p>
        </p:txBody>
      </p:sp>
      <p:sp>
        <p:nvSpPr>
          <p:cNvPr id="15363" name="TextBox 6"/>
          <p:cNvSpPr txBox="1">
            <a:spLocks noChangeArrowheads="1"/>
          </p:cNvSpPr>
          <p:nvPr/>
        </p:nvSpPr>
        <p:spPr bwMode="auto">
          <a:xfrm>
            <a:off x="649288" y="1587500"/>
            <a:ext cx="4443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Can you complete this limerick template?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89920" y="2257425"/>
            <a:ext cx="777623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Twinkl Sb"/>
              <a:buAutoNum type="arabicPeriod"/>
            </a:pPr>
            <a:r>
              <a:rPr lang="en-GB" altLang="en-US" sz="2400" dirty="0">
                <a:ea typeface="Sassoon Infant Rg" panose="02000503030000020003" pitchFamily="50" charset="0"/>
                <a:cs typeface="Arial" panose="020B0604020202020204" pitchFamily="34" charset="0"/>
              </a:rPr>
              <a:t>There once was a </a:t>
            </a:r>
            <a:r>
              <a:rPr lang="en-GB" altLang="en-US" sz="2400" u="sng" dirty="0">
                <a:ea typeface="Sassoon Infant Rg" panose="02000503030000020003" pitchFamily="50" charset="0"/>
                <a:cs typeface="Arial" panose="020B0604020202020204" pitchFamily="34" charset="0"/>
              </a:rPr>
              <a:t>              </a:t>
            </a:r>
            <a:r>
              <a:rPr lang="en-GB" altLang="en-US" sz="2400" dirty="0">
                <a:ea typeface="Sassoon Infant Rg" panose="02000503030000020003" pitchFamily="50" charset="0"/>
                <a:cs typeface="Arial" panose="020B0604020202020204" pitchFamily="34" charset="0"/>
              </a:rPr>
              <a:t> from </a:t>
            </a:r>
            <a:r>
              <a:rPr lang="en-GB" altLang="en-US" sz="2400" u="sng" dirty="0">
                <a:ea typeface="Sassoon Infant Rg" panose="02000503030000020003" pitchFamily="50" charset="0"/>
                <a:cs typeface="Arial" panose="020B0604020202020204" pitchFamily="34" charset="0"/>
              </a:rPr>
              <a:t>              </a:t>
            </a:r>
            <a:r>
              <a:rPr lang="en-GB" altLang="en-US" sz="2400" dirty="0">
                <a:ea typeface="Sassoon Infant Rg" panose="02000503030000020003" pitchFamily="50" charset="0"/>
                <a:cs typeface="Arial" panose="020B0604020202020204" pitchFamily="34" charset="0"/>
              </a:rPr>
              <a:t>,</a:t>
            </a:r>
          </a:p>
          <a:p>
            <a:pPr eaLnBrk="1" hangingPunct="1">
              <a:lnSpc>
                <a:spcPct val="150000"/>
              </a:lnSpc>
              <a:buFont typeface="Twinkl Sb"/>
              <a:buAutoNum type="arabicPeriod"/>
            </a:pPr>
            <a:r>
              <a:rPr lang="en-GB" altLang="en-US" sz="2400" dirty="0">
                <a:ea typeface="Sassoon Infant Rg" panose="02000503030000020003" pitchFamily="50" charset="0"/>
                <a:cs typeface="Arial" panose="020B0604020202020204" pitchFamily="34" charset="0"/>
              </a:rPr>
              <a:t>Who </a:t>
            </a:r>
            <a:r>
              <a:rPr lang="en-GB" altLang="en-US" sz="2400" u="sng" dirty="0">
                <a:ea typeface="Sassoon Infant Rg" panose="02000503030000020003" pitchFamily="50" charset="0"/>
                <a:cs typeface="Arial" panose="020B0604020202020204" pitchFamily="34" charset="0"/>
              </a:rPr>
              <a:t>                             </a:t>
            </a:r>
            <a:r>
              <a:rPr lang="en-GB" altLang="en-US" sz="2400" dirty="0">
                <a:ea typeface="Sassoon Infant Rg" panose="02000503030000020003" pitchFamily="50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150000"/>
              </a:lnSpc>
              <a:buFont typeface="Twinkl Sb"/>
              <a:buAutoNum type="arabicPeriod"/>
            </a:pPr>
            <a:r>
              <a:rPr lang="en-GB" altLang="en-US" sz="2400" dirty="0">
                <a:ea typeface="Sassoon Infant Rg" panose="02000503030000020003" pitchFamily="50" charset="0"/>
                <a:cs typeface="Arial" panose="020B0604020202020204" pitchFamily="34" charset="0"/>
              </a:rPr>
              <a:t>He/she </a:t>
            </a:r>
            <a:r>
              <a:rPr lang="en-GB" altLang="en-US" sz="2400" u="sng" dirty="0">
                <a:ea typeface="Sassoon Infant Rg" panose="02000503030000020003" pitchFamily="50" charset="0"/>
                <a:cs typeface="Arial" panose="020B0604020202020204" pitchFamily="34" charset="0"/>
              </a:rPr>
              <a:t>                                </a:t>
            </a:r>
            <a:r>
              <a:rPr lang="en-GB" altLang="en-US" sz="2400" dirty="0">
                <a:noFill/>
                <a:ea typeface="Sassoon Infant Rg" panose="02000503030000020003" pitchFamily="50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150000"/>
              </a:lnSpc>
              <a:buFont typeface="Twinkl Sb"/>
              <a:buAutoNum type="arabicPeriod"/>
            </a:pPr>
            <a:r>
              <a:rPr lang="en-GB" altLang="en-US" sz="2400" dirty="0">
                <a:ea typeface="Sassoon Infant Rg" panose="02000503030000020003" pitchFamily="50" charset="0"/>
                <a:cs typeface="Arial" panose="020B0604020202020204" pitchFamily="34" charset="0"/>
              </a:rPr>
              <a:t>And/but/then </a:t>
            </a:r>
            <a:r>
              <a:rPr lang="en-GB" altLang="en-US" sz="2400" u="sng" dirty="0">
                <a:ea typeface="Sassoon Infant Rg" panose="02000503030000020003" pitchFamily="50" charset="0"/>
                <a:cs typeface="Arial" panose="020B0604020202020204" pitchFamily="34" charset="0"/>
              </a:rPr>
              <a:t>                                 </a:t>
            </a:r>
            <a:r>
              <a:rPr lang="en-GB" altLang="en-US" sz="2400" dirty="0">
                <a:noFill/>
                <a:ea typeface="Sassoon Infant Rg" panose="02000503030000020003" pitchFamily="50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150000"/>
              </a:lnSpc>
              <a:buFont typeface="Twinkl Sb"/>
              <a:buAutoNum type="arabicPeriod"/>
            </a:pPr>
            <a:r>
              <a:rPr lang="en-GB" altLang="en-US" sz="2400" u="sng" dirty="0">
                <a:ea typeface="Sassoon Infant Rg" panose="02000503030000020003" pitchFamily="50" charset="0"/>
                <a:cs typeface="Arial" panose="020B0604020202020204" pitchFamily="34" charset="0"/>
              </a:rPr>
              <a:t>                                                     </a:t>
            </a:r>
            <a:r>
              <a:rPr lang="en-GB" altLang="en-US" sz="2400" dirty="0">
                <a:ea typeface="Sassoon Infant Rg" panose="02000503030000020003" pitchFamily="50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536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539" y="1773238"/>
            <a:ext cx="25844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b="0">
                <a:solidFill>
                  <a:schemeClr val="tx1"/>
                </a:solidFill>
              </a:rPr>
              <a:t>Plenary</a:t>
            </a:r>
          </a:p>
        </p:txBody>
      </p:sp>
      <p:sp>
        <p:nvSpPr>
          <p:cNvPr id="16387" name="TextBox 6"/>
          <p:cNvSpPr txBox="1">
            <a:spLocks noChangeArrowheads="1"/>
          </p:cNvSpPr>
          <p:nvPr/>
        </p:nvSpPr>
        <p:spPr bwMode="auto">
          <a:xfrm>
            <a:off x="798513" y="1541463"/>
            <a:ext cx="4445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What have we learned about limericks?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890588" y="2168525"/>
            <a:ext cx="4702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>
                <a:solidFill>
                  <a:schemeClr val="tx1"/>
                </a:solidFill>
                <a:cs typeface="Arial" panose="020B0604020202020204" pitchFamily="34" charset="0"/>
              </a:rPr>
              <a:t>Limericks usually start with set phrases.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95350" y="2633663"/>
            <a:ext cx="4079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>
                <a:solidFill>
                  <a:schemeClr val="tx1"/>
                </a:solidFill>
                <a:cs typeface="Arial" panose="020B0604020202020204" pitchFamily="34" charset="0"/>
              </a:rPr>
              <a:t>They have 5 very rhythmic lines.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08050" y="3097213"/>
            <a:ext cx="4745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>
                <a:solidFill>
                  <a:schemeClr val="tx1"/>
                </a:solidFill>
                <a:cs typeface="Arial" panose="020B0604020202020204" pitchFamily="34" charset="0"/>
              </a:rPr>
              <a:t>Lines 1, 2 and 5 must rhyme.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908050" y="3562350"/>
            <a:ext cx="4745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>
                <a:solidFill>
                  <a:schemeClr val="tx1"/>
                </a:solidFill>
                <a:cs typeface="Arial" panose="020B0604020202020204" pitchFamily="34" charset="0"/>
              </a:rPr>
              <a:t>Lines 3 and 4 must rhyme.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908050" y="4070350"/>
            <a:ext cx="4745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>
                <a:solidFill>
                  <a:schemeClr val="tx1"/>
                </a:solidFill>
                <a:cs typeface="Arial" panose="020B0604020202020204" pitchFamily="34" charset="0"/>
              </a:rPr>
              <a:t>The rhyming pattern is AABBA</a:t>
            </a:r>
          </a:p>
        </p:txBody>
      </p:sp>
      <p:pic>
        <p:nvPicPr>
          <p:cNvPr id="16393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1436688"/>
            <a:ext cx="3163888" cy="499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51</TotalTime>
  <Words>526</Words>
  <Application>Microsoft Office PowerPoint</Application>
  <PresentationFormat>On-screen Show (4:3)</PresentationFormat>
  <Paragraphs>79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Twinkl Sb</vt:lpstr>
      <vt:lpstr>Twinkl SemiBold</vt:lpstr>
      <vt:lpstr>Calibri</vt:lpstr>
      <vt:lpstr>Arial</vt:lpstr>
      <vt:lpstr>Twinkl</vt:lpstr>
      <vt:lpstr>Sassoon Infant Rg</vt:lpstr>
      <vt:lpstr>Office Theme</vt:lpstr>
      <vt:lpstr>PowerPoint Presentation</vt:lpstr>
      <vt:lpstr>PowerPoint Presentation</vt:lpstr>
      <vt:lpstr>PowerPoint Presentation</vt:lpstr>
      <vt:lpstr>Limerick Examples</vt:lpstr>
      <vt:lpstr>Limerick Features</vt:lpstr>
      <vt:lpstr>Limerick Features</vt:lpstr>
      <vt:lpstr>Limerick Features</vt:lpstr>
      <vt:lpstr>Your Turn</vt:lpstr>
      <vt:lpstr>Plenary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Webb</dc:creator>
  <cp:lastModifiedBy>Alice Kendall</cp:lastModifiedBy>
  <cp:revision>13</cp:revision>
  <dcterms:created xsi:type="dcterms:W3CDTF">2017-11-06T15:36:38Z</dcterms:created>
  <dcterms:modified xsi:type="dcterms:W3CDTF">2020-01-27T16:19:56Z</dcterms:modified>
</cp:coreProperties>
</file>