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64" r:id="rId2"/>
    <p:sldId id="274" r:id="rId3"/>
    <p:sldId id="277" r:id="rId4"/>
    <p:sldId id="278" r:id="rId5"/>
    <p:sldId id="280" r:id="rId6"/>
    <p:sldId id="279" r:id="rId7"/>
    <p:sldId id="282"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uffy" panose="020B0603060100000000" charset="0"/>
      <p:regular r:id="rId15"/>
      <p:bold r:id="rId16"/>
      <p:italic r:id="rId17"/>
      <p:boldItalic r:id="rId18"/>
    </p:embeddedFont>
    <p:embeddedFont>
      <p:font typeface="Tuffy-TTF" panose="020B0603060100000000" charset="0"/>
      <p:regular r:id="rId19"/>
      <p:bold r:id="rId20"/>
      <p:italic r:id="rId21"/>
      <p:boldItalic r:id="rId22"/>
    </p:embeddedFont>
    <p:embeddedFont>
      <p:font typeface="Twinkl"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5B0"/>
    <a:srgbClr val="FFFFFF"/>
    <a:srgbClr val="AFDEF8"/>
    <a:srgbClr val="18A0DB"/>
    <a:srgbClr val="DE1E5A"/>
    <a:srgbClr val="BC0105"/>
    <a:srgbClr val="4DB1E3"/>
    <a:srgbClr val="80C1EB"/>
    <a:srgbClr val="ACDDFC"/>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53" d="100"/>
          <a:sy n="53" d="100"/>
        </p:scale>
        <p:origin x="1914"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hyperlink" Target="https://www.flickr.com/photos/larrywkoester/27436103558/in/photolist-cxwWTf-87BfwS-MiAt4Y-PBmZW-fbrqg9-29n3m4b-rCwUkp-Mk7pfL-5iKkXu-5RBrmp-oacnh-nD9PP5-23bonTf-pQ9hsS-HNrcJf-29iVNVN/" TargetMode="External"/><Relationship Id="rId3" Type="http://schemas.openxmlformats.org/officeDocument/2006/relationships/hyperlink" Target="https://www.flickr.com/photos/sheila_sund/45171107974/in/photolist-74eSzs-74aRG2-2bPBJEs-2chccRN-74eWMf-74j238-74ekj9-2YBUGu-fbw2XW-cv6cob-8EZXZj-bPzXvn-nwnXmG-WfcVG3-2YBUvu-2YxrR6-2YBUyE-2Yxso4-53bi4w-858Exs-53biaW-bAFinj-aLsvT2-ppzX7J-KnWXE-bPzUok-aLsxyT-JVNUrF-cv4Pcu-53bhi1" TargetMode="External"/><Relationship Id="rId7" Type="http://schemas.openxmlformats.org/officeDocument/2006/relationships/hyperlink" Target="https://www.flickr.com/photos/lodekka/41998117094/in/photolist-2ajo1mY-2ezsyXM-87BfwS-RD9qWC-29Pq7me-25FcMc6-P54T2m-4js26U-SJfVnx-MqGPX-2dSw2h3-23uDLqW-2doCg9f-JVNUrF-8Vfy25-8Vfy9j-6v55Yg-8m6Ku3-5Zs8TP-f2wBzN-LUGn5-24RdKBY-x6qmW-26Zek29-25jJsTm-MEBT4m" TargetMode="External"/><Relationship Id="rId12" Type="http://schemas.openxmlformats.org/officeDocument/2006/relationships/image" Target="../media/image56.jpeg"/><Relationship Id="rId2" Type="http://schemas.openxmlformats.org/officeDocument/2006/relationships/image" Target="../media/image52.png"/><Relationship Id="rId16" Type="http://schemas.openxmlformats.org/officeDocument/2006/relationships/hyperlink" Target="https://www.flickr.com/photos/iip-photo-archive/36643243634/in/photolist-GDHpNj-GDHobb-GDHpQU-GDHnML-GDHpyb-DxTFU1-GDHpdm-DrWW8X-wFTNtN-wGB7dB-GDHpVJ-GDHopN-GDHoyL-CEGTAb-zX8mef-zGPb63-zZqMbc-zYhvRy-yZT3oy-wGB6DR-wq7QiM-wGB8GZ-yKEkCh-2594npL-23QFE18-YQL4Vh-BNHywU-XQ3cGE-Yw2d2L-XRPBLK-XRHMQ4-XRFBYe-BLKXfh-YSwAgT-YBeKyw-NqN2D8-YR5UAN-YUV7aF-XNMgWN-BMskJL-XNhRbS-YQ8V7d-XJB1iX-YKKxWp-YBgzKE-K1fccD" TargetMode="Externa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5.png"/><Relationship Id="rId5" Type="http://schemas.openxmlformats.org/officeDocument/2006/relationships/hyperlink" Target="https://creativecommons.org/licenses/by/2.0/uk/" TargetMode="External"/><Relationship Id="rId15" Type="http://schemas.openxmlformats.org/officeDocument/2006/relationships/image" Target="../media/image57.jpeg"/><Relationship Id="rId10" Type="http://schemas.openxmlformats.org/officeDocument/2006/relationships/hyperlink" Target="https://www.flickr.com/photos/iip-photo-archive/" TargetMode="External"/><Relationship Id="rId4" Type="http://schemas.openxmlformats.org/officeDocument/2006/relationships/hyperlink" Target="https://www.flickr.com/photos/sheila_sund/" TargetMode="External"/><Relationship Id="rId9" Type="http://schemas.openxmlformats.org/officeDocument/2006/relationships/hyperlink" Target="https://www.flickr.com/photos/iip-photo-archive/36661860913/in/photolist-XRFBYe-YL543f-9zzu4C-93oEPs-etKeiq-9zzsgj-aJkB5c-abCu5-Z68X62-SJfVnx-9zzsi9-GNtxBx-88XcmV-jVK6Q2-a42NFt-9zwuBF-TC4BTP-2bFJvMV-bPLWpr-8mKA52-hAZ2JR-WjiN9A-ahMeWi-hAYtqc-65vQEL-FPzyC-hAYhkg-hAZgJW-d6rzKq-hAZPA8-4t1PSA-hAZxBp-8sG5mk-V3HtAW-oSkRyE-b8yNQZ-a583o5-Wd1gx-FAm9BM-L5d94H-5tiJ8h-31BiR-hAZan5-hAZVen-5Qn4oD-7FyNwy-63QKKm-65rxgD-5tejgR-hAZzZF" TargetMode="External"/><Relationship Id="rId14" Type="http://schemas.openxmlformats.org/officeDocument/2006/relationships/hyperlink" Target="https://www.flickr.com/photos/larrywkoe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1363702"/>
            <a:ext cx="2682817" cy="495108"/>
          </a:xfrm>
          <a:prstGeom prst="rect">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US" b="1" dirty="0">
                <a:cs typeface="Twinkl"/>
              </a:rPr>
              <a:t>Fascinating Facts</a:t>
            </a:r>
          </a:p>
        </p:txBody>
      </p:sp>
      <p:sp>
        <p:nvSpPr>
          <p:cNvPr id="21" name="Title 20"/>
          <p:cNvSpPr>
            <a:spLocks noGrp="1"/>
          </p:cNvSpPr>
          <p:nvPr>
            <p:ph type="title"/>
          </p:nvPr>
        </p:nvSpPr>
        <p:spPr/>
        <p:txBody>
          <a:bodyPr/>
          <a:lstStyle/>
          <a:p>
            <a:r>
              <a:rPr lang="en-GB" sz="3600" dirty="0">
                <a:solidFill>
                  <a:srgbClr val="0175B0"/>
                </a:solidFill>
                <a:latin typeface="+mn-lt"/>
              </a:rPr>
              <a:t>Our Beautiful Blue Planet</a:t>
            </a:r>
          </a:p>
        </p:txBody>
      </p:sp>
      <p:sp>
        <p:nvSpPr>
          <p:cNvPr id="5" name="Rectangle 4"/>
          <p:cNvSpPr/>
          <p:nvPr/>
        </p:nvSpPr>
        <p:spPr>
          <a:xfrm>
            <a:off x="1190445" y="1986118"/>
            <a:ext cx="3156647" cy="523220"/>
          </a:xfrm>
          <a:prstGeom prst="rect">
            <a:avLst/>
          </a:prstGeom>
        </p:spPr>
        <p:txBody>
          <a:bodyPr wrap="square" lIns="0" tIns="0" rIns="0" bIns="0">
            <a:spAutoFit/>
          </a:bodyPr>
          <a:lstStyle/>
          <a:p>
            <a:r>
              <a:rPr lang="en-GB" sz="1700" dirty="0"/>
              <a:t>On Earth, there’s more marine life than people.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242748" flipV="1">
            <a:off x="1704776" y="2924451"/>
            <a:ext cx="914380" cy="199909"/>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7252" y="2358008"/>
            <a:ext cx="1610143" cy="1610143"/>
          </a:xfrm>
          <a:prstGeom prst="ellipse">
            <a:avLst/>
          </a:prstGeom>
          <a:ln w="28575">
            <a:solidFill>
              <a:srgbClr val="0175B0"/>
            </a:solidFill>
          </a:ln>
        </p:spPr>
      </p:pic>
      <p:sp>
        <p:nvSpPr>
          <p:cNvPr id="8" name="Oval 7"/>
          <p:cNvSpPr/>
          <p:nvPr/>
        </p:nvSpPr>
        <p:spPr>
          <a:xfrm>
            <a:off x="586536" y="2017264"/>
            <a:ext cx="491706" cy="491706"/>
          </a:xfrm>
          <a:prstGeom prst="ellipse">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10" name="Rectangle 9"/>
          <p:cNvSpPr/>
          <p:nvPr/>
        </p:nvSpPr>
        <p:spPr>
          <a:xfrm>
            <a:off x="1190445" y="4905608"/>
            <a:ext cx="3046549" cy="1308050"/>
          </a:xfrm>
          <a:prstGeom prst="rect">
            <a:avLst/>
          </a:prstGeom>
        </p:spPr>
        <p:txBody>
          <a:bodyPr wrap="square" lIns="0" tIns="0" rIns="0" bIns="0">
            <a:spAutoFit/>
          </a:bodyPr>
          <a:lstStyle/>
          <a:p>
            <a:r>
              <a:rPr lang="en-GB" sz="1700" dirty="0"/>
              <a:t>All of our oceans are connected. Sharks are sea creatures that don’t stay in one place. They swim around and move to different oceans. </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469481" flipV="1">
            <a:off x="2369789" y="4297304"/>
            <a:ext cx="914380" cy="199909"/>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2983" y="3088915"/>
            <a:ext cx="1610143" cy="1610143"/>
          </a:xfrm>
          <a:prstGeom prst="ellipse">
            <a:avLst/>
          </a:prstGeom>
          <a:ln w="28575">
            <a:solidFill>
              <a:srgbClr val="0175B0"/>
            </a:solidFill>
          </a:ln>
        </p:spPr>
      </p:pic>
      <p:sp>
        <p:nvSpPr>
          <p:cNvPr id="13" name="Oval 12"/>
          <p:cNvSpPr/>
          <p:nvPr/>
        </p:nvSpPr>
        <p:spPr>
          <a:xfrm>
            <a:off x="586536" y="4936754"/>
            <a:ext cx="491706" cy="491706"/>
          </a:xfrm>
          <a:prstGeom prst="ellipse">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5" name="Rectangle 14"/>
          <p:cNvSpPr/>
          <p:nvPr/>
        </p:nvSpPr>
        <p:spPr>
          <a:xfrm>
            <a:off x="4576731" y="1321375"/>
            <a:ext cx="3811619" cy="1308050"/>
          </a:xfrm>
          <a:prstGeom prst="rect">
            <a:avLst/>
          </a:prstGeom>
        </p:spPr>
        <p:txBody>
          <a:bodyPr wrap="square" lIns="0" tIns="0" rIns="0" bIns="0">
            <a:spAutoFit/>
          </a:bodyPr>
          <a:lstStyle/>
          <a:p>
            <a:r>
              <a:rPr lang="en-US" sz="1700" dirty="0">
                <a:cs typeface="Twinkl"/>
              </a:rPr>
              <a:t>In the seas and rivers, there are lots of tiny organisms called </a:t>
            </a:r>
            <a:r>
              <a:rPr lang="en-US" sz="1700" b="1" dirty="0">
                <a:cs typeface="Twinkl"/>
              </a:rPr>
              <a:t>plankton</a:t>
            </a:r>
            <a:r>
              <a:rPr lang="en-US" sz="1700" dirty="0">
                <a:cs typeface="Twinkl"/>
              </a:rPr>
              <a:t>. Lots of living things eat these plankton, but when </a:t>
            </a:r>
            <a:r>
              <a:rPr lang="en-US" sz="1700" dirty="0" err="1">
                <a:cs typeface="Twinkl"/>
              </a:rPr>
              <a:t>mobula</a:t>
            </a:r>
            <a:r>
              <a:rPr lang="en-US" sz="1700" dirty="0">
                <a:cs typeface="Twinkl"/>
              </a:rPr>
              <a:t> rays feed on them, the plankton lights up, turning fluorescent. </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242748" flipV="1">
            <a:off x="5718679" y="3240394"/>
            <a:ext cx="914380" cy="199909"/>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60552" y="2777797"/>
            <a:ext cx="1564474" cy="1564474"/>
          </a:xfrm>
          <a:prstGeom prst="ellipse">
            <a:avLst/>
          </a:prstGeom>
          <a:ln w="28575">
            <a:solidFill>
              <a:srgbClr val="0175B0"/>
            </a:solidFill>
          </a:ln>
        </p:spPr>
      </p:pic>
      <p:sp>
        <p:nvSpPr>
          <p:cNvPr id="18" name="Oval 17"/>
          <p:cNvSpPr/>
          <p:nvPr/>
        </p:nvSpPr>
        <p:spPr>
          <a:xfrm>
            <a:off x="3972822" y="1352521"/>
            <a:ext cx="491706" cy="491706"/>
          </a:xfrm>
          <a:prstGeom prst="ellipse">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3</a:t>
            </a:r>
          </a:p>
        </p:txBody>
      </p:sp>
      <p:sp>
        <p:nvSpPr>
          <p:cNvPr id="19" name="Rectangle 18"/>
          <p:cNvSpPr/>
          <p:nvPr/>
        </p:nvSpPr>
        <p:spPr>
          <a:xfrm>
            <a:off x="4953106" y="4644071"/>
            <a:ext cx="3435244" cy="1569660"/>
          </a:xfrm>
          <a:prstGeom prst="rect">
            <a:avLst/>
          </a:prstGeom>
        </p:spPr>
        <p:txBody>
          <a:bodyPr wrap="square" lIns="0" tIns="0" rIns="0" bIns="0">
            <a:spAutoFit/>
          </a:bodyPr>
          <a:lstStyle/>
          <a:p>
            <a:r>
              <a:rPr lang="en-GB" sz="1700" dirty="0">
                <a:solidFill>
                  <a:srgbClr val="000000"/>
                </a:solidFill>
                <a:cs typeface="Twinkl"/>
              </a:rPr>
              <a:t>Plankton are really small, but are a really important part of the Earth’s oxygen supply. All of the plankton, seaweeds and sea grasses make as much oxygen as the forests and grassy plains on Earth. </a:t>
            </a:r>
          </a:p>
        </p:txBody>
      </p:sp>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469481" flipV="1">
            <a:off x="6033896" y="4242317"/>
            <a:ext cx="914380" cy="199909"/>
          </a:xfrm>
          <a:prstGeom prst="rect">
            <a:avLst/>
          </a:prstGeom>
        </p:spPr>
      </p:pic>
      <p:pic>
        <p:nvPicPr>
          <p:cNvPr id="35" name="Picture 3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47092" y="2963518"/>
            <a:ext cx="1610144" cy="1610142"/>
          </a:xfrm>
          <a:prstGeom prst="ellipse">
            <a:avLst/>
          </a:prstGeom>
          <a:ln w="28575">
            <a:solidFill>
              <a:srgbClr val="0175B0"/>
            </a:solidFill>
          </a:ln>
        </p:spPr>
      </p:pic>
      <p:sp>
        <p:nvSpPr>
          <p:cNvPr id="23" name="Oval 22"/>
          <p:cNvSpPr/>
          <p:nvPr/>
        </p:nvSpPr>
        <p:spPr>
          <a:xfrm>
            <a:off x="4349197" y="4675217"/>
            <a:ext cx="491706" cy="491706"/>
          </a:xfrm>
          <a:prstGeom prst="ellipse">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4</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400"/>
                                        <p:tgtEl>
                                          <p:spTgt spid="4"/>
                                        </p:tgtEl>
                                      </p:cBhvr>
                                    </p:animEffect>
                                  </p:childTnLst>
                                </p:cTn>
                              </p:par>
                            </p:childTnLst>
                          </p:cTn>
                        </p:par>
                        <p:par>
                          <p:cTn id="15" fill="hold">
                            <p:stCondLst>
                              <p:cond delay="9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400"/>
                                        <p:tgtEl>
                                          <p:spTgt spid="11"/>
                                        </p:tgtEl>
                                      </p:cBhvr>
                                    </p:animEffect>
                                  </p:childTnLst>
                                </p:cTn>
                              </p:par>
                            </p:childTnLst>
                          </p:cTn>
                        </p:par>
                        <p:par>
                          <p:cTn id="31" fill="hold">
                            <p:stCondLst>
                              <p:cond delay="9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400"/>
                                        <p:tgtEl>
                                          <p:spTgt spid="16"/>
                                        </p:tgtEl>
                                      </p:cBhvr>
                                    </p:animEffect>
                                  </p:childTnLst>
                                </p:cTn>
                              </p:par>
                            </p:childTnLst>
                          </p:cTn>
                        </p:par>
                        <p:par>
                          <p:cTn id="47" fill="hold">
                            <p:stCondLst>
                              <p:cond delay="9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500"/>
                            </p:stCondLst>
                            <p:childTnLst>
                              <p:par>
                                <p:cTn id="60" presetID="22" presetClass="entr" presetSubtype="2"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right)">
                                      <p:cBhvr>
                                        <p:cTn id="62" dur="400"/>
                                        <p:tgtEl>
                                          <p:spTgt spid="20"/>
                                        </p:tgtEl>
                                      </p:cBhvr>
                                    </p:animEffect>
                                  </p:childTnLst>
                                </p:cTn>
                              </p:par>
                            </p:childTnLst>
                          </p:cTn>
                        </p:par>
                        <p:par>
                          <p:cTn id="63" fill="hold">
                            <p:stCondLst>
                              <p:cond delay="900"/>
                            </p:stCondLst>
                            <p:childTnLst>
                              <p:par>
                                <p:cTn id="64" presetID="10"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p:bldP spid="13" grpId="0" animBg="1"/>
      <p:bldP spid="15" grpId="0"/>
      <p:bldP spid="18" grpId="0" animBg="1"/>
      <p:bldP spid="19"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175B0"/>
                </a:solidFill>
                <a:latin typeface="+mn-lt"/>
              </a:rPr>
              <a:t>What Are We Doing?</a:t>
            </a:r>
          </a:p>
        </p:txBody>
      </p:sp>
      <p:sp>
        <p:nvSpPr>
          <p:cNvPr id="5" name="Rectangle 4"/>
          <p:cNvSpPr/>
          <p:nvPr/>
        </p:nvSpPr>
        <p:spPr>
          <a:xfrm>
            <a:off x="755650" y="1338992"/>
            <a:ext cx="7632700" cy="261610"/>
          </a:xfrm>
          <a:prstGeom prst="rect">
            <a:avLst/>
          </a:prstGeom>
        </p:spPr>
        <p:txBody>
          <a:bodyPr wrap="square" lIns="0" tIns="0" rIns="0" bIns="0">
            <a:spAutoFit/>
          </a:bodyPr>
          <a:lstStyle/>
          <a:p>
            <a:r>
              <a:rPr lang="en-GB" sz="1700" dirty="0"/>
              <a:t>As humans, we are causing harm to our blue planet in these ways: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500000" flipH="1">
            <a:off x="4610645" y="2662377"/>
            <a:ext cx="920289" cy="201201"/>
          </a:xfrm>
          <a:prstGeom prst="rect">
            <a:avLst/>
          </a:prstGeom>
        </p:spPr>
      </p:pic>
      <p:sp>
        <p:nvSpPr>
          <p:cNvPr id="24" name="Rectangle 23"/>
          <p:cNvSpPr/>
          <p:nvPr/>
        </p:nvSpPr>
        <p:spPr>
          <a:xfrm>
            <a:off x="755650" y="1728535"/>
            <a:ext cx="7632700" cy="784830"/>
          </a:xfrm>
          <a:prstGeom prst="rect">
            <a:avLst/>
          </a:prstGeom>
        </p:spPr>
        <p:txBody>
          <a:bodyPr wrap="square" lIns="0" tIns="0" rIns="0" bIns="0">
            <a:spAutoFit/>
          </a:bodyPr>
          <a:lstStyle/>
          <a:p>
            <a:r>
              <a:rPr lang="en-GB" sz="1700" b="1" dirty="0">
                <a:solidFill>
                  <a:srgbClr val="0175B0"/>
                </a:solidFill>
              </a:rPr>
              <a:t>Overfishing</a:t>
            </a:r>
          </a:p>
          <a:p>
            <a:r>
              <a:rPr lang="en-GB" sz="1700" dirty="0"/>
              <a:t>This is when too many fish are caught. If people catch too many fish, this affects many living things in the ocean. </a:t>
            </a:r>
          </a:p>
        </p:txBody>
      </p:sp>
      <p:sp>
        <p:nvSpPr>
          <p:cNvPr id="25" name="Rectangle 24"/>
          <p:cNvSpPr/>
          <p:nvPr/>
        </p:nvSpPr>
        <p:spPr>
          <a:xfrm>
            <a:off x="457198" y="2649344"/>
            <a:ext cx="2078829" cy="495108"/>
          </a:xfrm>
          <a:prstGeom prst="rect">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r>
              <a:rPr lang="en-GB" b="1" dirty="0">
                <a:cs typeface="Twinkl"/>
              </a:rPr>
              <a:t>Let’s Look!</a:t>
            </a:r>
          </a:p>
        </p:txBody>
      </p:sp>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113986" flipH="1" flipV="1">
            <a:off x="7131274" y="5255286"/>
            <a:ext cx="906611" cy="198210"/>
          </a:xfrm>
          <a:prstGeom prst="rect">
            <a:avLst/>
          </a:prstGeom>
        </p:spPr>
      </p:pic>
      <p:sp>
        <p:nvSpPr>
          <p:cNvPr id="28" name="Rectangle 27"/>
          <p:cNvSpPr/>
          <p:nvPr/>
        </p:nvSpPr>
        <p:spPr>
          <a:xfrm>
            <a:off x="755650" y="3261509"/>
            <a:ext cx="4683199" cy="1831271"/>
          </a:xfrm>
          <a:prstGeom prst="rect">
            <a:avLst/>
          </a:prstGeom>
        </p:spPr>
        <p:txBody>
          <a:bodyPr wrap="square" lIns="0" tIns="0" rIns="0" bIns="0">
            <a:spAutoFit/>
          </a:bodyPr>
          <a:lstStyle/>
          <a:p>
            <a:r>
              <a:rPr lang="en-GB" sz="1700" dirty="0"/>
              <a:t>Living things all need to survive. Some creatures that live in the ocean eat plants, others eat different living things. This is called a food chain. If one part of the food chain is broken (like a type of fish being removed from the ocean by overfishing), then other things may not survive because they won’t have food.</a:t>
            </a:r>
          </a:p>
        </p:txBody>
      </p:sp>
      <p:grpSp>
        <p:nvGrpSpPr>
          <p:cNvPr id="42" name="Group 41"/>
          <p:cNvGrpSpPr/>
          <p:nvPr/>
        </p:nvGrpSpPr>
        <p:grpSpPr>
          <a:xfrm>
            <a:off x="2837505" y="5201030"/>
            <a:ext cx="1257789" cy="921528"/>
            <a:chOff x="5044251" y="4871903"/>
            <a:chExt cx="824571" cy="604128"/>
          </a:xfrm>
        </p:grpSpPr>
        <p:sp>
          <p:nvSpPr>
            <p:cNvPr id="31" name="Oval 30"/>
            <p:cNvSpPr/>
            <p:nvPr/>
          </p:nvSpPr>
          <p:spPr>
            <a:xfrm>
              <a:off x="5154686" y="4871903"/>
              <a:ext cx="604128" cy="604128"/>
            </a:xfrm>
            <a:prstGeom prst="ellipse">
              <a:avLst/>
            </a:prstGeom>
            <a:solidFill>
              <a:schemeClr val="bg1"/>
            </a:solidFill>
            <a:ln w="1905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4251" y="5028536"/>
              <a:ext cx="824571" cy="275269"/>
            </a:xfrm>
            <a:prstGeom prst="rect">
              <a:avLst/>
            </a:prstGeom>
          </p:spPr>
        </p:pic>
      </p:grpSp>
      <p:grpSp>
        <p:nvGrpSpPr>
          <p:cNvPr id="40" name="Group 39"/>
          <p:cNvGrpSpPr/>
          <p:nvPr/>
        </p:nvGrpSpPr>
        <p:grpSpPr>
          <a:xfrm>
            <a:off x="5748104" y="5201030"/>
            <a:ext cx="1402084" cy="921528"/>
            <a:chOff x="6878381" y="4871903"/>
            <a:chExt cx="919167" cy="604128"/>
          </a:xfrm>
        </p:grpSpPr>
        <p:sp>
          <p:nvSpPr>
            <p:cNvPr id="35" name="Oval 34"/>
            <p:cNvSpPr/>
            <p:nvPr/>
          </p:nvSpPr>
          <p:spPr>
            <a:xfrm>
              <a:off x="7091257" y="4871903"/>
              <a:ext cx="604128" cy="604128"/>
            </a:xfrm>
            <a:prstGeom prst="ellipse">
              <a:avLst/>
            </a:prstGeom>
            <a:solidFill>
              <a:schemeClr val="bg1"/>
            </a:solidFill>
            <a:ln w="1905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8381" y="4993633"/>
              <a:ext cx="919167" cy="285609"/>
            </a:xfrm>
            <a:prstGeom prst="rect">
              <a:avLst/>
            </a:prstGeom>
          </p:spPr>
        </p:pic>
      </p:grpSp>
      <p:grpSp>
        <p:nvGrpSpPr>
          <p:cNvPr id="41" name="Group 40"/>
          <p:cNvGrpSpPr/>
          <p:nvPr/>
        </p:nvGrpSpPr>
        <p:grpSpPr>
          <a:xfrm>
            <a:off x="4490315" y="5201030"/>
            <a:ext cx="1008313" cy="921528"/>
            <a:chOff x="6016900" y="4871903"/>
            <a:chExt cx="661022" cy="604128"/>
          </a:xfrm>
        </p:grpSpPr>
        <p:sp>
          <p:nvSpPr>
            <p:cNvPr id="33" name="Oval 32"/>
            <p:cNvSpPr/>
            <p:nvPr/>
          </p:nvSpPr>
          <p:spPr>
            <a:xfrm>
              <a:off x="6073794" y="4871903"/>
              <a:ext cx="604128" cy="604128"/>
            </a:xfrm>
            <a:prstGeom prst="ellipse">
              <a:avLst/>
            </a:prstGeom>
            <a:solidFill>
              <a:schemeClr val="bg1"/>
            </a:solidFill>
            <a:ln w="1905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6900" y="4950959"/>
              <a:ext cx="661022" cy="374767"/>
            </a:xfrm>
            <a:prstGeom prst="rect">
              <a:avLst/>
            </a:prstGeom>
          </p:spPr>
        </p:pic>
      </p:grpSp>
      <p:grpSp>
        <p:nvGrpSpPr>
          <p:cNvPr id="44" name="Group 43"/>
          <p:cNvGrpSpPr/>
          <p:nvPr/>
        </p:nvGrpSpPr>
        <p:grpSpPr>
          <a:xfrm>
            <a:off x="5555455" y="2366470"/>
            <a:ext cx="2733125" cy="2726449"/>
            <a:chOff x="5555455" y="2366470"/>
            <a:chExt cx="2733125" cy="2726449"/>
          </a:xfrm>
        </p:grpSpPr>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67067" y="2371406"/>
              <a:ext cx="2721513" cy="2721513"/>
            </a:xfrm>
            <a:prstGeom prst="ellipse">
              <a:avLst/>
            </a:prstGeom>
            <a:ln w="28575">
              <a:solidFill>
                <a:srgbClr val="0175B0"/>
              </a:solidFill>
            </a:ln>
          </p:spPr>
        </p:pic>
        <p:pic>
          <p:nvPicPr>
            <p:cNvPr id="43" name="Picture 42"/>
            <p:cNvPicPr>
              <a:picLocks noChangeAspect="1"/>
            </p:cNvPicPr>
            <p:nvPr/>
          </p:nvPicPr>
          <p:blipFill rotWithShape="1">
            <a:blip r:embed="rId8" cstate="screen">
              <a:extLst>
                <a:ext uri="{28A0092B-C50C-407E-A947-70E740481C1C}">
                  <a14:useLocalDpi xmlns:a14="http://schemas.microsoft.com/office/drawing/2010/main"/>
                </a:ext>
              </a:extLst>
            </a:blip>
            <a:srcRect t="-31436" r="-34573"/>
            <a:stretch/>
          </p:blipFill>
          <p:spPr>
            <a:xfrm>
              <a:off x="5555455" y="2366470"/>
              <a:ext cx="2718605" cy="2718605"/>
            </a:xfrm>
            <a:prstGeom prst="ellipse">
              <a:avLst/>
            </a:prstGeom>
          </p:spPr>
        </p:pic>
      </p:grpSp>
      <p:grpSp>
        <p:nvGrpSpPr>
          <p:cNvPr id="3" name="Group 2"/>
          <p:cNvGrpSpPr/>
          <p:nvPr/>
        </p:nvGrpSpPr>
        <p:grpSpPr>
          <a:xfrm>
            <a:off x="1479934" y="5201030"/>
            <a:ext cx="921528" cy="921528"/>
            <a:chOff x="1479934" y="5201030"/>
            <a:chExt cx="921528" cy="921528"/>
          </a:xfrm>
        </p:grpSpPr>
        <p:sp>
          <p:nvSpPr>
            <p:cNvPr id="30" name="Oval 29"/>
            <p:cNvSpPr/>
            <p:nvPr/>
          </p:nvSpPr>
          <p:spPr>
            <a:xfrm>
              <a:off x="1479934" y="5201030"/>
              <a:ext cx="921528" cy="921528"/>
            </a:xfrm>
            <a:prstGeom prst="ellipse">
              <a:avLst/>
            </a:prstGeom>
            <a:solidFill>
              <a:schemeClr val="bg1"/>
            </a:solidFill>
            <a:ln w="1905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09156" y="5354391"/>
              <a:ext cx="632270" cy="655703"/>
            </a:xfrm>
            <a:prstGeom prst="rect">
              <a:avLst/>
            </a:prstGeom>
          </p:spPr>
        </p:pic>
      </p:grpSp>
      <p:cxnSp>
        <p:nvCxnSpPr>
          <p:cNvPr id="7" name="Straight Arrow Connector 6"/>
          <p:cNvCxnSpPr/>
          <p:nvPr/>
        </p:nvCxnSpPr>
        <p:spPr>
          <a:xfrm>
            <a:off x="2536027" y="5682242"/>
            <a:ext cx="284268" cy="0"/>
          </a:xfrm>
          <a:prstGeom prst="straightConnector1">
            <a:avLst/>
          </a:prstGeom>
          <a:ln w="38100">
            <a:solidFill>
              <a:srgbClr val="0175B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145752" y="5682242"/>
            <a:ext cx="284268" cy="0"/>
          </a:xfrm>
          <a:prstGeom prst="straightConnector1">
            <a:avLst/>
          </a:prstGeom>
          <a:ln w="38100">
            <a:solidFill>
              <a:srgbClr val="0175B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640943" y="5682242"/>
            <a:ext cx="284268" cy="0"/>
          </a:xfrm>
          <a:prstGeom prst="straightConnector1">
            <a:avLst/>
          </a:prstGeom>
          <a:ln w="38100">
            <a:solidFill>
              <a:srgbClr val="0175B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18012" y="5274652"/>
            <a:ext cx="665707" cy="847906"/>
          </a:xfrm>
          <a:prstGeom prst="rect">
            <a:avLst/>
          </a:prstGeom>
        </p:spPr>
      </p:pic>
    </p:spTree>
    <p:extLst>
      <p:ext uri="{BB962C8B-B14F-4D97-AF65-F5344CB8AC3E}">
        <p14:creationId xmlns:p14="http://schemas.microsoft.com/office/powerpoint/2010/main" val="181850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fade">
                                      <p:cBhvr>
                                        <p:cTn id="11" dur="500"/>
                                        <p:tgtEl>
                                          <p:spTgt spid="2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400"/>
                                        <p:tgtEl>
                                          <p:spTgt spid="4"/>
                                        </p:tgtEl>
                                      </p:cBhvr>
                                    </p:animEffect>
                                  </p:childTnLst>
                                </p:cTn>
                              </p:par>
                            </p:childTnLst>
                          </p:cTn>
                        </p:par>
                        <p:par>
                          <p:cTn id="16" fill="hold">
                            <p:stCondLst>
                              <p:cond delay="14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400"/>
                                        <p:tgtEl>
                                          <p:spTgt spid="26"/>
                                        </p:tgtEl>
                                      </p:cBhvr>
                                    </p:animEffect>
                                  </p:childTnLst>
                                </p:cTn>
                              </p:par>
                            </p:childTnLst>
                          </p:cTn>
                        </p:par>
                        <p:par>
                          <p:cTn id="33" fill="hold">
                            <p:stCondLst>
                              <p:cond delay="1400"/>
                            </p:stCondLst>
                            <p:childTnLst>
                              <p:par>
                                <p:cTn id="34" presetID="10"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par>
                          <p:cTn id="37" fill="hold">
                            <p:stCondLst>
                              <p:cond delay="19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300"/>
                                        <p:tgtEl>
                                          <p:spTgt spid="7"/>
                                        </p:tgtEl>
                                      </p:cBhvr>
                                    </p:animEffect>
                                  </p:childTnLst>
                                </p:cTn>
                              </p:par>
                            </p:childTnLst>
                          </p:cTn>
                        </p:par>
                        <p:par>
                          <p:cTn id="41" fill="hold">
                            <p:stCondLst>
                              <p:cond delay="2200"/>
                            </p:stCondLst>
                            <p:childTnLst>
                              <p:par>
                                <p:cTn id="42" presetID="10" presetClass="entr" presetSubtype="0"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27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300"/>
                                        <p:tgtEl>
                                          <p:spTgt spid="27"/>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300"/>
                                        <p:tgtEl>
                                          <p:spTgt spid="29"/>
                                        </p:tgtEl>
                                      </p:cBhvr>
                                    </p:animEffect>
                                  </p:childTnLst>
                                </p:cTn>
                              </p:par>
                            </p:childTnLst>
                          </p:cTn>
                        </p:par>
                        <p:par>
                          <p:cTn id="60" fill="hold">
                            <p:stCondLst>
                              <p:cond delay="38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Are We Doing?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3880729" y="1340104"/>
            <a:ext cx="906611" cy="227100"/>
          </a:xfrm>
          <a:prstGeom prst="rect">
            <a:avLst/>
          </a:prstGeom>
        </p:spPr>
      </p:pic>
      <p:sp>
        <p:nvSpPr>
          <p:cNvPr id="25" name="Rectangle 24"/>
          <p:cNvSpPr/>
          <p:nvPr/>
        </p:nvSpPr>
        <p:spPr>
          <a:xfrm>
            <a:off x="457199" y="2273327"/>
            <a:ext cx="2088760" cy="495108"/>
          </a:xfrm>
          <a:prstGeom prst="rect">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r>
              <a:rPr lang="en-GB" b="1" dirty="0">
                <a:cs typeface="Twinkl"/>
              </a:rPr>
              <a:t>Let’s Look!</a:t>
            </a:r>
          </a:p>
        </p:txBody>
      </p:sp>
      <p:sp>
        <p:nvSpPr>
          <p:cNvPr id="28" name="Rectangle 27"/>
          <p:cNvSpPr/>
          <p:nvPr/>
        </p:nvSpPr>
        <p:spPr>
          <a:xfrm>
            <a:off x="755650" y="2918189"/>
            <a:ext cx="7622770" cy="3139321"/>
          </a:xfrm>
          <a:prstGeom prst="rect">
            <a:avLst/>
          </a:prstGeom>
        </p:spPr>
        <p:txBody>
          <a:bodyPr wrap="square" lIns="0" tIns="0" rIns="0" bIns="0">
            <a:spAutoFit/>
          </a:bodyPr>
          <a:lstStyle/>
          <a:p>
            <a:pPr marL="285750" indent="-285750">
              <a:buFont typeface="Arial" panose="020B0604020202020204" pitchFamily="34" charset="0"/>
              <a:buChar char="•"/>
            </a:pPr>
            <a:r>
              <a:rPr lang="en-GB" sz="1700" dirty="0"/>
              <a:t>Plastic is a very useful material, but it is very hard to get rid of. When a plastic straw is not needed anymore, it needs to be burnt or broken down. It can’t be recycled as easily as paper, so many people throw them away. They end up as landfill and in the sea.  </a:t>
            </a:r>
          </a:p>
          <a:p>
            <a:pPr marL="285750" indent="-285750">
              <a:buFont typeface="Arial" panose="020B0604020202020204" pitchFamily="34" charset="0"/>
              <a:buChar char="•"/>
            </a:pPr>
            <a:r>
              <a:rPr lang="en-GB" sz="1700" dirty="0"/>
              <a:t>Big pieces of plastic in the sea, like plastic bags, can harm the creatures as turtles and dolphins can get tangled in them. </a:t>
            </a:r>
          </a:p>
          <a:p>
            <a:pPr marL="285750" indent="-285750">
              <a:buFont typeface="Arial" panose="020B0604020202020204" pitchFamily="34" charset="0"/>
              <a:buChar char="•"/>
            </a:pPr>
            <a:r>
              <a:rPr lang="en-GB" sz="1700" dirty="0"/>
              <a:t>Sometimes, sea creatures eat plastic as they mistake it for food. If a whale eats plastic, it can’t work its way though the body, so it would stay in the whale’s stomach, meaning there wouldn’t be enough room for food. </a:t>
            </a:r>
          </a:p>
          <a:p>
            <a:pPr marL="285750" indent="-285750">
              <a:buFont typeface="Arial" panose="020B0604020202020204" pitchFamily="34" charset="0"/>
              <a:buChar char="•"/>
            </a:pPr>
            <a:r>
              <a:rPr lang="en-GB" sz="1700" dirty="0"/>
              <a:t>Plastics can also start to break down into tiny pieces in the sea; this means that plastic gets into our food chain and lots of living creatures start to eat plastic, even you and me.</a:t>
            </a:r>
          </a:p>
        </p:txBody>
      </p:sp>
      <p:sp>
        <p:nvSpPr>
          <p:cNvPr id="27" name="Rectangle 26"/>
          <p:cNvSpPr/>
          <p:nvPr/>
        </p:nvSpPr>
        <p:spPr>
          <a:xfrm>
            <a:off x="765581" y="1338743"/>
            <a:ext cx="3923455" cy="784830"/>
          </a:xfrm>
          <a:prstGeom prst="rect">
            <a:avLst/>
          </a:prstGeom>
        </p:spPr>
        <p:txBody>
          <a:bodyPr wrap="square" lIns="0" tIns="0" rIns="0" bIns="0">
            <a:spAutoFit/>
          </a:bodyPr>
          <a:lstStyle/>
          <a:p>
            <a:r>
              <a:rPr lang="en-GB" sz="1700" b="1" dirty="0">
                <a:solidFill>
                  <a:srgbClr val="0175B0"/>
                </a:solidFill>
              </a:rPr>
              <a:t>Plastic pollution</a:t>
            </a:r>
          </a:p>
          <a:p>
            <a:r>
              <a:rPr lang="en-GB" sz="1700" dirty="0"/>
              <a:t>This is when plastic gets into the seas and pollutes, or harms, the living things.</a:t>
            </a:r>
          </a:p>
        </p:txBody>
      </p:sp>
      <p:grpSp>
        <p:nvGrpSpPr>
          <p:cNvPr id="6" name="Group 5"/>
          <p:cNvGrpSpPr/>
          <p:nvPr/>
        </p:nvGrpSpPr>
        <p:grpSpPr>
          <a:xfrm>
            <a:off x="6863302" y="2837528"/>
            <a:ext cx="1622024" cy="1622024"/>
            <a:chOff x="765579" y="2918189"/>
            <a:chExt cx="3056927" cy="3056927"/>
          </a:xfrm>
        </p:grpSpPr>
        <p:sp>
          <p:nvSpPr>
            <p:cNvPr id="29" name="Oval 28"/>
            <p:cNvSpPr/>
            <p:nvPr/>
          </p:nvSpPr>
          <p:spPr>
            <a:xfrm>
              <a:off x="765579" y="2918189"/>
              <a:ext cx="3056927" cy="3056927"/>
            </a:xfrm>
            <a:prstGeom prst="ellipse">
              <a:avLst/>
            </a:prstGeom>
            <a:solidFill>
              <a:srgbClr val="AFDEF8"/>
            </a:solidFill>
            <a:ln w="3810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538" y="3310224"/>
              <a:ext cx="2390842" cy="2505075"/>
            </a:xfrm>
            <a:prstGeom prst="rect">
              <a:avLst/>
            </a:prstGeom>
          </p:spPr>
        </p:pic>
      </p:grpSp>
      <p:grpSp>
        <p:nvGrpSpPr>
          <p:cNvPr id="8" name="Group 7"/>
          <p:cNvGrpSpPr/>
          <p:nvPr/>
        </p:nvGrpSpPr>
        <p:grpSpPr>
          <a:xfrm>
            <a:off x="659980" y="2918189"/>
            <a:ext cx="1683197" cy="1683197"/>
            <a:chOff x="2727307" y="3476747"/>
            <a:chExt cx="2730517" cy="2730517"/>
          </a:xfrm>
        </p:grpSpPr>
        <p:sp>
          <p:nvSpPr>
            <p:cNvPr id="36" name="Oval 35"/>
            <p:cNvSpPr/>
            <p:nvPr/>
          </p:nvSpPr>
          <p:spPr>
            <a:xfrm>
              <a:off x="2727307" y="3476747"/>
              <a:ext cx="2730517" cy="2730517"/>
            </a:xfrm>
            <a:prstGeom prst="ellipse">
              <a:avLst/>
            </a:prstGeom>
            <a:solidFill>
              <a:srgbClr val="AFDEF8"/>
            </a:solidFill>
            <a:ln w="3810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7350" y="4270181"/>
              <a:ext cx="2357697" cy="1308410"/>
            </a:xfrm>
            <a:prstGeom prst="rect">
              <a:avLst/>
            </a:prstGeom>
          </p:spPr>
        </p:pic>
      </p:grpSp>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29995" y="2918189"/>
            <a:ext cx="2931061" cy="2931061"/>
          </a:xfrm>
          <a:prstGeom prst="ellipse">
            <a:avLst/>
          </a:prstGeom>
          <a:ln w="38100">
            <a:solidFill>
              <a:srgbClr val="0175B0"/>
            </a:solidFill>
          </a:ln>
        </p:spPr>
      </p:pic>
      <p:pic>
        <p:nvPicPr>
          <p:cNvPr id="49" name="Picture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66015" flipH="1">
            <a:off x="2443322" y="3067448"/>
            <a:ext cx="906611" cy="196590"/>
          </a:xfrm>
          <a:prstGeom prst="rect">
            <a:avLst/>
          </a:prstGeom>
        </p:spPr>
      </p:pic>
      <p:pic>
        <p:nvPicPr>
          <p:cNvPr id="50" name="Picture 4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11164">
            <a:off x="5857527" y="3014017"/>
            <a:ext cx="948158" cy="205600"/>
          </a:xfrm>
          <a:prstGeom prst="rect">
            <a:avLst/>
          </a:prstGeom>
        </p:spPr>
      </p:pic>
      <p:pic>
        <p:nvPicPr>
          <p:cNvPr id="54" name="Picture 5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652244" flipH="1">
            <a:off x="2281821" y="4049881"/>
            <a:ext cx="906611" cy="196590"/>
          </a:xfrm>
          <a:prstGeom prst="rect">
            <a:avLst/>
          </a:prstGeom>
        </p:spPr>
      </p:pic>
      <p:pic>
        <p:nvPicPr>
          <p:cNvPr id="55" name="Picture 5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379876">
            <a:off x="6093221" y="4155683"/>
            <a:ext cx="948158" cy="205600"/>
          </a:xfrm>
          <a:prstGeom prst="rect">
            <a:avLst/>
          </a:prstGeom>
        </p:spPr>
      </p:pic>
      <p:grpSp>
        <p:nvGrpSpPr>
          <p:cNvPr id="11" name="Group 10"/>
          <p:cNvGrpSpPr/>
          <p:nvPr/>
        </p:nvGrpSpPr>
        <p:grpSpPr>
          <a:xfrm>
            <a:off x="1446798" y="4588023"/>
            <a:ext cx="1683197" cy="1683197"/>
            <a:chOff x="1446798" y="4588023"/>
            <a:chExt cx="1683197" cy="1683197"/>
          </a:xfrm>
        </p:grpSpPr>
        <p:sp>
          <p:nvSpPr>
            <p:cNvPr id="52" name="Oval 51"/>
            <p:cNvSpPr/>
            <p:nvPr/>
          </p:nvSpPr>
          <p:spPr>
            <a:xfrm>
              <a:off x="1446798" y="4588023"/>
              <a:ext cx="1683197" cy="1683197"/>
            </a:xfrm>
            <a:prstGeom prst="ellipse">
              <a:avLst/>
            </a:prstGeom>
            <a:solidFill>
              <a:srgbClr val="AFDEF8"/>
            </a:solidFill>
            <a:ln w="3810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66965" y="4708241"/>
              <a:ext cx="1456124" cy="1456124"/>
            </a:xfrm>
            <a:prstGeom prst="rect">
              <a:avLst/>
            </a:prstGeom>
          </p:spPr>
        </p:pic>
      </p:grpSp>
      <p:grpSp>
        <p:nvGrpSpPr>
          <p:cNvPr id="17" name="Group 16"/>
          <p:cNvGrpSpPr/>
          <p:nvPr/>
        </p:nvGrpSpPr>
        <p:grpSpPr>
          <a:xfrm>
            <a:off x="6610067" y="4651868"/>
            <a:ext cx="1622024" cy="1622024"/>
            <a:chOff x="6610067" y="4515971"/>
            <a:chExt cx="1622024" cy="1622024"/>
          </a:xfrm>
        </p:grpSpPr>
        <p:sp>
          <p:nvSpPr>
            <p:cNvPr id="60" name="Oval 59"/>
            <p:cNvSpPr/>
            <p:nvPr/>
          </p:nvSpPr>
          <p:spPr>
            <a:xfrm>
              <a:off x="6610067" y="4515971"/>
              <a:ext cx="1622024" cy="1622024"/>
            </a:xfrm>
            <a:prstGeom prst="ellipse">
              <a:avLst/>
            </a:prstGeom>
            <a:solidFill>
              <a:srgbClr val="AFDEF8"/>
            </a:solidFill>
            <a:ln w="3810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6857399" y="4709569"/>
              <a:ext cx="1198945" cy="1351508"/>
              <a:chOff x="1856192" y="1536922"/>
              <a:chExt cx="2270789" cy="2559743"/>
            </a:xfrm>
          </p:grpSpPr>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56192" y="1805464"/>
                <a:ext cx="1687433" cy="2136396"/>
              </a:xfrm>
              <a:prstGeom prst="rect">
                <a:avLst/>
              </a:prstGeom>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38268">
                <a:off x="2934640" y="1536922"/>
                <a:ext cx="193450" cy="2559743"/>
              </a:xfrm>
              <a:prstGeom prst="rect">
                <a:avLst/>
              </a:prstGeom>
            </p:spPr>
          </p:pic>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978913">
                <a:off x="2189800" y="1735693"/>
                <a:ext cx="1937181" cy="2261631"/>
              </a:xfrm>
              <a:prstGeom prst="rect">
                <a:avLst/>
              </a:prstGeom>
            </p:spPr>
          </p:pic>
        </p:grpSp>
      </p:grpSp>
      <p:grpSp>
        <p:nvGrpSpPr>
          <p:cNvPr id="5" name="Group 4"/>
          <p:cNvGrpSpPr/>
          <p:nvPr/>
        </p:nvGrpSpPr>
        <p:grpSpPr>
          <a:xfrm>
            <a:off x="4912608" y="1298069"/>
            <a:ext cx="798334" cy="798334"/>
            <a:chOff x="4833972" y="1399171"/>
            <a:chExt cx="955606" cy="955606"/>
          </a:xfrm>
        </p:grpSpPr>
        <p:sp>
          <p:nvSpPr>
            <p:cNvPr id="31" name="Oval 30"/>
            <p:cNvSpPr/>
            <p:nvPr/>
          </p:nvSpPr>
          <p:spPr>
            <a:xfrm>
              <a:off x="4833972" y="1399171"/>
              <a:ext cx="955606" cy="955606"/>
            </a:xfrm>
            <a:prstGeom prst="ellipse">
              <a:avLst/>
            </a:prstGeom>
            <a:solidFill>
              <a:schemeClr val="bg1"/>
            </a:solidFill>
            <a:ln w="1905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96542" y="1562236"/>
              <a:ext cx="651726" cy="675880"/>
            </a:xfrm>
            <a:prstGeom prst="rect">
              <a:avLst/>
            </a:prstGeom>
          </p:spPr>
        </p:pic>
      </p:grpSp>
      <p:sp>
        <p:nvSpPr>
          <p:cNvPr id="32" name="Rectangle 31"/>
          <p:cNvSpPr/>
          <p:nvPr/>
        </p:nvSpPr>
        <p:spPr>
          <a:xfrm>
            <a:off x="2705358" y="2195152"/>
            <a:ext cx="5898892" cy="553998"/>
          </a:xfrm>
          <a:prstGeom prst="rect">
            <a:avLst/>
          </a:prstGeom>
        </p:spPr>
        <p:txBody>
          <a:bodyPr wrap="square" lIns="0" tIns="0" rIns="0" bIns="0">
            <a:spAutoFit/>
          </a:bodyPr>
          <a:lstStyle/>
          <a:p>
            <a:r>
              <a:rPr lang="en-US" dirty="0">
                <a:cs typeface="Twinkl"/>
              </a:rPr>
              <a:t>When a person eats a prawn which has swallowed plastic, that person has also eaten some of the plastic.  </a:t>
            </a:r>
          </a:p>
        </p:txBody>
      </p:sp>
      <p:grpSp>
        <p:nvGrpSpPr>
          <p:cNvPr id="18" name="Group 17"/>
          <p:cNvGrpSpPr/>
          <p:nvPr/>
        </p:nvGrpSpPr>
        <p:grpSpPr>
          <a:xfrm>
            <a:off x="5829520" y="1319691"/>
            <a:ext cx="798334" cy="798334"/>
            <a:chOff x="6200745" y="1319691"/>
            <a:chExt cx="798334" cy="798334"/>
          </a:xfrm>
        </p:grpSpPr>
        <p:sp>
          <p:nvSpPr>
            <p:cNvPr id="33" name="Oval 32"/>
            <p:cNvSpPr/>
            <p:nvPr/>
          </p:nvSpPr>
          <p:spPr>
            <a:xfrm>
              <a:off x="6200745" y="1319691"/>
              <a:ext cx="798334" cy="798334"/>
            </a:xfrm>
            <a:prstGeom prst="ellipse">
              <a:avLst/>
            </a:prstGeom>
            <a:solidFill>
              <a:schemeClr val="bg1"/>
            </a:solidFill>
            <a:ln w="1905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83430" y="1528385"/>
              <a:ext cx="632964" cy="377348"/>
            </a:xfrm>
            <a:prstGeom prst="rect">
              <a:avLst/>
            </a:prstGeom>
          </p:spPr>
        </p:pic>
      </p:grpSp>
      <p:grpSp>
        <p:nvGrpSpPr>
          <p:cNvPr id="22" name="Group 21"/>
          <p:cNvGrpSpPr/>
          <p:nvPr/>
        </p:nvGrpSpPr>
        <p:grpSpPr>
          <a:xfrm>
            <a:off x="7591558" y="1319691"/>
            <a:ext cx="798518" cy="798334"/>
            <a:chOff x="7591558" y="1319691"/>
            <a:chExt cx="798518" cy="798334"/>
          </a:xfrm>
        </p:grpSpPr>
        <p:sp>
          <p:nvSpPr>
            <p:cNvPr id="38" name="Oval 37"/>
            <p:cNvSpPr/>
            <p:nvPr/>
          </p:nvSpPr>
          <p:spPr>
            <a:xfrm>
              <a:off x="7591558" y="1319691"/>
              <a:ext cx="798334" cy="798334"/>
            </a:xfrm>
            <a:prstGeom prst="ellipse">
              <a:avLst/>
            </a:prstGeom>
            <a:solidFill>
              <a:schemeClr val="bg1"/>
            </a:solidFill>
            <a:ln w="1905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rotWithShape="1">
            <a:blip r:embed="rId13" cstate="screen">
              <a:extLst>
                <a:ext uri="{28A0092B-C50C-407E-A947-70E740481C1C}">
                  <a14:useLocalDpi xmlns:a14="http://schemas.microsoft.com/office/drawing/2010/main"/>
                </a:ext>
              </a:extLst>
            </a:blip>
            <a:srcRect t="-8182"/>
            <a:stretch/>
          </p:blipFill>
          <p:spPr>
            <a:xfrm>
              <a:off x="7601030" y="1322096"/>
              <a:ext cx="789046" cy="789046"/>
            </a:xfrm>
            <a:prstGeom prst="ellipse">
              <a:avLst/>
            </a:prstGeom>
          </p:spPr>
        </p:pic>
      </p:grpSp>
      <p:grpSp>
        <p:nvGrpSpPr>
          <p:cNvPr id="24" name="Group 23"/>
          <p:cNvGrpSpPr/>
          <p:nvPr/>
        </p:nvGrpSpPr>
        <p:grpSpPr>
          <a:xfrm>
            <a:off x="6710539" y="1319691"/>
            <a:ext cx="798334" cy="798334"/>
            <a:chOff x="6710539" y="1319691"/>
            <a:chExt cx="798334" cy="798334"/>
          </a:xfrm>
        </p:grpSpPr>
        <p:sp>
          <p:nvSpPr>
            <p:cNvPr id="35" name="Oval 34"/>
            <p:cNvSpPr/>
            <p:nvPr/>
          </p:nvSpPr>
          <p:spPr>
            <a:xfrm>
              <a:off x="6710539" y="1319691"/>
              <a:ext cx="798334" cy="798334"/>
            </a:xfrm>
            <a:prstGeom prst="ellipse">
              <a:avLst/>
            </a:prstGeom>
            <a:solidFill>
              <a:schemeClr val="bg1"/>
            </a:solidFill>
            <a:ln w="19050">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73711" y="1580892"/>
              <a:ext cx="671989" cy="224332"/>
            </a:xfrm>
            <a:prstGeom prst="rect">
              <a:avLst/>
            </a:prstGeom>
          </p:spPr>
        </p:pic>
      </p:grpSp>
      <p:pic>
        <p:nvPicPr>
          <p:cNvPr id="44" name="Picture 4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554110" y="1597133"/>
            <a:ext cx="515510" cy="568092"/>
          </a:xfrm>
          <a:prstGeom prst="rect">
            <a:avLst/>
          </a:prstGeom>
        </p:spPr>
      </p:pic>
    </p:spTree>
    <p:extLst>
      <p:ext uri="{BB962C8B-B14F-4D97-AF65-F5344CB8AC3E}">
        <p14:creationId xmlns:p14="http://schemas.microsoft.com/office/powerpoint/2010/main" val="385178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fade">
                                      <p:cBhvr>
                                        <p:cTn id="11" dur="500"/>
                                        <p:tgtEl>
                                          <p:spTgt spid="2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400"/>
                                        <p:tgtEl>
                                          <p:spTgt spid="4"/>
                                        </p:tgtEl>
                                      </p:cBhvr>
                                    </p:animEffect>
                                  </p:childTnLst>
                                </p:cTn>
                              </p:par>
                            </p:childTnLst>
                          </p:cTn>
                        </p:par>
                        <p:par>
                          <p:cTn id="16" fill="hold">
                            <p:stCondLst>
                              <p:cond delay="14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9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4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29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4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3900"/>
                            </p:stCondLst>
                            <p:childTnLst>
                              <p:par>
                                <p:cTn id="37" presetID="10" presetClass="entr" presetSubtype="0" fill="hold" nodeType="after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fade">
                                      <p:cBhvr>
                                        <p:cTn id="39" dur="500"/>
                                        <p:tgtEl>
                                          <p:spTgt spid="3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Effect transition="in" filter="fade">
                                      <p:cBhvr>
                                        <p:cTn id="49" dur="500"/>
                                        <p:tgtEl>
                                          <p:spTgt spid="2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8">
                                            <p:txEl>
                                              <p:pRg st="1" end="1"/>
                                            </p:txEl>
                                          </p:spTgt>
                                        </p:tgtEl>
                                        <p:attrNameLst>
                                          <p:attrName>style.visibility</p:attrName>
                                        </p:attrNameLst>
                                      </p:cBhvr>
                                      <p:to>
                                        <p:strVal val="visible"/>
                                      </p:to>
                                    </p:set>
                                    <p:animEffect transition="in" filter="fade">
                                      <p:cBhvr>
                                        <p:cTn id="54" dur="500"/>
                                        <p:tgtEl>
                                          <p:spTgt spid="2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xEl>
                                              <p:pRg st="2" end="2"/>
                                            </p:txEl>
                                          </p:spTgt>
                                        </p:tgtEl>
                                        <p:attrNameLst>
                                          <p:attrName>style.visibility</p:attrName>
                                        </p:attrNameLst>
                                      </p:cBhvr>
                                      <p:to>
                                        <p:strVal val="visible"/>
                                      </p:to>
                                    </p:set>
                                    <p:animEffect transition="in" filter="fade">
                                      <p:cBhvr>
                                        <p:cTn id="59" dur="500"/>
                                        <p:tgtEl>
                                          <p:spTgt spid="28">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8">
                                            <p:txEl>
                                              <p:pRg st="3" end="3"/>
                                            </p:txEl>
                                          </p:spTgt>
                                        </p:tgtEl>
                                        <p:attrNameLst>
                                          <p:attrName>style.visibility</p:attrName>
                                        </p:attrNameLst>
                                      </p:cBhvr>
                                      <p:to>
                                        <p:strVal val="visible"/>
                                      </p:to>
                                    </p:set>
                                    <p:animEffect transition="in" filter="fade">
                                      <p:cBhvr>
                                        <p:cTn id="64" dur="500"/>
                                        <p:tgtEl>
                                          <p:spTgt spid="28">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28">
                                            <p:txEl>
                                              <p:pRg st="0" end="0"/>
                                            </p:txEl>
                                          </p:spTgt>
                                        </p:tgtEl>
                                      </p:cBhvr>
                                    </p:animEffect>
                                    <p:set>
                                      <p:cBhvr>
                                        <p:cTn id="69" dur="1" fill="hold">
                                          <p:stCondLst>
                                            <p:cond delay="499"/>
                                          </p:stCondLst>
                                        </p:cTn>
                                        <p:tgtEl>
                                          <p:spTgt spid="28">
                                            <p:txEl>
                                              <p:pRg st="0" end="0"/>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8">
                                            <p:txEl>
                                              <p:pRg st="1" end="1"/>
                                            </p:txEl>
                                          </p:spTgt>
                                        </p:tgtEl>
                                      </p:cBhvr>
                                    </p:animEffect>
                                    <p:set>
                                      <p:cBhvr>
                                        <p:cTn id="72" dur="1" fill="hold">
                                          <p:stCondLst>
                                            <p:cond delay="499"/>
                                          </p:stCondLst>
                                        </p:cTn>
                                        <p:tgtEl>
                                          <p:spTgt spid="28">
                                            <p:txEl>
                                              <p:pRg st="1" end="1"/>
                                            </p:txEl>
                                          </p:spTgt>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8">
                                            <p:txEl>
                                              <p:pRg st="2" end="2"/>
                                            </p:txEl>
                                          </p:spTgt>
                                        </p:tgtEl>
                                      </p:cBhvr>
                                    </p:animEffect>
                                    <p:set>
                                      <p:cBhvr>
                                        <p:cTn id="75" dur="1" fill="hold">
                                          <p:stCondLst>
                                            <p:cond delay="499"/>
                                          </p:stCondLst>
                                        </p:cTn>
                                        <p:tgtEl>
                                          <p:spTgt spid="28">
                                            <p:txEl>
                                              <p:pRg st="2" end="2"/>
                                            </p:txEl>
                                          </p:spTgt>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28">
                                            <p:txEl>
                                              <p:pRg st="3" end="3"/>
                                            </p:txEl>
                                          </p:spTgt>
                                        </p:tgtEl>
                                      </p:cBhvr>
                                    </p:animEffect>
                                    <p:set>
                                      <p:cBhvr>
                                        <p:cTn id="78" dur="1" fill="hold">
                                          <p:stCondLst>
                                            <p:cond delay="499"/>
                                          </p:stCondLst>
                                        </p:cTn>
                                        <p:tgtEl>
                                          <p:spTgt spid="28">
                                            <p:txEl>
                                              <p:pRg st="3" end="3"/>
                                            </p:txEl>
                                          </p:spTgt>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par>
                          <p:cTn id="83" fill="hold">
                            <p:stCondLst>
                              <p:cond delay="1000"/>
                            </p:stCondLst>
                            <p:childTnLst>
                              <p:par>
                                <p:cTn id="84" presetID="22" presetClass="entr" presetSubtype="2" fill="hold"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right)">
                                      <p:cBhvr>
                                        <p:cTn id="86" dur="400"/>
                                        <p:tgtEl>
                                          <p:spTgt spid="49"/>
                                        </p:tgtEl>
                                      </p:cBhvr>
                                    </p:animEffect>
                                  </p:childTnLst>
                                </p:cTn>
                              </p:par>
                            </p:childTnLst>
                          </p:cTn>
                        </p:par>
                        <p:par>
                          <p:cTn id="87" fill="hold">
                            <p:stCondLst>
                              <p:cond delay="1400"/>
                            </p:stCondLst>
                            <p:childTnLst>
                              <p:par>
                                <p:cTn id="88" presetID="10" presetClass="entr" presetSubtype="0" fill="hold"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childTnLst>
                          </p:cTn>
                        </p:par>
                        <p:par>
                          <p:cTn id="91" fill="hold">
                            <p:stCondLst>
                              <p:cond delay="1900"/>
                            </p:stCondLst>
                            <p:childTnLst>
                              <p:par>
                                <p:cTn id="92" presetID="22" presetClass="entr" presetSubtype="8" fill="hold"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left)">
                                      <p:cBhvr>
                                        <p:cTn id="94" dur="400"/>
                                        <p:tgtEl>
                                          <p:spTgt spid="50"/>
                                        </p:tgtEl>
                                      </p:cBhvr>
                                    </p:animEffect>
                                  </p:childTnLst>
                                </p:cTn>
                              </p:par>
                            </p:childTnLst>
                          </p:cTn>
                        </p:par>
                        <p:par>
                          <p:cTn id="95" fill="hold">
                            <p:stCondLst>
                              <p:cond delay="2300"/>
                            </p:stCondLst>
                            <p:childTnLst>
                              <p:par>
                                <p:cTn id="96" presetID="10"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500"/>
                                        <p:tgtEl>
                                          <p:spTgt spid="6"/>
                                        </p:tgtEl>
                                      </p:cBhvr>
                                    </p:animEffect>
                                  </p:childTnLst>
                                </p:cTn>
                              </p:par>
                            </p:childTnLst>
                          </p:cTn>
                        </p:par>
                        <p:par>
                          <p:cTn id="99" fill="hold">
                            <p:stCondLst>
                              <p:cond delay="2800"/>
                            </p:stCondLst>
                            <p:childTnLst>
                              <p:par>
                                <p:cTn id="100" presetID="22" presetClass="entr" presetSubtype="2" fill="hold"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right)">
                                      <p:cBhvr>
                                        <p:cTn id="102" dur="400"/>
                                        <p:tgtEl>
                                          <p:spTgt spid="54"/>
                                        </p:tgtEl>
                                      </p:cBhvr>
                                    </p:animEffect>
                                  </p:childTnLst>
                                </p:cTn>
                              </p:par>
                            </p:childTnLst>
                          </p:cTn>
                        </p:par>
                        <p:par>
                          <p:cTn id="103" fill="hold">
                            <p:stCondLst>
                              <p:cond delay="3200"/>
                            </p:stCondLst>
                            <p:childTnLst>
                              <p:par>
                                <p:cTn id="104" presetID="10" presetClass="entr" presetSubtype="0"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childTnLst>
                          </p:cTn>
                        </p:par>
                        <p:par>
                          <p:cTn id="107" fill="hold">
                            <p:stCondLst>
                              <p:cond delay="3700"/>
                            </p:stCondLst>
                            <p:childTnLst>
                              <p:par>
                                <p:cTn id="108" presetID="22" presetClass="entr" presetSubtype="8" fill="hold"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wipe(left)">
                                      <p:cBhvr>
                                        <p:cTn id="110" dur="400"/>
                                        <p:tgtEl>
                                          <p:spTgt spid="55"/>
                                        </p:tgtEl>
                                      </p:cBhvr>
                                    </p:animEffect>
                                  </p:childTnLst>
                                </p:cTn>
                              </p:par>
                            </p:childTnLst>
                          </p:cTn>
                        </p:par>
                        <p:par>
                          <p:cTn id="111" fill="hold">
                            <p:stCondLst>
                              <p:cond delay="4100"/>
                            </p:stCondLst>
                            <p:childTnLst>
                              <p:par>
                                <p:cTn id="112" presetID="10" presetClass="entr" presetSubtype="0" fill="hold" nodeType="after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175B0"/>
                </a:solidFill>
                <a:latin typeface="+mn-lt"/>
              </a:rPr>
              <a:t>We Need to Stop!</a:t>
            </a:r>
          </a:p>
        </p:txBody>
      </p:sp>
      <p:sp>
        <p:nvSpPr>
          <p:cNvPr id="5" name="Rectangle 4"/>
          <p:cNvSpPr/>
          <p:nvPr/>
        </p:nvSpPr>
        <p:spPr>
          <a:xfrm>
            <a:off x="755650" y="1338992"/>
            <a:ext cx="7632700" cy="1046440"/>
          </a:xfrm>
          <a:prstGeom prst="rect">
            <a:avLst/>
          </a:prstGeom>
        </p:spPr>
        <p:txBody>
          <a:bodyPr wrap="square" lIns="0" tIns="0" rIns="0" bIns="0">
            <a:spAutoFit/>
          </a:bodyPr>
          <a:lstStyle/>
          <a:p>
            <a:r>
              <a:rPr lang="en-GB" sz="1700" dirty="0"/>
              <a:t>People are causing lots of harm to our oceans and their living things. This means that our weather, or climate, is changing. Harmful gases are very damaging to our </a:t>
            </a:r>
            <a:r>
              <a:rPr lang="en-GB" sz="1700" b="1" dirty="0"/>
              <a:t>climate</a:t>
            </a:r>
            <a:r>
              <a:rPr lang="en-GB" sz="1700" dirty="0"/>
              <a:t>. These gases are produced by cars, vehicles and the factories that make some of our toys. </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8307" y="2747601"/>
            <a:ext cx="7087386" cy="4110399"/>
          </a:xfrm>
          <a:prstGeom prst="rect">
            <a:avLst/>
          </a:prstGeom>
        </p:spPr>
      </p:pic>
      <p:sp>
        <p:nvSpPr>
          <p:cNvPr id="23" name="Rectangle 22"/>
          <p:cNvSpPr/>
          <p:nvPr/>
        </p:nvSpPr>
        <p:spPr>
          <a:xfrm>
            <a:off x="755650" y="1338992"/>
            <a:ext cx="7632700" cy="1046440"/>
          </a:xfrm>
          <a:prstGeom prst="rect">
            <a:avLst/>
          </a:prstGeom>
        </p:spPr>
        <p:txBody>
          <a:bodyPr wrap="square" lIns="0" tIns="0" rIns="0" bIns="0">
            <a:spAutoFit/>
          </a:bodyPr>
          <a:lstStyle/>
          <a:p>
            <a:r>
              <a:rPr lang="en-US" sz="1700" dirty="0">
                <a:cs typeface="Twinkl"/>
              </a:rPr>
              <a:t>When these harmful gases rise up into the air, they get trapped in the layer protecting our Earth from the Sun (called the </a:t>
            </a:r>
            <a:r>
              <a:rPr lang="en-US" sz="1700" b="1" dirty="0">
                <a:cs typeface="Twinkl"/>
              </a:rPr>
              <a:t>atmosphere</a:t>
            </a:r>
            <a:r>
              <a:rPr lang="en-US" sz="1700" dirty="0">
                <a:cs typeface="Twinkl"/>
              </a:rPr>
              <a:t>). When the Sun shines onto the layer of gases, they get hotter and hotter and heat up our Earth too much. This is called </a:t>
            </a:r>
            <a:r>
              <a:rPr lang="en-US" sz="1700" b="1" dirty="0">
                <a:cs typeface="Twinkl"/>
              </a:rPr>
              <a:t>global warming</a:t>
            </a:r>
            <a:r>
              <a:rPr lang="en-US" sz="1700" dirty="0">
                <a:cs typeface="Twinkl"/>
              </a:rPr>
              <a:t>. </a:t>
            </a:r>
          </a:p>
        </p:txBody>
      </p:sp>
      <p:grpSp>
        <p:nvGrpSpPr>
          <p:cNvPr id="7" name="Group 6"/>
          <p:cNvGrpSpPr/>
          <p:nvPr/>
        </p:nvGrpSpPr>
        <p:grpSpPr>
          <a:xfrm>
            <a:off x="2166675" y="2515147"/>
            <a:ext cx="4810650" cy="3682454"/>
            <a:chOff x="2004018" y="2747601"/>
            <a:chExt cx="5138400" cy="3933340"/>
          </a:xfrm>
        </p:grpSpPr>
        <p:pic>
          <p:nvPicPr>
            <p:cNvPr id="29" name="Picture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4018" y="2747601"/>
              <a:ext cx="5138400" cy="3933340"/>
            </a:xfrm>
            <a:prstGeom prst="rect">
              <a:avLst/>
            </a:prstGeom>
          </p:spPr>
        </p:pic>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396" y="2883789"/>
              <a:ext cx="4793208" cy="3568658"/>
            </a:xfrm>
            <a:prstGeom prst="rect">
              <a:avLst/>
            </a:prstGeom>
          </p:spPr>
        </p:pic>
      </p:grpSp>
    </p:spTree>
    <p:extLst>
      <p:ext uri="{BB962C8B-B14F-4D97-AF65-F5344CB8AC3E}">
        <p14:creationId xmlns:p14="http://schemas.microsoft.com/office/powerpoint/2010/main" val="31830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175B0"/>
                </a:solidFill>
                <a:latin typeface="+mn-lt"/>
              </a:rPr>
              <a:t>We Need to Stop!</a:t>
            </a:r>
          </a:p>
        </p:txBody>
      </p:sp>
      <p:sp>
        <p:nvSpPr>
          <p:cNvPr id="5" name="Rectangle 4"/>
          <p:cNvSpPr/>
          <p:nvPr/>
        </p:nvSpPr>
        <p:spPr>
          <a:xfrm>
            <a:off x="1010536" y="1730629"/>
            <a:ext cx="5695063" cy="784830"/>
          </a:xfrm>
          <a:prstGeom prst="rect">
            <a:avLst/>
          </a:prstGeom>
        </p:spPr>
        <p:txBody>
          <a:bodyPr wrap="square" lIns="0" tIns="0" rIns="0" bIns="0">
            <a:spAutoFit/>
          </a:bodyPr>
          <a:lstStyle/>
          <a:p>
            <a:r>
              <a:rPr lang="en-GB" sz="1700" dirty="0"/>
              <a:t>Global warming isn’t good for our Earth as it heats everything up. It causes ice to melt in the Antarctic and sometimes this causes floods in other parts of the world.</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7927" y="1047404"/>
            <a:ext cx="1890423" cy="1890423"/>
          </a:xfrm>
          <a:prstGeom prst="ellipse">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13829">
            <a:off x="5640136" y="1365632"/>
            <a:ext cx="908199" cy="241637"/>
          </a:xfrm>
          <a:prstGeom prst="rect">
            <a:avLst/>
          </a:prstGeom>
        </p:spPr>
      </p:pic>
      <p:sp>
        <p:nvSpPr>
          <p:cNvPr id="12" name="Rectangle 11"/>
          <p:cNvSpPr/>
          <p:nvPr/>
        </p:nvSpPr>
        <p:spPr>
          <a:xfrm>
            <a:off x="1010536" y="2683378"/>
            <a:ext cx="5198468" cy="1046440"/>
          </a:xfrm>
          <a:prstGeom prst="rect">
            <a:avLst/>
          </a:prstGeom>
        </p:spPr>
        <p:txBody>
          <a:bodyPr wrap="square" lIns="0" tIns="0" rIns="0" bIns="0">
            <a:spAutoFit/>
          </a:bodyPr>
          <a:lstStyle/>
          <a:p>
            <a:r>
              <a:rPr lang="en-GB" sz="1700" dirty="0"/>
              <a:t>Flooding and rising sea levels means that beaches become smaller. This poses a danger to many animals, such as the loggerhead sea turtle, which lays its eggs in a nest on the beach.</a:t>
            </a: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692722" flipV="1">
            <a:off x="184808" y="2249384"/>
            <a:ext cx="1018313" cy="222631"/>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692722" flipV="1">
            <a:off x="184808" y="3806787"/>
            <a:ext cx="1018313" cy="222631"/>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97927" y="3096852"/>
            <a:ext cx="1890423" cy="1890423"/>
          </a:xfrm>
          <a:prstGeom prst="ellipse">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02445" y="4247748"/>
            <a:ext cx="3101805" cy="1947833"/>
          </a:xfrm>
          <a:prstGeom prst="rect">
            <a:avLst/>
          </a:prstGeom>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95259" flipV="1">
            <a:off x="5360384" y="3741408"/>
            <a:ext cx="955828" cy="254308"/>
          </a:xfrm>
          <a:prstGeom prst="rect">
            <a:avLst/>
          </a:prstGeom>
        </p:spPr>
      </p:pic>
      <p:sp>
        <p:nvSpPr>
          <p:cNvPr id="25" name="Rectangle 24"/>
          <p:cNvSpPr/>
          <p:nvPr/>
        </p:nvSpPr>
        <p:spPr>
          <a:xfrm>
            <a:off x="1010536" y="3955057"/>
            <a:ext cx="4614660" cy="1831271"/>
          </a:xfrm>
          <a:prstGeom prst="rect">
            <a:avLst/>
          </a:prstGeom>
        </p:spPr>
        <p:txBody>
          <a:bodyPr wrap="square" lIns="0" tIns="0" rIns="0" bIns="0">
            <a:spAutoFit/>
          </a:bodyPr>
          <a:lstStyle/>
          <a:p>
            <a:r>
              <a:rPr lang="en-GB" sz="1700" dirty="0"/>
              <a:t>Additionally, the nests need to be the perfect temperature, as this affects whether the turtles will grow to become male or female. If the temperature keeps rising, more female turtles will be born than males. This increases the risk of this wonderful, already vulnerable species, becoming extinct.</a:t>
            </a:r>
          </a:p>
        </p:txBody>
      </p:sp>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95259" flipV="1">
            <a:off x="4501776" y="5692401"/>
            <a:ext cx="955828" cy="254308"/>
          </a:xfrm>
          <a:prstGeom prst="rect">
            <a:avLst/>
          </a:prstGeom>
        </p:spPr>
      </p:pic>
    </p:spTree>
    <p:extLst>
      <p:ext uri="{BB962C8B-B14F-4D97-AF65-F5344CB8AC3E}">
        <p14:creationId xmlns:p14="http://schemas.microsoft.com/office/powerpoint/2010/main" val="248345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9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400"/>
                                        <p:tgtEl>
                                          <p:spTgt spid="16"/>
                                        </p:tgtEl>
                                      </p:cBhvr>
                                    </p:animEffect>
                                  </p:childTnLst>
                                </p:cTn>
                              </p:par>
                            </p:childTnLst>
                          </p:cTn>
                        </p:par>
                        <p:par>
                          <p:cTn id="21" fill="hold">
                            <p:stCondLst>
                              <p:cond delay="4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9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400"/>
                                        <p:tgtEl>
                                          <p:spTgt spid="24"/>
                                        </p:tgtEl>
                                      </p:cBhvr>
                                    </p:animEffect>
                                  </p:childTnLst>
                                </p:cTn>
                              </p:par>
                            </p:childTnLst>
                          </p:cTn>
                        </p:par>
                        <p:par>
                          <p:cTn id="29" fill="hold">
                            <p:stCondLst>
                              <p:cond delay="13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400"/>
                                        <p:tgtEl>
                                          <p:spTgt spid="17"/>
                                        </p:tgtEl>
                                      </p:cBhvr>
                                    </p:animEffect>
                                  </p:childTnLst>
                                </p:cTn>
                              </p:par>
                            </p:childTnLst>
                          </p:cTn>
                        </p:par>
                        <p:par>
                          <p:cTn id="38" fill="hold">
                            <p:stCondLst>
                              <p:cond delay="4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900"/>
                            </p:stCondLst>
                            <p:childTnLst>
                              <p:par>
                                <p:cTn id="43" presetID="22" presetClass="entr" presetSubtype="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400"/>
                                        <p:tgtEl>
                                          <p:spTgt spid="26"/>
                                        </p:tgtEl>
                                      </p:cBhvr>
                                    </p:animEffect>
                                  </p:childTnLst>
                                </p:cTn>
                              </p:par>
                              <p:par>
                                <p:cTn id="46" presetID="10"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175B0"/>
                </a:solidFill>
                <a:latin typeface="+mn-lt"/>
              </a:rPr>
              <a:t>How Can You Help?</a:t>
            </a:r>
          </a:p>
        </p:txBody>
      </p:sp>
      <p:sp>
        <p:nvSpPr>
          <p:cNvPr id="5" name="Rectangle 4"/>
          <p:cNvSpPr/>
          <p:nvPr/>
        </p:nvSpPr>
        <p:spPr>
          <a:xfrm>
            <a:off x="755650" y="1338992"/>
            <a:ext cx="7632700" cy="261610"/>
          </a:xfrm>
          <a:prstGeom prst="rect">
            <a:avLst/>
          </a:prstGeom>
        </p:spPr>
        <p:txBody>
          <a:bodyPr wrap="square" lIns="0" tIns="0" rIns="0" bIns="0">
            <a:spAutoFit/>
          </a:bodyPr>
          <a:lstStyle/>
          <a:p>
            <a:r>
              <a:rPr lang="en-GB" sz="1700" dirty="0"/>
              <a:t>There are lots of ways we can help protect our beautiful blue planet:</a:t>
            </a:r>
          </a:p>
        </p:txBody>
      </p:sp>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1703088" flipH="1" flipV="1">
            <a:off x="2465921" y="1800741"/>
            <a:ext cx="906611" cy="198210"/>
          </a:xfrm>
          <a:prstGeom prst="rect">
            <a:avLst/>
          </a:prstGeom>
        </p:spPr>
      </p:pic>
      <p:sp>
        <p:nvSpPr>
          <p:cNvPr id="23" name="Rectangle 22"/>
          <p:cNvSpPr/>
          <p:nvPr/>
        </p:nvSpPr>
        <p:spPr>
          <a:xfrm>
            <a:off x="2455736" y="2199089"/>
            <a:ext cx="2435225" cy="523220"/>
          </a:xfrm>
          <a:prstGeom prst="rect">
            <a:avLst/>
          </a:prstGeom>
        </p:spPr>
        <p:txBody>
          <a:bodyPr wrap="square" lIns="0" tIns="0" rIns="0" bIns="0">
            <a:spAutoFit/>
          </a:bodyPr>
          <a:lstStyle/>
          <a:p>
            <a:pPr algn="ctr"/>
            <a:r>
              <a:rPr lang="en-GB" sz="1700" b="1" dirty="0"/>
              <a:t>Recycle things, rather than throw them away.</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257" y="1674944"/>
            <a:ext cx="1440543" cy="1776591"/>
          </a:xfrm>
          <a:prstGeom prst="rect">
            <a:avLst/>
          </a:prstGeom>
        </p:spPr>
      </p:pic>
      <p:pic>
        <p:nvPicPr>
          <p:cNvPr id="27" name="Picture 2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9977040" flipH="1" flipV="1">
            <a:off x="3378201" y="4421635"/>
            <a:ext cx="906611" cy="198210"/>
          </a:xfrm>
          <a:prstGeom prst="rect">
            <a:avLst/>
          </a:prstGeom>
        </p:spPr>
      </p:pic>
      <p:sp>
        <p:nvSpPr>
          <p:cNvPr id="29" name="Rectangle 28"/>
          <p:cNvSpPr/>
          <p:nvPr/>
        </p:nvSpPr>
        <p:spPr>
          <a:xfrm>
            <a:off x="755650" y="3687737"/>
            <a:ext cx="2735389" cy="1046440"/>
          </a:xfrm>
          <a:prstGeom prst="rect">
            <a:avLst/>
          </a:prstGeom>
        </p:spPr>
        <p:txBody>
          <a:bodyPr wrap="square" lIns="0" tIns="0" rIns="0" bIns="0">
            <a:spAutoFit/>
          </a:bodyPr>
          <a:lstStyle/>
          <a:p>
            <a:pPr algn="ctr"/>
            <a:r>
              <a:rPr lang="en-GB" sz="1700" b="1" dirty="0"/>
              <a:t>Eat sustainable fish (that means fish that isn’t allowed to be overfished, so we don’t run out). </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6239" y="2808129"/>
            <a:ext cx="1876425" cy="1345213"/>
          </a:xfrm>
          <a:prstGeom prst="rect">
            <a:avLst/>
          </a:prstGeom>
        </p:spPr>
      </p:pic>
      <p:pic>
        <p:nvPicPr>
          <p:cNvPr id="32" name="Picture 3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719783" flipH="1" flipV="1">
            <a:off x="7398692" y="2709024"/>
            <a:ext cx="906611" cy="198210"/>
          </a:xfrm>
          <a:prstGeom prst="rect">
            <a:avLst/>
          </a:prstGeom>
        </p:spPr>
      </p:pic>
      <p:sp>
        <p:nvSpPr>
          <p:cNvPr id="36" name="Rectangle 35"/>
          <p:cNvSpPr/>
          <p:nvPr/>
        </p:nvSpPr>
        <p:spPr>
          <a:xfrm>
            <a:off x="5694236" y="3302129"/>
            <a:ext cx="2409069" cy="1308050"/>
          </a:xfrm>
          <a:prstGeom prst="rect">
            <a:avLst/>
          </a:prstGeom>
        </p:spPr>
        <p:txBody>
          <a:bodyPr wrap="square" lIns="0" tIns="0" rIns="0" bIns="0">
            <a:spAutoFit/>
          </a:bodyPr>
          <a:lstStyle/>
          <a:p>
            <a:pPr algn="ctr"/>
            <a:r>
              <a:rPr lang="en-GB" sz="1700" b="1" dirty="0"/>
              <a:t>Stop using lots of plastics that could end up in the seas (even wet wipes can contain small amounts of plastic).</a:t>
            </a:r>
          </a:p>
        </p:txBody>
      </p:sp>
      <p:grpSp>
        <p:nvGrpSpPr>
          <p:cNvPr id="13" name="Group 12"/>
          <p:cNvGrpSpPr/>
          <p:nvPr/>
        </p:nvGrpSpPr>
        <p:grpSpPr>
          <a:xfrm>
            <a:off x="5686776" y="1686655"/>
            <a:ext cx="2276002" cy="1494556"/>
            <a:chOff x="5686776" y="1686655"/>
            <a:chExt cx="2276002" cy="1494556"/>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7056" y="1723332"/>
              <a:ext cx="1065722" cy="1244215"/>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81037">
              <a:off x="6746661" y="1686655"/>
              <a:ext cx="112950" cy="1494556"/>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86776" y="1945146"/>
              <a:ext cx="953265" cy="1206893"/>
            </a:xfrm>
            <a:prstGeom prst="rect">
              <a:avLst/>
            </a:prstGeom>
          </p:spPr>
        </p:pic>
      </p:grpSp>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1109298" flipH="1" flipV="1">
            <a:off x="4907877" y="4831541"/>
            <a:ext cx="906611" cy="198210"/>
          </a:xfrm>
          <a:prstGeom prst="rect">
            <a:avLst/>
          </a:prstGeom>
        </p:spPr>
      </p:pic>
      <p:sp>
        <p:nvSpPr>
          <p:cNvPr id="43" name="Rectangle 42"/>
          <p:cNvSpPr/>
          <p:nvPr/>
        </p:nvSpPr>
        <p:spPr>
          <a:xfrm>
            <a:off x="5252242" y="5187591"/>
            <a:ext cx="2735389" cy="784830"/>
          </a:xfrm>
          <a:prstGeom prst="rect">
            <a:avLst/>
          </a:prstGeom>
        </p:spPr>
        <p:txBody>
          <a:bodyPr wrap="square" lIns="0" tIns="0" rIns="0" bIns="0">
            <a:spAutoFit/>
          </a:bodyPr>
          <a:lstStyle/>
          <a:p>
            <a:pPr algn="ctr"/>
            <a:r>
              <a:rPr lang="en-GB" sz="1700" b="1" dirty="0"/>
              <a:t>Help spread the message about looking after our oceans and recycling.</a:t>
            </a:r>
          </a:p>
        </p:txBody>
      </p:sp>
      <p:grpSp>
        <p:nvGrpSpPr>
          <p:cNvPr id="51" name="Group 50"/>
          <p:cNvGrpSpPr/>
          <p:nvPr/>
        </p:nvGrpSpPr>
        <p:grpSpPr>
          <a:xfrm>
            <a:off x="2123344" y="4934764"/>
            <a:ext cx="3162784" cy="1218667"/>
            <a:chOff x="1401032" y="4934764"/>
            <a:chExt cx="3162784" cy="1218667"/>
          </a:xfrm>
        </p:grpSpPr>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401032" y="4934764"/>
              <a:ext cx="3162784" cy="1218667"/>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56509" y="5328015"/>
              <a:ext cx="517710" cy="503982"/>
            </a:xfrm>
            <a:prstGeom prst="rect">
              <a:avLst/>
            </a:prstGeom>
          </p:spPr>
        </p:pic>
        <p:pic>
          <p:nvPicPr>
            <p:cNvPr id="17"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69745" y="5006581"/>
              <a:ext cx="620155" cy="489596"/>
            </a:xfrm>
            <a:prstGeom prst="rect">
              <a:avLst/>
            </a:prstGeom>
          </p:spPr>
        </p:pic>
        <p:grpSp>
          <p:nvGrpSpPr>
            <p:cNvPr id="44" name="Group 43"/>
            <p:cNvGrpSpPr/>
            <p:nvPr/>
          </p:nvGrpSpPr>
          <p:grpSpPr>
            <a:xfrm>
              <a:off x="2221031" y="5444135"/>
              <a:ext cx="909640" cy="597323"/>
              <a:chOff x="5686776" y="1686655"/>
              <a:chExt cx="2276002" cy="1494556"/>
            </a:xfrm>
          </p:grpSpPr>
          <p:pic>
            <p:nvPicPr>
              <p:cNvPr id="45" name="Picture 4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897056" y="1723332"/>
                <a:ext cx="1065722" cy="1244215"/>
              </a:xfrm>
              <a:prstGeom prst="rect">
                <a:avLst/>
              </a:prstGeom>
            </p:spPr>
          </p:pic>
          <p:pic>
            <p:nvPicPr>
              <p:cNvPr id="46" name="Picture 4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781037">
                <a:off x="6746661" y="1686655"/>
                <a:ext cx="112950" cy="1494556"/>
              </a:xfrm>
              <a:prstGeom prst="rect">
                <a:avLst/>
              </a:prstGeom>
            </p:spPr>
          </p:pic>
          <p:pic>
            <p:nvPicPr>
              <p:cNvPr id="47" name="Picture 4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86776" y="1945146"/>
                <a:ext cx="953265" cy="1206893"/>
              </a:xfrm>
              <a:prstGeom prst="rect">
                <a:avLst/>
              </a:prstGeom>
            </p:spPr>
          </p:pic>
        </p:grpSp>
        <p:pic>
          <p:nvPicPr>
            <p:cNvPr id="48" name="Picture 4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15002" y="5032950"/>
              <a:ext cx="1110837" cy="370831"/>
            </a:xfrm>
            <a:prstGeom prst="rect">
              <a:avLst/>
            </a:prstGeom>
          </p:spPr>
        </p:pic>
        <p:pic>
          <p:nvPicPr>
            <p:cNvPr id="50" name="Picture 49"/>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flipH="1">
              <a:off x="2917704" y="5403781"/>
              <a:ext cx="1572306" cy="632139"/>
            </a:xfrm>
            <a:prstGeom prst="rect">
              <a:avLst/>
            </a:prstGeom>
          </p:spPr>
        </p:pic>
      </p:grpSp>
    </p:spTree>
    <p:extLst>
      <p:ext uri="{BB962C8B-B14F-4D97-AF65-F5344CB8AC3E}">
        <p14:creationId xmlns:p14="http://schemas.microsoft.com/office/powerpoint/2010/main" val="5814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400"/>
                                        <p:tgtEl>
                                          <p:spTgt spid="26"/>
                                        </p:tgtEl>
                                      </p:cBhvr>
                                    </p:animEffect>
                                  </p:childTnLst>
                                </p:cTn>
                              </p:par>
                            </p:childTnLst>
                          </p:cTn>
                        </p:par>
                        <p:par>
                          <p:cTn id="12" fill="hold">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400"/>
                                        <p:tgtEl>
                                          <p:spTgt spid="27"/>
                                        </p:tgtEl>
                                      </p:cBhvr>
                                    </p:animEffect>
                                  </p:childTnLst>
                                </p:cTn>
                              </p:par>
                            </p:childTnLst>
                          </p:cTn>
                        </p:par>
                        <p:par>
                          <p:cTn id="25" fill="hold">
                            <p:stCondLst>
                              <p:cond delay="900"/>
                            </p:stCondLst>
                            <p:childTnLst>
                              <p:par>
                                <p:cTn id="26" presetID="10"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400"/>
                                        <p:tgtEl>
                                          <p:spTgt spid="32"/>
                                        </p:tgtEl>
                                      </p:cBhvr>
                                    </p:animEffect>
                                  </p:childTnLst>
                                </p:cTn>
                              </p:par>
                            </p:childTnLst>
                          </p:cTn>
                        </p:par>
                        <p:par>
                          <p:cTn id="38" fill="hold">
                            <p:stCondLst>
                              <p:cond delay="900"/>
                            </p:stCondLst>
                            <p:childTnLst>
                              <p:par>
                                <p:cTn id="39" presetID="10"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400"/>
                                        <p:tgtEl>
                                          <p:spTgt spid="37"/>
                                        </p:tgtEl>
                                      </p:cBhvr>
                                    </p:animEffect>
                                  </p:childTnLst>
                                </p:cTn>
                              </p:par>
                            </p:childTnLst>
                          </p:cTn>
                        </p:par>
                        <p:par>
                          <p:cTn id="51" fill="hold">
                            <p:stCondLst>
                              <p:cond delay="9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36"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175B0"/>
                </a:solidFill>
                <a:latin typeface="+mn-lt"/>
              </a:rPr>
              <a:t>Inspiration</a:t>
            </a:r>
          </a:p>
        </p:txBody>
      </p:sp>
      <p:sp>
        <p:nvSpPr>
          <p:cNvPr id="5" name="Rectangle 4"/>
          <p:cNvSpPr/>
          <p:nvPr/>
        </p:nvSpPr>
        <p:spPr>
          <a:xfrm>
            <a:off x="755650" y="1338992"/>
            <a:ext cx="7632700" cy="523220"/>
          </a:xfrm>
          <a:prstGeom prst="rect">
            <a:avLst/>
          </a:prstGeom>
        </p:spPr>
        <p:txBody>
          <a:bodyPr wrap="square" lIns="0" tIns="0" rIns="0" bIns="0">
            <a:spAutoFit/>
          </a:bodyPr>
          <a:lstStyle/>
          <a:p>
            <a:r>
              <a:rPr lang="en-GB" sz="1700" dirty="0"/>
              <a:t>Artists have already been making sculptures out of recycled plastic. </a:t>
            </a:r>
          </a:p>
          <a:p>
            <a:r>
              <a:rPr lang="en-GB" sz="1700" dirty="0"/>
              <a:t>Take a look at these for inspiration. </a:t>
            </a:r>
          </a:p>
        </p:txBody>
      </p:sp>
      <p:pic>
        <p:nvPicPr>
          <p:cNvPr id="13" name="Content Placeholder 5" descr="Screenshot 2019-03-06 16.20.1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6399" y="4201473"/>
            <a:ext cx="3061951" cy="1891352"/>
          </a:xfrm>
          <a:prstGeom prst="rect">
            <a:avLst/>
          </a:prstGeom>
        </p:spPr>
      </p:pic>
      <p:sp>
        <p:nvSpPr>
          <p:cNvPr id="14" name="TextBox 21"/>
          <p:cNvSpPr txBox="1">
            <a:spLocks noChangeArrowheads="1"/>
          </p:cNvSpPr>
          <p:nvPr/>
        </p:nvSpPr>
        <p:spPr bwMode="auto">
          <a:xfrm>
            <a:off x="5325014" y="6136615"/>
            <a:ext cx="3063335" cy="91893"/>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Trash Talking Turtle</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Sheila </a:t>
            </a:r>
            <a:r>
              <a:rPr lang="en-GB" altLang="en-US" sz="500" b="1" dirty="0" err="1">
                <a:latin typeface="Tuffy-TTF" panose="020B0603060100000000" pitchFamily="34" charset="0"/>
                <a:ea typeface="Tuffy" panose="020B0603060100000000" pitchFamily="34" charset="0"/>
                <a:cs typeface="Arial" panose="020B0604020202020204" pitchFamily="34" charset="0"/>
                <a:hlinkClick r:id="rId4"/>
              </a:rPr>
              <a:t>Sund</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19" name="Picture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5650" y="2005139"/>
            <a:ext cx="1860562" cy="1423861"/>
          </a:xfrm>
          <a:prstGeom prst="rect">
            <a:avLst/>
          </a:prstGeom>
        </p:spPr>
      </p:pic>
      <p:sp>
        <p:nvSpPr>
          <p:cNvPr id="22" name="TextBox 21"/>
          <p:cNvSpPr txBox="1">
            <a:spLocks noChangeArrowheads="1"/>
          </p:cNvSpPr>
          <p:nvPr/>
        </p:nvSpPr>
        <p:spPr bwMode="auto">
          <a:xfrm>
            <a:off x="714375" y="3435038"/>
            <a:ext cx="1943112" cy="9583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7"/>
              </a:rPr>
              <a:t>270518-003 CPS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7"/>
              </a:rPr>
              <a:t>Chris Sampson</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20" name="Picture 1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25014" y="1988127"/>
            <a:ext cx="3063336" cy="2077663"/>
          </a:xfrm>
          <a:prstGeom prst="rect">
            <a:avLst/>
          </a:prstGeom>
        </p:spPr>
      </p:pic>
      <p:sp>
        <p:nvSpPr>
          <p:cNvPr id="23" name="TextBox 22"/>
          <p:cNvSpPr txBox="1">
            <a:spLocks noChangeArrowheads="1"/>
          </p:cNvSpPr>
          <p:nvPr/>
        </p:nvSpPr>
        <p:spPr bwMode="auto">
          <a:xfrm>
            <a:off x="5494128" y="4093351"/>
            <a:ext cx="2725106" cy="8056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9"/>
              </a:rPr>
              <a:t>Washed Ashore: Art to Save the Sea</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10"/>
              </a:rPr>
              <a:t>IIP Photo Archive</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24" name="Picture 23" descr="Screenshot 2019-03-06 16.18.40.png"/>
          <p:cNvPicPr>
            <a:picLocks noChangeAspect="1"/>
          </p:cNvPicPr>
          <p:nvPr/>
        </p:nvPicPr>
        <p:blipFill rotWithShape="1">
          <a:blip r:embed="rId11" cstate="screen">
            <a:extLst>
              <a:ext uri="{28A0092B-C50C-407E-A947-70E740481C1C}">
                <a14:useLocalDpi xmlns:a14="http://schemas.microsoft.com/office/drawing/2010/main"/>
              </a:ext>
            </a:extLst>
          </a:blip>
          <a:srcRect b="1460"/>
          <a:stretch/>
        </p:blipFill>
        <p:spPr>
          <a:xfrm>
            <a:off x="755650" y="3571927"/>
            <a:ext cx="1857520" cy="2518577"/>
          </a:xfrm>
          <a:prstGeom prst="rect">
            <a:avLst/>
          </a:prstGeom>
        </p:spPr>
      </p:pic>
      <p:pic>
        <p:nvPicPr>
          <p:cNvPr id="25" name="Picture 2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705163" y="2011750"/>
            <a:ext cx="2527858" cy="1725472"/>
          </a:xfrm>
          <a:prstGeom prst="rect">
            <a:avLst/>
          </a:prstGeom>
        </p:spPr>
      </p:pic>
      <p:sp>
        <p:nvSpPr>
          <p:cNvPr id="26" name="TextBox 25"/>
          <p:cNvSpPr txBox="1">
            <a:spLocks noChangeArrowheads="1"/>
          </p:cNvSpPr>
          <p:nvPr/>
        </p:nvSpPr>
        <p:spPr bwMode="auto">
          <a:xfrm>
            <a:off x="2705163" y="3778280"/>
            <a:ext cx="2527857" cy="9735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13"/>
              </a:rPr>
              <a:t>Dolphin made from Reclaimed Plastics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14"/>
              </a:rPr>
              <a:t>Larry Koester</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27" name="Picture 26"/>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705163" y="3916694"/>
            <a:ext cx="2527858" cy="2173810"/>
          </a:xfrm>
          <a:prstGeom prst="rect">
            <a:avLst/>
          </a:prstGeom>
        </p:spPr>
      </p:pic>
      <p:sp>
        <p:nvSpPr>
          <p:cNvPr id="29" name="TextBox 28"/>
          <p:cNvSpPr txBox="1">
            <a:spLocks noChangeArrowheads="1"/>
          </p:cNvSpPr>
          <p:nvPr/>
        </p:nvSpPr>
        <p:spPr bwMode="auto">
          <a:xfrm>
            <a:off x="2705163" y="6119476"/>
            <a:ext cx="2527857" cy="15050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16"/>
              </a:rPr>
              <a:t>Washed Ashore: Art to Save the Sea</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10"/>
              </a:rPr>
              <a:t>IIP Photo Archive</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71030489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392</TotalTime>
  <Words>899</Words>
  <Application>Microsoft Office PowerPoint</Application>
  <PresentationFormat>On-screen Show (4:3)</PresentationFormat>
  <Paragraphs>46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Twinkl</vt:lpstr>
      <vt:lpstr>Tuffy-TTF</vt:lpstr>
      <vt:lpstr>Tuffy</vt:lpstr>
      <vt:lpstr>Arial</vt:lpstr>
      <vt:lpstr>Calibri</vt:lpstr>
      <vt:lpstr>Office Theme</vt:lpstr>
      <vt:lpstr>Our Beautiful Blue Planet</vt:lpstr>
      <vt:lpstr>What Are We Doing?</vt:lpstr>
      <vt:lpstr>What Are We Doing?</vt:lpstr>
      <vt:lpstr>We Need to Stop!</vt:lpstr>
      <vt:lpstr>We Need to Stop!</vt:lpstr>
      <vt:lpstr>How Can You Help?</vt:lpstr>
      <vt:lpstr>Inspiration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Georgia Chappell</dc:creator>
  <cp:lastModifiedBy>Charlotte Robinson</cp:lastModifiedBy>
  <cp:revision>36</cp:revision>
  <dcterms:created xsi:type="dcterms:W3CDTF">2019-03-13T08:20:25Z</dcterms:created>
  <dcterms:modified xsi:type="dcterms:W3CDTF">2020-06-04T09:46:23Z</dcterms:modified>
</cp:coreProperties>
</file>