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90" r:id="rId2"/>
    <p:sldId id="270" r:id="rId3"/>
    <p:sldId id="273" r:id="rId4"/>
    <p:sldId id="274" r:id="rId5"/>
    <p:sldId id="275" r:id="rId6"/>
    <p:sldId id="288" r:id="rId7"/>
    <p:sldId id="278" r:id="rId8"/>
    <p:sldId id="279" r:id="rId9"/>
    <p:sldId id="284" r:id="rId10"/>
    <p:sldId id="280" r:id="rId11"/>
    <p:sldId id="285" r:id="rId12"/>
    <p:sldId id="281" r:id="rId13"/>
    <p:sldId id="287" r:id="rId14"/>
    <p:sldId id="260" r:id="rId15"/>
    <p:sldId id="282" r:id="rId16"/>
    <p:sldId id="283" r:id="rId17"/>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bull" initials="e" lastIdx="1" clrIdx="0">
    <p:extLst/>
  </p:cmAuthor>
  <p:cmAuthor id="2" name="alexia larkins" initials="" lastIdx="8" clrIdx="1"/>
  <p:cmAuthor id="3" name="Natalie Rodden" initials="NR" lastIdx="3"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378C"/>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629" autoAdjust="0"/>
  </p:normalViewPr>
  <p:slideViewPr>
    <p:cSldViewPr snapToGrid="0" snapToObjects="1">
      <p:cViewPr varScale="1">
        <p:scale>
          <a:sx n="68" d="100"/>
          <a:sy n="68" d="100"/>
        </p:scale>
        <p:origin x="-2168" y="-112"/>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commentAuthors" Target="commentAuthors.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GB"/>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F1DE3473-358A-4EE7-8AC9-BC34E29B6949}" type="datetimeFigureOut">
              <a:rPr lang="en-GB" smtClean="0"/>
              <a:t>21/12/2015</a:t>
            </a:fld>
            <a:endParaRPr lang="en-GB"/>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GB"/>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CEBDADBB-5FA3-46A0-931F-368721794C82}" type="slidenum">
              <a:rPr lang="en-GB" smtClean="0"/>
              <a:t>‹#›</a:t>
            </a:fld>
            <a:endParaRPr lang="en-GB"/>
          </a:p>
        </p:txBody>
      </p:sp>
    </p:spTree>
    <p:extLst>
      <p:ext uri="{BB962C8B-B14F-4D97-AF65-F5344CB8AC3E}">
        <p14:creationId xmlns:p14="http://schemas.microsoft.com/office/powerpoint/2010/main" val="778958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EE3467EA-FBC2-5F4B-B472-611DE8C9AB93}" type="datetimeFigureOut">
              <a:rPr lang="en-US" smtClean="0"/>
              <a:t>21/12/2015</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1382EDAB-D7AC-5043-A40E-72CEE495B5C9}" type="slidenum">
              <a:rPr lang="en-US" smtClean="0"/>
              <a:t>‹#›</a:t>
            </a:fld>
            <a:endParaRPr lang="en-US"/>
          </a:p>
        </p:txBody>
      </p:sp>
    </p:spTree>
    <p:extLst>
      <p:ext uri="{BB962C8B-B14F-4D97-AF65-F5344CB8AC3E}">
        <p14:creationId xmlns:p14="http://schemas.microsoft.com/office/powerpoint/2010/main" val="274958898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en-GB" dirty="0" smtClean="0"/>
              <a:t>What did you like about the film?</a:t>
            </a:r>
          </a:p>
          <a:p>
            <a:pPr marL="0" lvl="0" indent="0">
              <a:buNone/>
            </a:pPr>
            <a:r>
              <a:rPr lang="en-GB" i="1" dirty="0" smtClean="0"/>
              <a:t>What I liked about this film was… </a:t>
            </a:r>
          </a:p>
          <a:p>
            <a:pPr lvl="0"/>
            <a:endParaRPr lang="en-GB" dirty="0" smtClean="0"/>
          </a:p>
          <a:p>
            <a:pPr lvl="0"/>
            <a:r>
              <a:rPr lang="en-GB" dirty="0" smtClean="0"/>
              <a:t>What didn’t you like about the film?</a:t>
            </a:r>
          </a:p>
          <a:p>
            <a:pPr marL="0" lvl="0" indent="0">
              <a:buNone/>
            </a:pPr>
            <a:r>
              <a:rPr lang="en-GB" i="1" dirty="0" smtClean="0"/>
              <a:t>What I didn’t like about this film was… </a:t>
            </a:r>
          </a:p>
          <a:p>
            <a:pPr lvl="0"/>
            <a:endParaRPr lang="en-GB" dirty="0" smtClean="0"/>
          </a:p>
          <a:p>
            <a:pPr lvl="0"/>
            <a:r>
              <a:rPr lang="en-GB" dirty="0" smtClean="0"/>
              <a:t>Which parts will you remember the most and why?</a:t>
            </a:r>
          </a:p>
          <a:p>
            <a:pPr marL="0" lvl="0" indent="0">
              <a:buNone/>
            </a:pPr>
            <a:r>
              <a:rPr lang="en-GB" i="1" dirty="0" smtClean="0"/>
              <a:t>What I remember most is…</a:t>
            </a:r>
          </a:p>
          <a:p>
            <a:pPr lvl="0"/>
            <a:endParaRPr lang="en-GB" dirty="0" smtClean="0"/>
          </a:p>
          <a:p>
            <a:pPr lvl="0"/>
            <a:r>
              <a:rPr lang="en-GB" dirty="0" smtClean="0"/>
              <a:t>Did it turn out how you expected?</a:t>
            </a:r>
          </a:p>
          <a:p>
            <a:pPr marL="0" lvl="0" indent="0">
              <a:buNone/>
            </a:pPr>
            <a:r>
              <a:rPr lang="en-GB" i="1" dirty="0" smtClean="0"/>
              <a:t>However, it turned out…</a:t>
            </a:r>
          </a:p>
          <a:p>
            <a:pPr eaLnBrk="1" hangingPunct="1">
              <a:spcBef>
                <a:spcPct val="0"/>
              </a:spcBef>
            </a:pPr>
            <a:endParaRPr lang="en-GB" dirty="0">
              <a:latin typeface="Calibri" charset="0"/>
            </a:endParaRPr>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8255" indent="-291636" eaLnBrk="0" hangingPunct="0">
              <a:defRPr sz="2400">
                <a:solidFill>
                  <a:schemeClr val="tx1"/>
                </a:solidFill>
                <a:latin typeface="Arial" charset="0"/>
                <a:ea typeface="ＭＳ Ｐゴシック" charset="0"/>
              </a:defRPr>
            </a:lvl2pPr>
            <a:lvl3pPr marL="1166546" indent="-233309" eaLnBrk="0" hangingPunct="0">
              <a:defRPr sz="2400">
                <a:solidFill>
                  <a:schemeClr val="tx1"/>
                </a:solidFill>
                <a:latin typeface="Arial" charset="0"/>
                <a:ea typeface="ＭＳ Ｐゴシック" charset="0"/>
              </a:defRPr>
            </a:lvl3pPr>
            <a:lvl4pPr marL="1633164" indent="-233309" eaLnBrk="0" hangingPunct="0">
              <a:defRPr sz="2400">
                <a:solidFill>
                  <a:schemeClr val="tx1"/>
                </a:solidFill>
                <a:latin typeface="Arial" charset="0"/>
                <a:ea typeface="ＭＳ Ｐゴシック" charset="0"/>
              </a:defRPr>
            </a:lvl4pPr>
            <a:lvl5pPr marL="2099782" indent="-233309" eaLnBrk="0" hangingPunct="0">
              <a:defRPr sz="2400">
                <a:solidFill>
                  <a:schemeClr val="tx1"/>
                </a:solidFill>
                <a:latin typeface="Arial" charset="0"/>
                <a:ea typeface="ＭＳ Ｐゴシック" charset="0"/>
              </a:defRPr>
            </a:lvl5pPr>
            <a:lvl6pPr marL="2566401" indent="-233309" eaLnBrk="0" fontAlgn="base" hangingPunct="0">
              <a:spcBef>
                <a:spcPct val="0"/>
              </a:spcBef>
              <a:spcAft>
                <a:spcPct val="0"/>
              </a:spcAft>
              <a:defRPr sz="2400">
                <a:solidFill>
                  <a:schemeClr val="tx1"/>
                </a:solidFill>
                <a:latin typeface="Arial" charset="0"/>
                <a:ea typeface="ＭＳ Ｐゴシック" charset="0"/>
              </a:defRPr>
            </a:lvl6pPr>
            <a:lvl7pPr marL="3033019" indent="-233309" eaLnBrk="0" fontAlgn="base" hangingPunct="0">
              <a:spcBef>
                <a:spcPct val="0"/>
              </a:spcBef>
              <a:spcAft>
                <a:spcPct val="0"/>
              </a:spcAft>
              <a:defRPr sz="2400">
                <a:solidFill>
                  <a:schemeClr val="tx1"/>
                </a:solidFill>
                <a:latin typeface="Arial" charset="0"/>
                <a:ea typeface="ＭＳ Ｐゴシック" charset="0"/>
              </a:defRPr>
            </a:lvl7pPr>
            <a:lvl8pPr marL="3499637" indent="-233309" eaLnBrk="0" fontAlgn="base" hangingPunct="0">
              <a:spcBef>
                <a:spcPct val="0"/>
              </a:spcBef>
              <a:spcAft>
                <a:spcPct val="0"/>
              </a:spcAft>
              <a:defRPr sz="2400">
                <a:solidFill>
                  <a:schemeClr val="tx1"/>
                </a:solidFill>
                <a:latin typeface="Arial" charset="0"/>
                <a:ea typeface="ＭＳ Ｐゴシック" charset="0"/>
              </a:defRPr>
            </a:lvl8pPr>
            <a:lvl9pPr marL="3966256" indent="-233309"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1AE0C04-03E2-7940-8324-A35FFD09738B}" type="slidenum">
              <a:rPr lang="en-US" sz="1200"/>
              <a:pPr eaLnBrk="1" hangingPunct="1"/>
              <a:t>2</a:t>
            </a:fld>
            <a:endParaRPr lang="en-US" sz="1200"/>
          </a:p>
        </p:txBody>
      </p:sp>
    </p:spTree>
    <p:extLst>
      <p:ext uri="{BB962C8B-B14F-4D97-AF65-F5344CB8AC3E}">
        <p14:creationId xmlns:p14="http://schemas.microsoft.com/office/powerpoint/2010/main" val="3909816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baseline="0" dirty="0" smtClean="0">
              <a:latin typeface="Calibri" charset="0"/>
            </a:endParaRPr>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8255" indent="-291636" eaLnBrk="0" hangingPunct="0">
              <a:defRPr sz="2400">
                <a:solidFill>
                  <a:schemeClr val="tx1"/>
                </a:solidFill>
                <a:latin typeface="Arial" charset="0"/>
                <a:ea typeface="ＭＳ Ｐゴシック" charset="0"/>
              </a:defRPr>
            </a:lvl2pPr>
            <a:lvl3pPr marL="1166546" indent="-233309" eaLnBrk="0" hangingPunct="0">
              <a:defRPr sz="2400">
                <a:solidFill>
                  <a:schemeClr val="tx1"/>
                </a:solidFill>
                <a:latin typeface="Arial" charset="0"/>
                <a:ea typeface="ＭＳ Ｐゴシック" charset="0"/>
              </a:defRPr>
            </a:lvl3pPr>
            <a:lvl4pPr marL="1633164" indent="-233309" eaLnBrk="0" hangingPunct="0">
              <a:defRPr sz="2400">
                <a:solidFill>
                  <a:schemeClr val="tx1"/>
                </a:solidFill>
                <a:latin typeface="Arial" charset="0"/>
                <a:ea typeface="ＭＳ Ｐゴシック" charset="0"/>
              </a:defRPr>
            </a:lvl4pPr>
            <a:lvl5pPr marL="2099782" indent="-233309" eaLnBrk="0" hangingPunct="0">
              <a:defRPr sz="2400">
                <a:solidFill>
                  <a:schemeClr val="tx1"/>
                </a:solidFill>
                <a:latin typeface="Arial" charset="0"/>
                <a:ea typeface="ＭＳ Ｐゴシック" charset="0"/>
              </a:defRPr>
            </a:lvl5pPr>
            <a:lvl6pPr marL="2566401" indent="-233309" eaLnBrk="0" fontAlgn="base" hangingPunct="0">
              <a:spcBef>
                <a:spcPct val="0"/>
              </a:spcBef>
              <a:spcAft>
                <a:spcPct val="0"/>
              </a:spcAft>
              <a:defRPr sz="2400">
                <a:solidFill>
                  <a:schemeClr val="tx1"/>
                </a:solidFill>
                <a:latin typeface="Arial" charset="0"/>
                <a:ea typeface="ＭＳ Ｐゴシック" charset="0"/>
              </a:defRPr>
            </a:lvl6pPr>
            <a:lvl7pPr marL="3033019" indent="-233309" eaLnBrk="0" fontAlgn="base" hangingPunct="0">
              <a:spcBef>
                <a:spcPct val="0"/>
              </a:spcBef>
              <a:spcAft>
                <a:spcPct val="0"/>
              </a:spcAft>
              <a:defRPr sz="2400">
                <a:solidFill>
                  <a:schemeClr val="tx1"/>
                </a:solidFill>
                <a:latin typeface="Arial" charset="0"/>
                <a:ea typeface="ＭＳ Ｐゴシック" charset="0"/>
              </a:defRPr>
            </a:lvl7pPr>
            <a:lvl8pPr marL="3499637" indent="-233309" eaLnBrk="0" fontAlgn="base" hangingPunct="0">
              <a:spcBef>
                <a:spcPct val="0"/>
              </a:spcBef>
              <a:spcAft>
                <a:spcPct val="0"/>
              </a:spcAft>
              <a:defRPr sz="2400">
                <a:solidFill>
                  <a:schemeClr val="tx1"/>
                </a:solidFill>
                <a:latin typeface="Arial" charset="0"/>
                <a:ea typeface="ＭＳ Ｐゴシック" charset="0"/>
              </a:defRPr>
            </a:lvl8pPr>
            <a:lvl9pPr marL="3966256" indent="-233309"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1AE0C04-03E2-7940-8324-A35FFD09738B}" type="slidenum">
              <a:rPr lang="en-US" sz="1200"/>
              <a:pPr eaLnBrk="1" hangingPunct="1"/>
              <a:t>14</a:t>
            </a:fld>
            <a:endParaRPr lang="en-US" sz="1200"/>
          </a:p>
        </p:txBody>
      </p:sp>
    </p:spTree>
    <p:extLst>
      <p:ext uri="{BB962C8B-B14F-4D97-AF65-F5344CB8AC3E}">
        <p14:creationId xmlns:p14="http://schemas.microsoft.com/office/powerpoint/2010/main" val="3443489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baseline="0" dirty="0" smtClean="0">
              <a:latin typeface="Calibri" charset="0"/>
            </a:endParaRPr>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8255" indent="-291636" eaLnBrk="0" hangingPunct="0">
              <a:defRPr sz="2400">
                <a:solidFill>
                  <a:schemeClr val="tx1"/>
                </a:solidFill>
                <a:latin typeface="Arial" charset="0"/>
                <a:ea typeface="ＭＳ Ｐゴシック" charset="0"/>
              </a:defRPr>
            </a:lvl2pPr>
            <a:lvl3pPr marL="1166546" indent="-233309" eaLnBrk="0" hangingPunct="0">
              <a:defRPr sz="2400">
                <a:solidFill>
                  <a:schemeClr val="tx1"/>
                </a:solidFill>
                <a:latin typeface="Arial" charset="0"/>
                <a:ea typeface="ＭＳ Ｐゴシック" charset="0"/>
              </a:defRPr>
            </a:lvl3pPr>
            <a:lvl4pPr marL="1633164" indent="-233309" eaLnBrk="0" hangingPunct="0">
              <a:defRPr sz="2400">
                <a:solidFill>
                  <a:schemeClr val="tx1"/>
                </a:solidFill>
                <a:latin typeface="Arial" charset="0"/>
                <a:ea typeface="ＭＳ Ｐゴシック" charset="0"/>
              </a:defRPr>
            </a:lvl4pPr>
            <a:lvl5pPr marL="2099782" indent="-233309" eaLnBrk="0" hangingPunct="0">
              <a:defRPr sz="2400">
                <a:solidFill>
                  <a:schemeClr val="tx1"/>
                </a:solidFill>
                <a:latin typeface="Arial" charset="0"/>
                <a:ea typeface="ＭＳ Ｐゴシック" charset="0"/>
              </a:defRPr>
            </a:lvl5pPr>
            <a:lvl6pPr marL="2566401" indent="-233309" eaLnBrk="0" fontAlgn="base" hangingPunct="0">
              <a:spcBef>
                <a:spcPct val="0"/>
              </a:spcBef>
              <a:spcAft>
                <a:spcPct val="0"/>
              </a:spcAft>
              <a:defRPr sz="2400">
                <a:solidFill>
                  <a:schemeClr val="tx1"/>
                </a:solidFill>
                <a:latin typeface="Arial" charset="0"/>
                <a:ea typeface="ＭＳ Ｐゴシック" charset="0"/>
              </a:defRPr>
            </a:lvl6pPr>
            <a:lvl7pPr marL="3033019" indent="-233309" eaLnBrk="0" fontAlgn="base" hangingPunct="0">
              <a:spcBef>
                <a:spcPct val="0"/>
              </a:spcBef>
              <a:spcAft>
                <a:spcPct val="0"/>
              </a:spcAft>
              <a:defRPr sz="2400">
                <a:solidFill>
                  <a:schemeClr val="tx1"/>
                </a:solidFill>
                <a:latin typeface="Arial" charset="0"/>
                <a:ea typeface="ＭＳ Ｐゴシック" charset="0"/>
              </a:defRPr>
            </a:lvl7pPr>
            <a:lvl8pPr marL="3499637" indent="-233309" eaLnBrk="0" fontAlgn="base" hangingPunct="0">
              <a:spcBef>
                <a:spcPct val="0"/>
              </a:spcBef>
              <a:spcAft>
                <a:spcPct val="0"/>
              </a:spcAft>
              <a:defRPr sz="2400">
                <a:solidFill>
                  <a:schemeClr val="tx1"/>
                </a:solidFill>
                <a:latin typeface="Arial" charset="0"/>
                <a:ea typeface="ＭＳ Ｐゴシック" charset="0"/>
              </a:defRPr>
            </a:lvl8pPr>
            <a:lvl9pPr marL="3966256" indent="-233309"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1AE0C04-03E2-7940-8324-A35FFD09738B}" type="slidenum">
              <a:rPr lang="en-US" sz="1200"/>
              <a:pPr eaLnBrk="1" hangingPunct="1"/>
              <a:t>15</a:t>
            </a:fld>
            <a:endParaRPr lang="en-US" sz="1200"/>
          </a:p>
        </p:txBody>
      </p:sp>
    </p:spTree>
    <p:extLst>
      <p:ext uri="{BB962C8B-B14F-4D97-AF65-F5344CB8AC3E}">
        <p14:creationId xmlns:p14="http://schemas.microsoft.com/office/powerpoint/2010/main" val="3529728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baseline="0" dirty="0" smtClean="0">
              <a:latin typeface="Calibri" charset="0"/>
            </a:endParaRPr>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8255" indent="-291636" eaLnBrk="0" hangingPunct="0">
              <a:defRPr sz="2400">
                <a:solidFill>
                  <a:schemeClr val="tx1"/>
                </a:solidFill>
                <a:latin typeface="Arial" charset="0"/>
                <a:ea typeface="ＭＳ Ｐゴシック" charset="0"/>
              </a:defRPr>
            </a:lvl2pPr>
            <a:lvl3pPr marL="1166546" indent="-233309" eaLnBrk="0" hangingPunct="0">
              <a:defRPr sz="2400">
                <a:solidFill>
                  <a:schemeClr val="tx1"/>
                </a:solidFill>
                <a:latin typeface="Arial" charset="0"/>
                <a:ea typeface="ＭＳ Ｐゴシック" charset="0"/>
              </a:defRPr>
            </a:lvl3pPr>
            <a:lvl4pPr marL="1633164" indent="-233309" eaLnBrk="0" hangingPunct="0">
              <a:defRPr sz="2400">
                <a:solidFill>
                  <a:schemeClr val="tx1"/>
                </a:solidFill>
                <a:latin typeface="Arial" charset="0"/>
                <a:ea typeface="ＭＳ Ｐゴシック" charset="0"/>
              </a:defRPr>
            </a:lvl4pPr>
            <a:lvl5pPr marL="2099782" indent="-233309" eaLnBrk="0" hangingPunct="0">
              <a:defRPr sz="2400">
                <a:solidFill>
                  <a:schemeClr val="tx1"/>
                </a:solidFill>
                <a:latin typeface="Arial" charset="0"/>
                <a:ea typeface="ＭＳ Ｐゴシック" charset="0"/>
              </a:defRPr>
            </a:lvl5pPr>
            <a:lvl6pPr marL="2566401" indent="-233309" eaLnBrk="0" fontAlgn="base" hangingPunct="0">
              <a:spcBef>
                <a:spcPct val="0"/>
              </a:spcBef>
              <a:spcAft>
                <a:spcPct val="0"/>
              </a:spcAft>
              <a:defRPr sz="2400">
                <a:solidFill>
                  <a:schemeClr val="tx1"/>
                </a:solidFill>
                <a:latin typeface="Arial" charset="0"/>
                <a:ea typeface="ＭＳ Ｐゴシック" charset="0"/>
              </a:defRPr>
            </a:lvl6pPr>
            <a:lvl7pPr marL="3033019" indent="-233309" eaLnBrk="0" fontAlgn="base" hangingPunct="0">
              <a:spcBef>
                <a:spcPct val="0"/>
              </a:spcBef>
              <a:spcAft>
                <a:spcPct val="0"/>
              </a:spcAft>
              <a:defRPr sz="2400">
                <a:solidFill>
                  <a:schemeClr val="tx1"/>
                </a:solidFill>
                <a:latin typeface="Arial" charset="0"/>
                <a:ea typeface="ＭＳ Ｐゴシック" charset="0"/>
              </a:defRPr>
            </a:lvl7pPr>
            <a:lvl8pPr marL="3499637" indent="-233309" eaLnBrk="0" fontAlgn="base" hangingPunct="0">
              <a:spcBef>
                <a:spcPct val="0"/>
              </a:spcBef>
              <a:spcAft>
                <a:spcPct val="0"/>
              </a:spcAft>
              <a:defRPr sz="2400">
                <a:solidFill>
                  <a:schemeClr val="tx1"/>
                </a:solidFill>
                <a:latin typeface="Arial" charset="0"/>
                <a:ea typeface="ＭＳ Ｐゴシック" charset="0"/>
              </a:defRPr>
            </a:lvl8pPr>
            <a:lvl9pPr marL="3966256" indent="-233309"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1AE0C04-03E2-7940-8324-A35FFD09738B}" type="slidenum">
              <a:rPr lang="en-US" sz="1200"/>
              <a:pPr eaLnBrk="1" hangingPunct="1"/>
              <a:t>16</a:t>
            </a:fld>
            <a:endParaRPr lang="en-US" sz="1200"/>
          </a:p>
        </p:txBody>
      </p:sp>
    </p:spTree>
    <p:extLst>
      <p:ext uri="{BB962C8B-B14F-4D97-AF65-F5344CB8AC3E}">
        <p14:creationId xmlns:p14="http://schemas.microsoft.com/office/powerpoint/2010/main" val="3529728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a:latin typeface="Calibri" charset="0"/>
            </a:endParaRPr>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8255" indent="-291636" eaLnBrk="0" hangingPunct="0">
              <a:defRPr sz="2400">
                <a:solidFill>
                  <a:schemeClr val="tx1"/>
                </a:solidFill>
                <a:latin typeface="Arial" charset="0"/>
                <a:ea typeface="ＭＳ Ｐゴシック" charset="0"/>
              </a:defRPr>
            </a:lvl2pPr>
            <a:lvl3pPr marL="1166546" indent="-233309" eaLnBrk="0" hangingPunct="0">
              <a:defRPr sz="2400">
                <a:solidFill>
                  <a:schemeClr val="tx1"/>
                </a:solidFill>
                <a:latin typeface="Arial" charset="0"/>
                <a:ea typeface="ＭＳ Ｐゴシック" charset="0"/>
              </a:defRPr>
            </a:lvl3pPr>
            <a:lvl4pPr marL="1633164" indent="-233309" eaLnBrk="0" hangingPunct="0">
              <a:defRPr sz="2400">
                <a:solidFill>
                  <a:schemeClr val="tx1"/>
                </a:solidFill>
                <a:latin typeface="Arial" charset="0"/>
                <a:ea typeface="ＭＳ Ｐゴシック" charset="0"/>
              </a:defRPr>
            </a:lvl4pPr>
            <a:lvl5pPr marL="2099782" indent="-233309" eaLnBrk="0" hangingPunct="0">
              <a:defRPr sz="2400">
                <a:solidFill>
                  <a:schemeClr val="tx1"/>
                </a:solidFill>
                <a:latin typeface="Arial" charset="0"/>
                <a:ea typeface="ＭＳ Ｐゴシック" charset="0"/>
              </a:defRPr>
            </a:lvl5pPr>
            <a:lvl6pPr marL="2566401" indent="-233309" eaLnBrk="0" fontAlgn="base" hangingPunct="0">
              <a:spcBef>
                <a:spcPct val="0"/>
              </a:spcBef>
              <a:spcAft>
                <a:spcPct val="0"/>
              </a:spcAft>
              <a:defRPr sz="2400">
                <a:solidFill>
                  <a:schemeClr val="tx1"/>
                </a:solidFill>
                <a:latin typeface="Arial" charset="0"/>
                <a:ea typeface="ＭＳ Ｐゴシック" charset="0"/>
              </a:defRPr>
            </a:lvl6pPr>
            <a:lvl7pPr marL="3033019" indent="-233309" eaLnBrk="0" fontAlgn="base" hangingPunct="0">
              <a:spcBef>
                <a:spcPct val="0"/>
              </a:spcBef>
              <a:spcAft>
                <a:spcPct val="0"/>
              </a:spcAft>
              <a:defRPr sz="2400">
                <a:solidFill>
                  <a:schemeClr val="tx1"/>
                </a:solidFill>
                <a:latin typeface="Arial" charset="0"/>
                <a:ea typeface="ＭＳ Ｐゴシック" charset="0"/>
              </a:defRPr>
            </a:lvl7pPr>
            <a:lvl8pPr marL="3499637" indent="-233309" eaLnBrk="0" fontAlgn="base" hangingPunct="0">
              <a:spcBef>
                <a:spcPct val="0"/>
              </a:spcBef>
              <a:spcAft>
                <a:spcPct val="0"/>
              </a:spcAft>
              <a:defRPr sz="2400">
                <a:solidFill>
                  <a:schemeClr val="tx1"/>
                </a:solidFill>
                <a:latin typeface="Arial" charset="0"/>
                <a:ea typeface="ＭＳ Ｐゴシック" charset="0"/>
              </a:defRPr>
            </a:lvl8pPr>
            <a:lvl9pPr marL="3966256" indent="-233309"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1AE0C04-03E2-7940-8324-A35FFD09738B}" type="slidenum">
              <a:rPr lang="en-US" sz="1200"/>
              <a:pPr eaLnBrk="1" hangingPunct="1"/>
              <a:t>3</a:t>
            </a:fld>
            <a:endParaRPr lang="en-US" sz="1200"/>
          </a:p>
        </p:txBody>
      </p:sp>
    </p:spTree>
    <p:extLst>
      <p:ext uri="{BB962C8B-B14F-4D97-AF65-F5344CB8AC3E}">
        <p14:creationId xmlns:p14="http://schemas.microsoft.com/office/powerpoint/2010/main" val="3333432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GB" b="1" dirty="0" smtClean="0">
                <a:latin typeface="Verdana" panose="020B0604030504040204" pitchFamily="34" charset="0"/>
                <a:ea typeface="Verdana" panose="020B0604030504040204" pitchFamily="34" charset="0"/>
                <a:cs typeface="Verdana" panose="020B0604030504040204" pitchFamily="34" charset="0"/>
              </a:rPr>
              <a:t>Challenge!</a:t>
            </a:r>
            <a:r>
              <a:rPr lang="en-GB" dirty="0" smtClean="0">
                <a:latin typeface="Verdana" panose="020B0604030504040204" pitchFamily="34" charset="0"/>
                <a:ea typeface="Verdana" panose="020B0604030504040204" pitchFamily="34" charset="0"/>
                <a:cs typeface="Verdana" panose="020B0604030504040204" pitchFamily="34" charset="0"/>
              </a:rPr>
              <a:t> </a:t>
            </a:r>
            <a:r>
              <a:rPr lang="en-GB" dirty="0" smtClean="0">
                <a:effectLst/>
                <a:latin typeface="Verdana" panose="020B0604030504040204" pitchFamily="34" charset="0"/>
                <a:ea typeface="Verdana" panose="020B0604030504040204" pitchFamily="34" charset="0"/>
                <a:cs typeface="Verdana" panose="020B0604030504040204" pitchFamily="34" charset="0"/>
              </a:rPr>
              <a:t>Are you able to think of any more creative comparisons for the film?</a:t>
            </a:r>
          </a:p>
          <a:p>
            <a:pPr eaLnBrk="1" hangingPunct="1">
              <a:spcBef>
                <a:spcPct val="0"/>
              </a:spcBef>
            </a:pPr>
            <a:endParaRPr lang="en-GB" dirty="0">
              <a:latin typeface="Calibri" charset="0"/>
            </a:endParaRPr>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8255" indent="-291636" eaLnBrk="0" hangingPunct="0">
              <a:defRPr sz="2400">
                <a:solidFill>
                  <a:schemeClr val="tx1"/>
                </a:solidFill>
                <a:latin typeface="Arial" charset="0"/>
                <a:ea typeface="ＭＳ Ｐゴシック" charset="0"/>
              </a:defRPr>
            </a:lvl2pPr>
            <a:lvl3pPr marL="1166546" indent="-233309" eaLnBrk="0" hangingPunct="0">
              <a:defRPr sz="2400">
                <a:solidFill>
                  <a:schemeClr val="tx1"/>
                </a:solidFill>
                <a:latin typeface="Arial" charset="0"/>
                <a:ea typeface="ＭＳ Ｐゴシック" charset="0"/>
              </a:defRPr>
            </a:lvl3pPr>
            <a:lvl4pPr marL="1633164" indent="-233309" eaLnBrk="0" hangingPunct="0">
              <a:defRPr sz="2400">
                <a:solidFill>
                  <a:schemeClr val="tx1"/>
                </a:solidFill>
                <a:latin typeface="Arial" charset="0"/>
                <a:ea typeface="ＭＳ Ｐゴシック" charset="0"/>
              </a:defRPr>
            </a:lvl4pPr>
            <a:lvl5pPr marL="2099782" indent="-233309" eaLnBrk="0" hangingPunct="0">
              <a:defRPr sz="2400">
                <a:solidFill>
                  <a:schemeClr val="tx1"/>
                </a:solidFill>
                <a:latin typeface="Arial" charset="0"/>
                <a:ea typeface="ＭＳ Ｐゴシック" charset="0"/>
              </a:defRPr>
            </a:lvl5pPr>
            <a:lvl6pPr marL="2566401" indent="-233309" eaLnBrk="0" fontAlgn="base" hangingPunct="0">
              <a:spcBef>
                <a:spcPct val="0"/>
              </a:spcBef>
              <a:spcAft>
                <a:spcPct val="0"/>
              </a:spcAft>
              <a:defRPr sz="2400">
                <a:solidFill>
                  <a:schemeClr val="tx1"/>
                </a:solidFill>
                <a:latin typeface="Arial" charset="0"/>
                <a:ea typeface="ＭＳ Ｐゴシック" charset="0"/>
              </a:defRPr>
            </a:lvl6pPr>
            <a:lvl7pPr marL="3033019" indent="-233309" eaLnBrk="0" fontAlgn="base" hangingPunct="0">
              <a:spcBef>
                <a:spcPct val="0"/>
              </a:spcBef>
              <a:spcAft>
                <a:spcPct val="0"/>
              </a:spcAft>
              <a:defRPr sz="2400">
                <a:solidFill>
                  <a:schemeClr val="tx1"/>
                </a:solidFill>
                <a:latin typeface="Arial" charset="0"/>
                <a:ea typeface="ＭＳ Ｐゴシック" charset="0"/>
              </a:defRPr>
            </a:lvl7pPr>
            <a:lvl8pPr marL="3499637" indent="-233309" eaLnBrk="0" fontAlgn="base" hangingPunct="0">
              <a:spcBef>
                <a:spcPct val="0"/>
              </a:spcBef>
              <a:spcAft>
                <a:spcPct val="0"/>
              </a:spcAft>
              <a:defRPr sz="2400">
                <a:solidFill>
                  <a:schemeClr val="tx1"/>
                </a:solidFill>
                <a:latin typeface="Arial" charset="0"/>
                <a:ea typeface="ＭＳ Ｐゴシック" charset="0"/>
              </a:defRPr>
            </a:lvl8pPr>
            <a:lvl9pPr marL="3966256" indent="-233309"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1AE0C04-03E2-7940-8324-A35FFD09738B}" type="slidenum">
              <a:rPr lang="en-US" sz="1200"/>
              <a:pPr eaLnBrk="1" hangingPunct="1"/>
              <a:t>4</a:t>
            </a:fld>
            <a:endParaRPr lang="en-US" sz="1200"/>
          </a:p>
        </p:txBody>
      </p:sp>
    </p:spTree>
    <p:extLst>
      <p:ext uri="{BB962C8B-B14F-4D97-AF65-F5344CB8AC3E}">
        <p14:creationId xmlns:p14="http://schemas.microsoft.com/office/powerpoint/2010/main" val="1641007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GB" baseline="0" dirty="0" smtClean="0">
                <a:latin typeface="Calibri" charset="0"/>
              </a:rPr>
              <a:t>Ask the question and then click to reveal a definition and some examples. </a:t>
            </a:r>
          </a:p>
          <a:p>
            <a:pPr marL="0" marR="0" indent="0" algn="l" defTabSz="457200" rtl="0" eaLnBrk="1" fontAlgn="auto" latinLnBrk="0" hangingPunct="1">
              <a:lnSpc>
                <a:spcPct val="100000"/>
              </a:lnSpc>
              <a:spcBef>
                <a:spcPct val="0"/>
              </a:spcBef>
              <a:spcAft>
                <a:spcPts val="0"/>
              </a:spcAft>
              <a:buClrTx/>
              <a:buSzTx/>
              <a:buFontTx/>
              <a:buNone/>
              <a:tabLst/>
              <a:defRPr/>
            </a:pPr>
            <a:r>
              <a:rPr lang="en-GB" dirty="0" smtClean="0">
                <a:latin typeface="Calibri" charset="0"/>
              </a:rPr>
              <a:t>See </a:t>
            </a:r>
            <a:r>
              <a:rPr lang="en-GB" u="none" dirty="0" err="1"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www.intofilm.org</a:t>
            </a:r>
            <a:r>
              <a:rPr lang="en-GB" u="none" dirty="0"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/clubs</a:t>
            </a:r>
            <a:r>
              <a:rPr lang="en-GB" u="none" baseline="0" dirty="0" smtClean="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n-GB" u="none" dirty="0" smtClean="0">
                <a:latin typeface="Calibri" charset="0"/>
              </a:rPr>
              <a:t>for</a:t>
            </a:r>
            <a:r>
              <a:rPr lang="en-GB" dirty="0" smtClean="0">
                <a:latin typeface="Calibri" charset="0"/>
              </a:rPr>
              <a:t> Into Film reviews</a:t>
            </a:r>
            <a:r>
              <a:rPr lang="en-GB" baseline="0" dirty="0" smtClean="0">
                <a:latin typeface="Calibri" charset="0"/>
              </a:rPr>
              <a:t> of the week by Into Film clubs members</a:t>
            </a:r>
          </a:p>
          <a:p>
            <a:pPr marL="0" marR="0" indent="0" algn="l" defTabSz="457200" rtl="0" eaLnBrk="1" fontAlgn="auto" latinLnBrk="0" hangingPunct="1">
              <a:lnSpc>
                <a:spcPct val="100000"/>
              </a:lnSpc>
              <a:spcBef>
                <a:spcPct val="0"/>
              </a:spcBef>
              <a:spcAft>
                <a:spcPts val="0"/>
              </a:spcAft>
              <a:buClrTx/>
              <a:buSzTx/>
              <a:buFontTx/>
              <a:buNone/>
              <a:tabLst/>
              <a:defRPr/>
            </a:pPr>
            <a:endParaRPr lang="en-GB" dirty="0">
              <a:latin typeface="Calibri" charset="0"/>
            </a:endParaRPr>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8255" indent="-291636" eaLnBrk="0" hangingPunct="0">
              <a:defRPr sz="2400">
                <a:solidFill>
                  <a:schemeClr val="tx1"/>
                </a:solidFill>
                <a:latin typeface="Arial" charset="0"/>
                <a:ea typeface="ＭＳ Ｐゴシック" charset="0"/>
              </a:defRPr>
            </a:lvl2pPr>
            <a:lvl3pPr marL="1166546" indent="-233309" eaLnBrk="0" hangingPunct="0">
              <a:defRPr sz="2400">
                <a:solidFill>
                  <a:schemeClr val="tx1"/>
                </a:solidFill>
                <a:latin typeface="Arial" charset="0"/>
                <a:ea typeface="ＭＳ Ｐゴシック" charset="0"/>
              </a:defRPr>
            </a:lvl3pPr>
            <a:lvl4pPr marL="1633164" indent="-233309" eaLnBrk="0" hangingPunct="0">
              <a:defRPr sz="2400">
                <a:solidFill>
                  <a:schemeClr val="tx1"/>
                </a:solidFill>
                <a:latin typeface="Arial" charset="0"/>
                <a:ea typeface="ＭＳ Ｐゴシック" charset="0"/>
              </a:defRPr>
            </a:lvl4pPr>
            <a:lvl5pPr marL="2099782" indent="-233309" eaLnBrk="0" hangingPunct="0">
              <a:defRPr sz="2400">
                <a:solidFill>
                  <a:schemeClr val="tx1"/>
                </a:solidFill>
                <a:latin typeface="Arial" charset="0"/>
                <a:ea typeface="ＭＳ Ｐゴシック" charset="0"/>
              </a:defRPr>
            </a:lvl5pPr>
            <a:lvl6pPr marL="2566401" indent="-233309" eaLnBrk="0" fontAlgn="base" hangingPunct="0">
              <a:spcBef>
                <a:spcPct val="0"/>
              </a:spcBef>
              <a:spcAft>
                <a:spcPct val="0"/>
              </a:spcAft>
              <a:defRPr sz="2400">
                <a:solidFill>
                  <a:schemeClr val="tx1"/>
                </a:solidFill>
                <a:latin typeface="Arial" charset="0"/>
                <a:ea typeface="ＭＳ Ｐゴシック" charset="0"/>
              </a:defRPr>
            </a:lvl6pPr>
            <a:lvl7pPr marL="3033019" indent="-233309" eaLnBrk="0" fontAlgn="base" hangingPunct="0">
              <a:spcBef>
                <a:spcPct val="0"/>
              </a:spcBef>
              <a:spcAft>
                <a:spcPct val="0"/>
              </a:spcAft>
              <a:defRPr sz="2400">
                <a:solidFill>
                  <a:schemeClr val="tx1"/>
                </a:solidFill>
                <a:latin typeface="Arial" charset="0"/>
                <a:ea typeface="ＭＳ Ｐゴシック" charset="0"/>
              </a:defRPr>
            </a:lvl7pPr>
            <a:lvl8pPr marL="3499637" indent="-233309" eaLnBrk="0" fontAlgn="base" hangingPunct="0">
              <a:spcBef>
                <a:spcPct val="0"/>
              </a:spcBef>
              <a:spcAft>
                <a:spcPct val="0"/>
              </a:spcAft>
              <a:defRPr sz="2400">
                <a:solidFill>
                  <a:schemeClr val="tx1"/>
                </a:solidFill>
                <a:latin typeface="Arial" charset="0"/>
                <a:ea typeface="ＭＳ Ｐゴシック" charset="0"/>
              </a:defRPr>
            </a:lvl8pPr>
            <a:lvl9pPr marL="3966256" indent="-233309"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1AE0C04-03E2-7940-8324-A35FFD09738B}" type="slidenum">
              <a:rPr lang="en-US" sz="1200"/>
              <a:pPr eaLnBrk="1" hangingPunct="1"/>
              <a:t>5</a:t>
            </a:fld>
            <a:endParaRPr lang="en-US" sz="1200"/>
          </a:p>
        </p:txBody>
      </p:sp>
    </p:spTree>
    <p:extLst>
      <p:ext uri="{BB962C8B-B14F-4D97-AF65-F5344CB8AC3E}">
        <p14:creationId xmlns:p14="http://schemas.microsoft.com/office/powerpoint/2010/main" val="2883106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Give members an insight into being a film critic by watching the ‘Behind The Scenes with Mark Kermode’ clip (also found at </a:t>
            </a:r>
            <a:r>
              <a:rPr lang="en-GB" sz="1200" b="0" i="0" u="none" strike="noStrike" kern="1200" baseline="0" dirty="0" err="1" smtClean="0">
                <a:solidFill>
                  <a:schemeClr val="tx1"/>
                </a:solidFill>
                <a:latin typeface="+mn-lt"/>
                <a:ea typeface="+mn-ea"/>
                <a:cs typeface="+mn-cs"/>
              </a:rPr>
              <a:t>www.intofilm.org</a:t>
            </a:r>
            <a:r>
              <a:rPr lang="en-GB" sz="1200" b="0" i="0" u="none" strike="noStrike" kern="1200" baseline="0" dirty="0" smtClean="0">
                <a:solidFill>
                  <a:schemeClr val="tx1"/>
                </a:solidFill>
                <a:latin typeface="+mn-lt"/>
                <a:ea typeface="+mn-ea"/>
                <a:cs typeface="+mn-cs"/>
              </a:rPr>
              <a:t>/review-writing</a:t>
            </a:r>
            <a:r>
              <a:rPr lang="en-GB" sz="1200" b="0" i="0" u="none" strike="noStrike" kern="1200" baseline="0" smtClean="0">
                <a:solidFill>
                  <a:schemeClr val="tx1"/>
                </a:solidFill>
                <a:latin typeface="+mn-lt"/>
                <a:ea typeface="+mn-ea"/>
                <a:cs typeface="+mn-cs"/>
              </a:rPr>
              <a:t>-primary </a:t>
            </a:r>
            <a:endParaRPr lang="en-GB"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This interview he gives pupils some insights into the tricks of the trade. If watching the full video online, you may wish to split the clips to break them up and allow for discussion in between. </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Appropriate times to pause would be 1:55, 5:02, 6:25 and finish at 7.05.</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Can the children identify three top tips for writing reviews? They can write these in the top tips box on page 10 of the Member workbook.</a:t>
            </a:r>
            <a:endParaRPr lang="en-GB" sz="1200" kern="1200" dirty="0" smtClean="0">
              <a:solidFill>
                <a:schemeClr val="tx1"/>
              </a:solidFill>
              <a:effectLst/>
              <a:latin typeface="+mn-lt"/>
              <a:ea typeface="+mn-ea"/>
              <a:cs typeface="+mn-cs"/>
            </a:endParaRPr>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8255" indent="-291636" eaLnBrk="0" hangingPunct="0">
              <a:defRPr sz="2400">
                <a:solidFill>
                  <a:schemeClr val="tx1"/>
                </a:solidFill>
                <a:latin typeface="Arial" charset="0"/>
                <a:ea typeface="ＭＳ Ｐゴシック" charset="0"/>
              </a:defRPr>
            </a:lvl2pPr>
            <a:lvl3pPr marL="1166546" indent="-233309" eaLnBrk="0" hangingPunct="0">
              <a:defRPr sz="2400">
                <a:solidFill>
                  <a:schemeClr val="tx1"/>
                </a:solidFill>
                <a:latin typeface="Arial" charset="0"/>
                <a:ea typeface="ＭＳ Ｐゴシック" charset="0"/>
              </a:defRPr>
            </a:lvl3pPr>
            <a:lvl4pPr marL="1633164" indent="-233309" eaLnBrk="0" hangingPunct="0">
              <a:defRPr sz="2400">
                <a:solidFill>
                  <a:schemeClr val="tx1"/>
                </a:solidFill>
                <a:latin typeface="Arial" charset="0"/>
                <a:ea typeface="ＭＳ Ｐゴシック" charset="0"/>
              </a:defRPr>
            </a:lvl4pPr>
            <a:lvl5pPr marL="2099782" indent="-233309" eaLnBrk="0" hangingPunct="0">
              <a:defRPr sz="2400">
                <a:solidFill>
                  <a:schemeClr val="tx1"/>
                </a:solidFill>
                <a:latin typeface="Arial" charset="0"/>
                <a:ea typeface="ＭＳ Ｐゴシック" charset="0"/>
              </a:defRPr>
            </a:lvl5pPr>
            <a:lvl6pPr marL="2566401" indent="-233309" eaLnBrk="0" fontAlgn="base" hangingPunct="0">
              <a:spcBef>
                <a:spcPct val="0"/>
              </a:spcBef>
              <a:spcAft>
                <a:spcPct val="0"/>
              </a:spcAft>
              <a:defRPr sz="2400">
                <a:solidFill>
                  <a:schemeClr val="tx1"/>
                </a:solidFill>
                <a:latin typeface="Arial" charset="0"/>
                <a:ea typeface="ＭＳ Ｐゴシック" charset="0"/>
              </a:defRPr>
            </a:lvl6pPr>
            <a:lvl7pPr marL="3033019" indent="-233309" eaLnBrk="0" fontAlgn="base" hangingPunct="0">
              <a:spcBef>
                <a:spcPct val="0"/>
              </a:spcBef>
              <a:spcAft>
                <a:spcPct val="0"/>
              </a:spcAft>
              <a:defRPr sz="2400">
                <a:solidFill>
                  <a:schemeClr val="tx1"/>
                </a:solidFill>
                <a:latin typeface="Arial" charset="0"/>
                <a:ea typeface="ＭＳ Ｐゴシック" charset="0"/>
              </a:defRPr>
            </a:lvl7pPr>
            <a:lvl8pPr marL="3499637" indent="-233309" eaLnBrk="0" fontAlgn="base" hangingPunct="0">
              <a:spcBef>
                <a:spcPct val="0"/>
              </a:spcBef>
              <a:spcAft>
                <a:spcPct val="0"/>
              </a:spcAft>
              <a:defRPr sz="2400">
                <a:solidFill>
                  <a:schemeClr val="tx1"/>
                </a:solidFill>
                <a:latin typeface="Arial" charset="0"/>
                <a:ea typeface="ＭＳ Ｐゴシック" charset="0"/>
              </a:defRPr>
            </a:lvl8pPr>
            <a:lvl9pPr marL="3966256" indent="-233309"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1AE0C04-03E2-7940-8324-A35FFD09738B}" type="slidenum">
              <a:rPr lang="en-US" sz="1200"/>
              <a:pPr eaLnBrk="1" hangingPunct="1"/>
              <a:t>6</a:t>
            </a:fld>
            <a:endParaRPr lang="en-US" sz="1200"/>
          </a:p>
        </p:txBody>
      </p:sp>
    </p:spTree>
    <p:extLst>
      <p:ext uri="{BB962C8B-B14F-4D97-AF65-F5344CB8AC3E}">
        <p14:creationId xmlns:p14="http://schemas.microsoft.com/office/powerpoint/2010/main" val="742771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GB" dirty="0" smtClean="0">
                <a:latin typeface="Calibri" charset="0"/>
              </a:rPr>
              <a:t>See </a:t>
            </a:r>
            <a:r>
              <a:rPr lang="en-GB" u="sng" dirty="0" err="1" smtClean="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www.intofilm.org</a:t>
            </a:r>
            <a:r>
              <a:rPr lang="en-GB" u="sng" dirty="0" smtClean="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/clubs</a:t>
            </a:r>
            <a:r>
              <a:rPr lang="en-GB" u="none" dirty="0" smtClean="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r>
              <a:rPr lang="en-GB" dirty="0" smtClean="0">
                <a:latin typeface="Calibri" charset="0"/>
              </a:rPr>
              <a:t>for Into Film reviews</a:t>
            </a:r>
            <a:r>
              <a:rPr lang="en-GB" baseline="0" dirty="0" smtClean="0">
                <a:latin typeface="Calibri" charset="0"/>
              </a:rPr>
              <a:t> of the week by Into Film clubs members</a:t>
            </a:r>
            <a:endParaRPr lang="en-GB" dirty="0">
              <a:latin typeface="Calibri" charset="0"/>
            </a:endParaRPr>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8255" indent="-291636" eaLnBrk="0" hangingPunct="0">
              <a:defRPr sz="2400">
                <a:solidFill>
                  <a:schemeClr val="tx1"/>
                </a:solidFill>
                <a:latin typeface="Arial" charset="0"/>
                <a:ea typeface="ＭＳ Ｐゴシック" charset="0"/>
              </a:defRPr>
            </a:lvl2pPr>
            <a:lvl3pPr marL="1166546" indent="-233309" eaLnBrk="0" hangingPunct="0">
              <a:defRPr sz="2400">
                <a:solidFill>
                  <a:schemeClr val="tx1"/>
                </a:solidFill>
                <a:latin typeface="Arial" charset="0"/>
                <a:ea typeface="ＭＳ Ｐゴシック" charset="0"/>
              </a:defRPr>
            </a:lvl3pPr>
            <a:lvl4pPr marL="1633164" indent="-233309" eaLnBrk="0" hangingPunct="0">
              <a:defRPr sz="2400">
                <a:solidFill>
                  <a:schemeClr val="tx1"/>
                </a:solidFill>
                <a:latin typeface="Arial" charset="0"/>
                <a:ea typeface="ＭＳ Ｐゴシック" charset="0"/>
              </a:defRPr>
            </a:lvl4pPr>
            <a:lvl5pPr marL="2099782" indent="-233309" eaLnBrk="0" hangingPunct="0">
              <a:defRPr sz="2400">
                <a:solidFill>
                  <a:schemeClr val="tx1"/>
                </a:solidFill>
                <a:latin typeface="Arial" charset="0"/>
                <a:ea typeface="ＭＳ Ｐゴシック" charset="0"/>
              </a:defRPr>
            </a:lvl5pPr>
            <a:lvl6pPr marL="2566401" indent="-233309" eaLnBrk="0" fontAlgn="base" hangingPunct="0">
              <a:spcBef>
                <a:spcPct val="0"/>
              </a:spcBef>
              <a:spcAft>
                <a:spcPct val="0"/>
              </a:spcAft>
              <a:defRPr sz="2400">
                <a:solidFill>
                  <a:schemeClr val="tx1"/>
                </a:solidFill>
                <a:latin typeface="Arial" charset="0"/>
                <a:ea typeface="ＭＳ Ｐゴシック" charset="0"/>
              </a:defRPr>
            </a:lvl6pPr>
            <a:lvl7pPr marL="3033019" indent="-233309" eaLnBrk="0" fontAlgn="base" hangingPunct="0">
              <a:spcBef>
                <a:spcPct val="0"/>
              </a:spcBef>
              <a:spcAft>
                <a:spcPct val="0"/>
              </a:spcAft>
              <a:defRPr sz="2400">
                <a:solidFill>
                  <a:schemeClr val="tx1"/>
                </a:solidFill>
                <a:latin typeface="Arial" charset="0"/>
                <a:ea typeface="ＭＳ Ｐゴシック" charset="0"/>
              </a:defRPr>
            </a:lvl7pPr>
            <a:lvl8pPr marL="3499637" indent="-233309" eaLnBrk="0" fontAlgn="base" hangingPunct="0">
              <a:spcBef>
                <a:spcPct val="0"/>
              </a:spcBef>
              <a:spcAft>
                <a:spcPct val="0"/>
              </a:spcAft>
              <a:defRPr sz="2400">
                <a:solidFill>
                  <a:schemeClr val="tx1"/>
                </a:solidFill>
                <a:latin typeface="Arial" charset="0"/>
                <a:ea typeface="ＭＳ Ｐゴシック" charset="0"/>
              </a:defRPr>
            </a:lvl8pPr>
            <a:lvl9pPr marL="3966256" indent="-233309"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1AE0C04-03E2-7940-8324-A35FFD09738B}" type="slidenum">
              <a:rPr lang="en-US" sz="1200"/>
              <a:pPr eaLnBrk="1" hangingPunct="1"/>
              <a:t>7</a:t>
            </a:fld>
            <a:endParaRPr lang="en-US" sz="1200"/>
          </a:p>
        </p:txBody>
      </p:sp>
    </p:spTree>
    <p:extLst>
      <p:ext uri="{BB962C8B-B14F-4D97-AF65-F5344CB8AC3E}">
        <p14:creationId xmlns:p14="http://schemas.microsoft.com/office/powerpoint/2010/main" val="3185168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GB" dirty="0" smtClean="0">
                <a:latin typeface="Calibri" charset="0"/>
              </a:rPr>
              <a:t>See </a:t>
            </a:r>
            <a:r>
              <a:rPr lang="en-GB" u="sng" dirty="0" err="1" smtClean="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www.intofilm.org</a:t>
            </a:r>
            <a:r>
              <a:rPr lang="en-GB" u="sng" dirty="0" smtClean="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/clubs</a:t>
            </a:r>
            <a:r>
              <a:rPr lang="en-GB" u="none" dirty="0" smtClean="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r>
              <a:rPr lang="en-GB" dirty="0" smtClean="0">
                <a:latin typeface="Calibri" charset="0"/>
              </a:rPr>
              <a:t>for Into Film reviews</a:t>
            </a:r>
            <a:r>
              <a:rPr lang="en-GB" baseline="0" dirty="0" smtClean="0">
                <a:latin typeface="Calibri" charset="0"/>
              </a:rPr>
              <a:t> of the week by Into Film clubs members</a:t>
            </a:r>
            <a:endParaRPr lang="en-GB" dirty="0">
              <a:latin typeface="Calibri" charset="0"/>
            </a:endParaRPr>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8255" indent="-291636" eaLnBrk="0" hangingPunct="0">
              <a:defRPr sz="2400">
                <a:solidFill>
                  <a:schemeClr val="tx1"/>
                </a:solidFill>
                <a:latin typeface="Arial" charset="0"/>
                <a:ea typeface="ＭＳ Ｐゴシック" charset="0"/>
              </a:defRPr>
            </a:lvl2pPr>
            <a:lvl3pPr marL="1166546" indent="-233309" eaLnBrk="0" hangingPunct="0">
              <a:defRPr sz="2400">
                <a:solidFill>
                  <a:schemeClr val="tx1"/>
                </a:solidFill>
                <a:latin typeface="Arial" charset="0"/>
                <a:ea typeface="ＭＳ Ｐゴシック" charset="0"/>
              </a:defRPr>
            </a:lvl3pPr>
            <a:lvl4pPr marL="1633164" indent="-233309" eaLnBrk="0" hangingPunct="0">
              <a:defRPr sz="2400">
                <a:solidFill>
                  <a:schemeClr val="tx1"/>
                </a:solidFill>
                <a:latin typeface="Arial" charset="0"/>
                <a:ea typeface="ＭＳ Ｐゴシック" charset="0"/>
              </a:defRPr>
            </a:lvl4pPr>
            <a:lvl5pPr marL="2099782" indent="-233309" eaLnBrk="0" hangingPunct="0">
              <a:defRPr sz="2400">
                <a:solidFill>
                  <a:schemeClr val="tx1"/>
                </a:solidFill>
                <a:latin typeface="Arial" charset="0"/>
                <a:ea typeface="ＭＳ Ｐゴシック" charset="0"/>
              </a:defRPr>
            </a:lvl5pPr>
            <a:lvl6pPr marL="2566401" indent="-233309" eaLnBrk="0" fontAlgn="base" hangingPunct="0">
              <a:spcBef>
                <a:spcPct val="0"/>
              </a:spcBef>
              <a:spcAft>
                <a:spcPct val="0"/>
              </a:spcAft>
              <a:defRPr sz="2400">
                <a:solidFill>
                  <a:schemeClr val="tx1"/>
                </a:solidFill>
                <a:latin typeface="Arial" charset="0"/>
                <a:ea typeface="ＭＳ Ｐゴシック" charset="0"/>
              </a:defRPr>
            </a:lvl6pPr>
            <a:lvl7pPr marL="3033019" indent="-233309" eaLnBrk="0" fontAlgn="base" hangingPunct="0">
              <a:spcBef>
                <a:spcPct val="0"/>
              </a:spcBef>
              <a:spcAft>
                <a:spcPct val="0"/>
              </a:spcAft>
              <a:defRPr sz="2400">
                <a:solidFill>
                  <a:schemeClr val="tx1"/>
                </a:solidFill>
                <a:latin typeface="Arial" charset="0"/>
                <a:ea typeface="ＭＳ Ｐゴシック" charset="0"/>
              </a:defRPr>
            </a:lvl7pPr>
            <a:lvl8pPr marL="3499637" indent="-233309" eaLnBrk="0" fontAlgn="base" hangingPunct="0">
              <a:spcBef>
                <a:spcPct val="0"/>
              </a:spcBef>
              <a:spcAft>
                <a:spcPct val="0"/>
              </a:spcAft>
              <a:defRPr sz="2400">
                <a:solidFill>
                  <a:schemeClr val="tx1"/>
                </a:solidFill>
                <a:latin typeface="Arial" charset="0"/>
                <a:ea typeface="ＭＳ Ｐゴシック" charset="0"/>
              </a:defRPr>
            </a:lvl8pPr>
            <a:lvl9pPr marL="3966256" indent="-233309"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1AE0C04-03E2-7940-8324-A35FFD09738B}" type="slidenum">
              <a:rPr lang="en-US" sz="1200"/>
              <a:pPr eaLnBrk="1" hangingPunct="1"/>
              <a:t>8</a:t>
            </a:fld>
            <a:endParaRPr lang="en-US" sz="1200"/>
          </a:p>
        </p:txBody>
      </p:sp>
    </p:spTree>
    <p:extLst>
      <p:ext uri="{BB962C8B-B14F-4D97-AF65-F5344CB8AC3E}">
        <p14:creationId xmlns:p14="http://schemas.microsoft.com/office/powerpoint/2010/main" val="514327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GB" dirty="0" smtClean="0">
                <a:latin typeface="Calibri" charset="0"/>
              </a:rPr>
              <a:t>See </a:t>
            </a:r>
            <a:r>
              <a:rPr lang="en-GB" u="sng" dirty="0" err="1" smtClean="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www.intofilm.org</a:t>
            </a:r>
            <a:r>
              <a:rPr lang="en-GB" u="sng" dirty="0" smtClean="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/clubs</a:t>
            </a:r>
            <a:r>
              <a:rPr lang="en-GB" u="none" dirty="0" smtClean="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r>
              <a:rPr lang="en-GB" dirty="0" smtClean="0">
                <a:latin typeface="Calibri" charset="0"/>
              </a:rPr>
              <a:t>for Into Film reviews</a:t>
            </a:r>
            <a:r>
              <a:rPr lang="en-GB" baseline="0" dirty="0" smtClean="0">
                <a:latin typeface="Calibri" charset="0"/>
              </a:rPr>
              <a:t> of the week by Into Film clubs members</a:t>
            </a:r>
            <a:endParaRPr lang="en-GB" dirty="0">
              <a:latin typeface="Calibri" charset="0"/>
            </a:endParaRPr>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8255" indent="-291636" eaLnBrk="0" hangingPunct="0">
              <a:defRPr sz="2400">
                <a:solidFill>
                  <a:schemeClr val="tx1"/>
                </a:solidFill>
                <a:latin typeface="Arial" charset="0"/>
                <a:ea typeface="ＭＳ Ｐゴシック" charset="0"/>
              </a:defRPr>
            </a:lvl2pPr>
            <a:lvl3pPr marL="1166546" indent="-233309" eaLnBrk="0" hangingPunct="0">
              <a:defRPr sz="2400">
                <a:solidFill>
                  <a:schemeClr val="tx1"/>
                </a:solidFill>
                <a:latin typeface="Arial" charset="0"/>
                <a:ea typeface="ＭＳ Ｐゴシック" charset="0"/>
              </a:defRPr>
            </a:lvl3pPr>
            <a:lvl4pPr marL="1633164" indent="-233309" eaLnBrk="0" hangingPunct="0">
              <a:defRPr sz="2400">
                <a:solidFill>
                  <a:schemeClr val="tx1"/>
                </a:solidFill>
                <a:latin typeface="Arial" charset="0"/>
                <a:ea typeface="ＭＳ Ｐゴシック" charset="0"/>
              </a:defRPr>
            </a:lvl4pPr>
            <a:lvl5pPr marL="2099782" indent="-233309" eaLnBrk="0" hangingPunct="0">
              <a:defRPr sz="2400">
                <a:solidFill>
                  <a:schemeClr val="tx1"/>
                </a:solidFill>
                <a:latin typeface="Arial" charset="0"/>
                <a:ea typeface="ＭＳ Ｐゴシック" charset="0"/>
              </a:defRPr>
            </a:lvl5pPr>
            <a:lvl6pPr marL="2566401" indent="-233309" eaLnBrk="0" fontAlgn="base" hangingPunct="0">
              <a:spcBef>
                <a:spcPct val="0"/>
              </a:spcBef>
              <a:spcAft>
                <a:spcPct val="0"/>
              </a:spcAft>
              <a:defRPr sz="2400">
                <a:solidFill>
                  <a:schemeClr val="tx1"/>
                </a:solidFill>
                <a:latin typeface="Arial" charset="0"/>
                <a:ea typeface="ＭＳ Ｐゴシック" charset="0"/>
              </a:defRPr>
            </a:lvl6pPr>
            <a:lvl7pPr marL="3033019" indent="-233309" eaLnBrk="0" fontAlgn="base" hangingPunct="0">
              <a:spcBef>
                <a:spcPct val="0"/>
              </a:spcBef>
              <a:spcAft>
                <a:spcPct val="0"/>
              </a:spcAft>
              <a:defRPr sz="2400">
                <a:solidFill>
                  <a:schemeClr val="tx1"/>
                </a:solidFill>
                <a:latin typeface="Arial" charset="0"/>
                <a:ea typeface="ＭＳ Ｐゴシック" charset="0"/>
              </a:defRPr>
            </a:lvl7pPr>
            <a:lvl8pPr marL="3499637" indent="-233309" eaLnBrk="0" fontAlgn="base" hangingPunct="0">
              <a:spcBef>
                <a:spcPct val="0"/>
              </a:spcBef>
              <a:spcAft>
                <a:spcPct val="0"/>
              </a:spcAft>
              <a:defRPr sz="2400">
                <a:solidFill>
                  <a:schemeClr val="tx1"/>
                </a:solidFill>
                <a:latin typeface="Arial" charset="0"/>
                <a:ea typeface="ＭＳ Ｐゴシック" charset="0"/>
              </a:defRPr>
            </a:lvl8pPr>
            <a:lvl9pPr marL="3966256" indent="-233309"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1AE0C04-03E2-7940-8324-A35FFD09738B}" type="slidenum">
              <a:rPr lang="en-US" sz="1200"/>
              <a:pPr eaLnBrk="1" hangingPunct="1"/>
              <a:t>10</a:t>
            </a:fld>
            <a:endParaRPr lang="en-US" sz="1200"/>
          </a:p>
        </p:txBody>
      </p:sp>
    </p:spTree>
    <p:extLst>
      <p:ext uri="{BB962C8B-B14F-4D97-AF65-F5344CB8AC3E}">
        <p14:creationId xmlns:p14="http://schemas.microsoft.com/office/powerpoint/2010/main" val="1915074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GB" dirty="0" smtClean="0">
                <a:latin typeface="Calibri" charset="0"/>
              </a:rPr>
              <a:t>See </a:t>
            </a:r>
            <a:r>
              <a:rPr lang="en-GB" u="sng" dirty="0" err="1" smtClean="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www.intofilm.org</a:t>
            </a:r>
            <a:r>
              <a:rPr lang="en-GB" u="sng" dirty="0" smtClean="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/clubs</a:t>
            </a:r>
            <a:r>
              <a:rPr lang="en-GB" u="none" dirty="0" smtClean="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r>
              <a:rPr lang="en-GB" dirty="0" smtClean="0">
                <a:latin typeface="Calibri" charset="0"/>
              </a:rPr>
              <a:t>for Into Film reviews</a:t>
            </a:r>
            <a:r>
              <a:rPr lang="en-GB" baseline="0" dirty="0" smtClean="0">
                <a:latin typeface="Calibri" charset="0"/>
              </a:rPr>
              <a:t> of the week by Into Film clubs members</a:t>
            </a:r>
            <a:endParaRPr lang="en-GB" dirty="0">
              <a:latin typeface="Calibri" charset="0"/>
            </a:endParaRPr>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8255" indent="-291636" eaLnBrk="0" hangingPunct="0">
              <a:defRPr sz="2400">
                <a:solidFill>
                  <a:schemeClr val="tx1"/>
                </a:solidFill>
                <a:latin typeface="Arial" charset="0"/>
                <a:ea typeface="ＭＳ Ｐゴシック" charset="0"/>
              </a:defRPr>
            </a:lvl2pPr>
            <a:lvl3pPr marL="1166546" indent="-233309" eaLnBrk="0" hangingPunct="0">
              <a:defRPr sz="2400">
                <a:solidFill>
                  <a:schemeClr val="tx1"/>
                </a:solidFill>
                <a:latin typeface="Arial" charset="0"/>
                <a:ea typeface="ＭＳ Ｐゴシック" charset="0"/>
              </a:defRPr>
            </a:lvl3pPr>
            <a:lvl4pPr marL="1633164" indent="-233309" eaLnBrk="0" hangingPunct="0">
              <a:defRPr sz="2400">
                <a:solidFill>
                  <a:schemeClr val="tx1"/>
                </a:solidFill>
                <a:latin typeface="Arial" charset="0"/>
                <a:ea typeface="ＭＳ Ｐゴシック" charset="0"/>
              </a:defRPr>
            </a:lvl4pPr>
            <a:lvl5pPr marL="2099782" indent="-233309" eaLnBrk="0" hangingPunct="0">
              <a:defRPr sz="2400">
                <a:solidFill>
                  <a:schemeClr val="tx1"/>
                </a:solidFill>
                <a:latin typeface="Arial" charset="0"/>
                <a:ea typeface="ＭＳ Ｐゴシック" charset="0"/>
              </a:defRPr>
            </a:lvl5pPr>
            <a:lvl6pPr marL="2566401" indent="-233309" eaLnBrk="0" fontAlgn="base" hangingPunct="0">
              <a:spcBef>
                <a:spcPct val="0"/>
              </a:spcBef>
              <a:spcAft>
                <a:spcPct val="0"/>
              </a:spcAft>
              <a:defRPr sz="2400">
                <a:solidFill>
                  <a:schemeClr val="tx1"/>
                </a:solidFill>
                <a:latin typeface="Arial" charset="0"/>
                <a:ea typeface="ＭＳ Ｐゴシック" charset="0"/>
              </a:defRPr>
            </a:lvl6pPr>
            <a:lvl7pPr marL="3033019" indent="-233309" eaLnBrk="0" fontAlgn="base" hangingPunct="0">
              <a:spcBef>
                <a:spcPct val="0"/>
              </a:spcBef>
              <a:spcAft>
                <a:spcPct val="0"/>
              </a:spcAft>
              <a:defRPr sz="2400">
                <a:solidFill>
                  <a:schemeClr val="tx1"/>
                </a:solidFill>
                <a:latin typeface="Arial" charset="0"/>
                <a:ea typeface="ＭＳ Ｐゴシック" charset="0"/>
              </a:defRPr>
            </a:lvl7pPr>
            <a:lvl8pPr marL="3499637" indent="-233309" eaLnBrk="0" fontAlgn="base" hangingPunct="0">
              <a:spcBef>
                <a:spcPct val="0"/>
              </a:spcBef>
              <a:spcAft>
                <a:spcPct val="0"/>
              </a:spcAft>
              <a:defRPr sz="2400">
                <a:solidFill>
                  <a:schemeClr val="tx1"/>
                </a:solidFill>
                <a:latin typeface="Arial" charset="0"/>
                <a:ea typeface="ＭＳ Ｐゴシック" charset="0"/>
              </a:defRPr>
            </a:lvl8pPr>
            <a:lvl9pPr marL="3966256" indent="-233309"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1AE0C04-03E2-7940-8324-A35FFD09738B}" type="slidenum">
              <a:rPr lang="en-US" sz="1200"/>
              <a:pPr eaLnBrk="1" hangingPunct="1"/>
              <a:t>12</a:t>
            </a:fld>
            <a:endParaRPr lang="en-US" sz="1200"/>
          </a:p>
        </p:txBody>
      </p:sp>
    </p:spTree>
    <p:extLst>
      <p:ext uri="{BB962C8B-B14F-4D97-AF65-F5344CB8AC3E}">
        <p14:creationId xmlns:p14="http://schemas.microsoft.com/office/powerpoint/2010/main" val="3272535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A037D99F-9F24-0E46-8AFB-15BFF86F5F6B}" type="datetimeFigureOut">
              <a:rPr lang="en-US" smtClean="0"/>
              <a:t>21/12/2015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1E1FF9-2352-2847-95EA-909680B1138B}" type="slidenum">
              <a:rPr lang="en-US" smtClean="0"/>
              <a:t>‹#›</a:t>
            </a:fld>
            <a:endParaRPr lang="en-US"/>
          </a:p>
        </p:txBody>
      </p:sp>
    </p:spTree>
    <p:extLst>
      <p:ext uri="{BB962C8B-B14F-4D97-AF65-F5344CB8AC3E}">
        <p14:creationId xmlns:p14="http://schemas.microsoft.com/office/powerpoint/2010/main" val="1084470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037D99F-9F24-0E46-8AFB-15BFF86F5F6B}" type="datetimeFigureOut">
              <a:rPr lang="en-US" smtClean="0"/>
              <a:t>21/12/2015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1E1FF9-2352-2847-95EA-909680B1138B}" type="slidenum">
              <a:rPr lang="en-US" smtClean="0"/>
              <a:t>‹#›</a:t>
            </a:fld>
            <a:endParaRPr lang="en-US"/>
          </a:p>
        </p:txBody>
      </p:sp>
    </p:spTree>
    <p:extLst>
      <p:ext uri="{BB962C8B-B14F-4D97-AF65-F5344CB8AC3E}">
        <p14:creationId xmlns:p14="http://schemas.microsoft.com/office/powerpoint/2010/main" val="1470520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037D99F-9F24-0E46-8AFB-15BFF86F5F6B}" type="datetimeFigureOut">
              <a:rPr lang="en-US" smtClean="0"/>
              <a:t>21/12/2015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1E1FF9-2352-2847-95EA-909680B1138B}" type="slidenum">
              <a:rPr lang="en-US" smtClean="0"/>
              <a:t>‹#›</a:t>
            </a:fld>
            <a:endParaRPr lang="en-US"/>
          </a:p>
        </p:txBody>
      </p:sp>
    </p:spTree>
    <p:extLst>
      <p:ext uri="{BB962C8B-B14F-4D97-AF65-F5344CB8AC3E}">
        <p14:creationId xmlns:p14="http://schemas.microsoft.com/office/powerpoint/2010/main" val="369650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037D99F-9F24-0E46-8AFB-15BFF86F5F6B}" type="datetimeFigureOut">
              <a:rPr lang="en-US" smtClean="0"/>
              <a:t>21/12/2015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1E1FF9-2352-2847-95EA-909680B1138B}" type="slidenum">
              <a:rPr lang="en-US" smtClean="0"/>
              <a:t>‹#›</a:t>
            </a:fld>
            <a:endParaRPr lang="en-US"/>
          </a:p>
        </p:txBody>
      </p:sp>
    </p:spTree>
    <p:extLst>
      <p:ext uri="{BB962C8B-B14F-4D97-AF65-F5344CB8AC3E}">
        <p14:creationId xmlns:p14="http://schemas.microsoft.com/office/powerpoint/2010/main" val="2015072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A037D99F-9F24-0E46-8AFB-15BFF86F5F6B}" type="datetimeFigureOut">
              <a:rPr lang="en-US" smtClean="0"/>
              <a:t>21/12/2015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1E1FF9-2352-2847-95EA-909680B1138B}" type="slidenum">
              <a:rPr lang="en-US" smtClean="0"/>
              <a:t>‹#›</a:t>
            </a:fld>
            <a:endParaRPr lang="en-US"/>
          </a:p>
        </p:txBody>
      </p:sp>
    </p:spTree>
    <p:extLst>
      <p:ext uri="{BB962C8B-B14F-4D97-AF65-F5344CB8AC3E}">
        <p14:creationId xmlns:p14="http://schemas.microsoft.com/office/powerpoint/2010/main" val="1885824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A037D99F-9F24-0E46-8AFB-15BFF86F5F6B}" type="datetimeFigureOut">
              <a:rPr lang="en-US" smtClean="0"/>
              <a:t>21/12/2015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1E1FF9-2352-2847-95EA-909680B1138B}" type="slidenum">
              <a:rPr lang="en-US" smtClean="0"/>
              <a:t>‹#›</a:t>
            </a:fld>
            <a:endParaRPr lang="en-US"/>
          </a:p>
        </p:txBody>
      </p:sp>
    </p:spTree>
    <p:extLst>
      <p:ext uri="{BB962C8B-B14F-4D97-AF65-F5344CB8AC3E}">
        <p14:creationId xmlns:p14="http://schemas.microsoft.com/office/powerpoint/2010/main" val="411857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A037D99F-9F24-0E46-8AFB-15BFF86F5F6B}" type="datetimeFigureOut">
              <a:rPr lang="en-US" smtClean="0"/>
              <a:t>21/12/2015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1E1FF9-2352-2847-95EA-909680B1138B}" type="slidenum">
              <a:rPr lang="en-US" smtClean="0"/>
              <a:t>‹#›</a:t>
            </a:fld>
            <a:endParaRPr lang="en-US"/>
          </a:p>
        </p:txBody>
      </p:sp>
    </p:spTree>
    <p:extLst>
      <p:ext uri="{BB962C8B-B14F-4D97-AF65-F5344CB8AC3E}">
        <p14:creationId xmlns:p14="http://schemas.microsoft.com/office/powerpoint/2010/main" val="588019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A037D99F-9F24-0E46-8AFB-15BFF86F5F6B}" type="datetimeFigureOut">
              <a:rPr lang="en-US" smtClean="0"/>
              <a:t>21/12/2015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1E1FF9-2352-2847-95EA-909680B1138B}" type="slidenum">
              <a:rPr lang="en-US" smtClean="0"/>
              <a:t>‹#›</a:t>
            </a:fld>
            <a:endParaRPr lang="en-US"/>
          </a:p>
        </p:txBody>
      </p:sp>
    </p:spTree>
    <p:extLst>
      <p:ext uri="{BB962C8B-B14F-4D97-AF65-F5344CB8AC3E}">
        <p14:creationId xmlns:p14="http://schemas.microsoft.com/office/powerpoint/2010/main" val="2277107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37D99F-9F24-0E46-8AFB-15BFF86F5F6B}" type="datetimeFigureOut">
              <a:rPr lang="en-US" smtClean="0"/>
              <a:t>21/12/2015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1E1FF9-2352-2847-95EA-909680B1138B}" type="slidenum">
              <a:rPr lang="en-US" smtClean="0"/>
              <a:t>‹#›</a:t>
            </a:fld>
            <a:endParaRPr lang="en-US"/>
          </a:p>
        </p:txBody>
      </p:sp>
    </p:spTree>
    <p:extLst>
      <p:ext uri="{BB962C8B-B14F-4D97-AF65-F5344CB8AC3E}">
        <p14:creationId xmlns:p14="http://schemas.microsoft.com/office/powerpoint/2010/main" val="4088792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A037D99F-9F24-0E46-8AFB-15BFF86F5F6B}" type="datetimeFigureOut">
              <a:rPr lang="en-US" smtClean="0"/>
              <a:t>21/12/2015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1E1FF9-2352-2847-95EA-909680B1138B}" type="slidenum">
              <a:rPr lang="en-US" smtClean="0"/>
              <a:t>‹#›</a:t>
            </a:fld>
            <a:endParaRPr lang="en-US"/>
          </a:p>
        </p:txBody>
      </p:sp>
    </p:spTree>
    <p:extLst>
      <p:ext uri="{BB962C8B-B14F-4D97-AF65-F5344CB8AC3E}">
        <p14:creationId xmlns:p14="http://schemas.microsoft.com/office/powerpoint/2010/main" val="1940225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A037D99F-9F24-0E46-8AFB-15BFF86F5F6B}" type="datetimeFigureOut">
              <a:rPr lang="en-US" smtClean="0"/>
              <a:t>21/12/2015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1E1FF9-2352-2847-95EA-909680B1138B}" type="slidenum">
              <a:rPr lang="en-US" smtClean="0"/>
              <a:t>‹#›</a:t>
            </a:fld>
            <a:endParaRPr lang="en-US"/>
          </a:p>
        </p:txBody>
      </p:sp>
    </p:spTree>
    <p:extLst>
      <p:ext uri="{BB962C8B-B14F-4D97-AF65-F5344CB8AC3E}">
        <p14:creationId xmlns:p14="http://schemas.microsoft.com/office/powerpoint/2010/main" val="60193157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37D99F-9F24-0E46-8AFB-15BFF86F5F6B}" type="datetimeFigureOut">
              <a:rPr lang="en-US" smtClean="0"/>
              <a:t>21/12/2015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1E1FF9-2352-2847-95EA-909680B1138B}" type="slidenum">
              <a:rPr lang="en-US" smtClean="0"/>
              <a:t>‹#›</a:t>
            </a:fld>
            <a:endParaRPr lang="en-US"/>
          </a:p>
        </p:txBody>
      </p:sp>
    </p:spTree>
    <p:extLst>
      <p:ext uri="{BB962C8B-B14F-4D97-AF65-F5344CB8AC3E}">
        <p14:creationId xmlns:p14="http://schemas.microsoft.com/office/powerpoint/2010/main" val="10967335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 Id="rId3"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4.jpg"/><Relationship Id="rId5" Type="http://schemas.openxmlformats.org/officeDocument/2006/relationships/image" Target="../media/image5.jpg"/><Relationship Id="rId6" Type="http://schemas.openxmlformats.org/officeDocument/2006/relationships/image" Target="../media/image6.jpg"/><Relationship Id="rId7" Type="http://schemas.openxmlformats.org/officeDocument/2006/relationships/image" Target="../media/image7.jpg"/><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hyperlink" Target="http://www.intofilm.org/review-writing-primary" TargetMode="External"/><Relationship Id="rId5" Type="http://schemas.openxmlformats.org/officeDocument/2006/relationships/image" Target="../media/image8.pn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PT cover - 11.15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339" name="TextBox 6"/>
          <p:cNvSpPr txBox="1">
            <a:spLocks noChangeArrowheads="1"/>
          </p:cNvSpPr>
          <p:nvPr/>
        </p:nvSpPr>
        <p:spPr bwMode="auto">
          <a:xfrm>
            <a:off x="609600" y="4596566"/>
            <a:ext cx="750817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2800" b="1" dirty="0">
                <a:solidFill>
                  <a:srgbClr val="FFFFFF"/>
                </a:solidFill>
                <a:latin typeface="Verdana" charset="0"/>
              </a:rPr>
              <a:t>Creating Effective Film Reviews </a:t>
            </a:r>
            <a:r>
              <a:rPr lang="en-US" sz="2800" dirty="0" smtClean="0">
                <a:solidFill>
                  <a:srgbClr val="FFFFFF"/>
                </a:solidFill>
                <a:latin typeface="Verdana" charset="0"/>
                <a:cs typeface="Verdana" charset="0"/>
              </a:rPr>
              <a:t>Primary</a:t>
            </a:r>
            <a:endParaRPr lang="en-US" sz="2800" dirty="0">
              <a:solidFill>
                <a:srgbClr val="FFFFFF"/>
              </a:solidFill>
              <a:latin typeface="Verdana" charset="0"/>
              <a:cs typeface="Verdana" charset="0"/>
            </a:endParaRPr>
          </a:p>
        </p:txBody>
      </p:sp>
    </p:spTree>
    <p:extLst>
      <p:ext uri="{BB962C8B-B14F-4D97-AF65-F5344CB8AC3E}">
        <p14:creationId xmlns:p14="http://schemas.microsoft.com/office/powerpoint/2010/main" val="2049296919"/>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descr="IF-slides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48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5"/>
          <p:cNvSpPr txBox="1">
            <a:spLocks noChangeArrowheads="1"/>
          </p:cNvSpPr>
          <p:nvPr/>
        </p:nvSpPr>
        <p:spPr bwMode="auto">
          <a:xfrm>
            <a:off x="250825" y="404813"/>
            <a:ext cx="8713788" cy="1077218"/>
          </a:xfrm>
          <a:prstGeom prst="rect">
            <a:avLst/>
          </a:prstGeom>
          <a:noFill/>
          <a:ln>
            <a:noFill/>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3200" b="1" dirty="0" smtClean="0">
              <a:solidFill>
                <a:srgbClr val="770079"/>
              </a:solidFill>
              <a:latin typeface="Verdana" charset="0"/>
              <a:cs typeface="Verdana" charset="0"/>
            </a:endParaRPr>
          </a:p>
          <a:p>
            <a:pPr eaLnBrk="1" hangingPunct="1">
              <a:defRPr/>
            </a:pPr>
            <a:r>
              <a:rPr lang="en-US" sz="3200" b="1" dirty="0" smtClean="0">
                <a:solidFill>
                  <a:srgbClr val="770079"/>
                </a:solidFill>
                <a:latin typeface="Verdana" charset="0"/>
                <a:cs typeface="Verdana" charset="0"/>
              </a:rPr>
              <a:t> </a:t>
            </a:r>
            <a:endParaRPr lang="en-US" sz="3200" b="1" dirty="0">
              <a:solidFill>
                <a:srgbClr val="770079"/>
              </a:solidFill>
              <a:latin typeface="Verdana" charset="0"/>
              <a:cs typeface="Verdana" charset="0"/>
            </a:endParaRPr>
          </a:p>
        </p:txBody>
      </p:sp>
      <p:sp>
        <p:nvSpPr>
          <p:cNvPr id="5" name="Title 4"/>
          <p:cNvSpPr>
            <a:spLocks noGrp="1"/>
          </p:cNvSpPr>
          <p:nvPr>
            <p:ph type="title"/>
          </p:nvPr>
        </p:nvSpPr>
        <p:spPr/>
        <p:txBody>
          <a:bodyPr>
            <a:normAutofit/>
          </a:bodyPr>
          <a:lstStyle/>
          <a:p>
            <a:r>
              <a:rPr lang="en-GB" sz="3200" b="1" dirty="0">
                <a:solidFill>
                  <a:srgbClr val="660066"/>
                </a:solidFill>
                <a:latin typeface="Verdana"/>
                <a:cs typeface="Verdana"/>
              </a:rPr>
              <a:t>Can you guess the film </a:t>
            </a:r>
            <a:r>
              <a:rPr lang="en-GB" sz="3200" b="1" dirty="0" smtClean="0">
                <a:solidFill>
                  <a:srgbClr val="660066"/>
                </a:solidFill>
                <a:latin typeface="Verdana"/>
                <a:cs typeface="Verdana"/>
              </a:rPr>
              <a:t/>
            </a:r>
            <a:br>
              <a:rPr lang="en-GB" sz="3200" b="1" dirty="0" smtClean="0">
                <a:solidFill>
                  <a:srgbClr val="660066"/>
                </a:solidFill>
                <a:latin typeface="Verdana"/>
                <a:cs typeface="Verdana"/>
              </a:rPr>
            </a:br>
            <a:r>
              <a:rPr lang="en-GB" sz="3200" b="1" dirty="0" smtClean="0">
                <a:solidFill>
                  <a:srgbClr val="660066"/>
                </a:solidFill>
                <a:latin typeface="Verdana"/>
                <a:cs typeface="Verdana"/>
              </a:rPr>
              <a:t>from </a:t>
            </a:r>
            <a:r>
              <a:rPr lang="en-GB" sz="3200" b="1" dirty="0">
                <a:solidFill>
                  <a:srgbClr val="660066"/>
                </a:solidFill>
                <a:latin typeface="Verdana"/>
                <a:cs typeface="Verdana"/>
              </a:rPr>
              <a:t>the synopsis?</a:t>
            </a:r>
            <a:endParaRPr lang="en-US" sz="3200" b="1" i="1" dirty="0">
              <a:solidFill>
                <a:srgbClr val="660066"/>
              </a:solidFill>
              <a:latin typeface="Verdana"/>
              <a:cs typeface="Verdana"/>
            </a:endParaRPr>
          </a:p>
        </p:txBody>
      </p:sp>
      <p:sp>
        <p:nvSpPr>
          <p:cNvPr id="6" name="Content Placeholder 2"/>
          <p:cNvSpPr>
            <a:spLocks noGrp="1"/>
          </p:cNvSpPr>
          <p:nvPr>
            <p:ph idx="1"/>
          </p:nvPr>
        </p:nvSpPr>
        <p:spPr>
          <a:xfrm>
            <a:off x="457200" y="1660296"/>
            <a:ext cx="8229600" cy="4351338"/>
          </a:xfrm>
        </p:spPr>
        <p:txBody>
          <a:bodyPr>
            <a:noAutofit/>
          </a:bodyPr>
          <a:lstStyle/>
          <a:p>
            <a:pPr marL="0" indent="0">
              <a:lnSpc>
                <a:spcPct val="150000"/>
              </a:lnSpc>
              <a:buNone/>
            </a:pPr>
            <a:r>
              <a:rPr lang="en-GB" sz="2100" dirty="0">
                <a:latin typeface="Verdana" panose="020B0604030504040204" pitchFamily="34" charset="0"/>
                <a:ea typeface="Verdana" panose="020B0604030504040204" pitchFamily="34" charset="0"/>
                <a:cs typeface="Verdana" panose="020B0604030504040204" pitchFamily="34" charset="0"/>
              </a:rPr>
              <a:t>Two young </a:t>
            </a:r>
            <a:r>
              <a:rPr lang="en-GB" sz="2100" dirty="0" smtClean="0">
                <a:latin typeface="Verdana" panose="020B0604030504040204" pitchFamily="34" charset="0"/>
                <a:ea typeface="Verdana" panose="020B0604030504040204" pitchFamily="34" charset="0"/>
                <a:cs typeface="Verdana" panose="020B0604030504040204" pitchFamily="34" charset="0"/>
              </a:rPr>
              <a:t>princesses, </a:t>
            </a:r>
            <a:r>
              <a:rPr lang="en-GB" sz="2100" dirty="0">
                <a:latin typeface="Verdana" panose="020B0604030504040204" pitchFamily="34" charset="0"/>
                <a:ea typeface="Verdana" panose="020B0604030504040204" pitchFamily="34" charset="0"/>
                <a:cs typeface="Verdana" panose="020B0604030504040204" pitchFamily="34" charset="0"/>
              </a:rPr>
              <a:t>who were once </a:t>
            </a:r>
            <a:r>
              <a:rPr lang="en-GB" sz="2100" dirty="0" smtClean="0">
                <a:latin typeface="Verdana" panose="020B0604030504040204" pitchFamily="34" charset="0"/>
                <a:ea typeface="Verdana" panose="020B0604030504040204" pitchFamily="34" charset="0"/>
                <a:cs typeface="Verdana" panose="020B0604030504040204" pitchFamily="34" charset="0"/>
              </a:rPr>
              <a:t>close, </a:t>
            </a:r>
            <a:r>
              <a:rPr lang="en-GB" sz="2100" dirty="0">
                <a:latin typeface="Verdana" panose="020B0604030504040204" pitchFamily="34" charset="0"/>
                <a:ea typeface="Verdana" panose="020B0604030504040204" pitchFamily="34" charset="0"/>
                <a:cs typeface="Verdana" panose="020B0604030504040204" pitchFamily="34" charset="0"/>
              </a:rPr>
              <a:t>are driven apart by an accident. Soon to become Queen, the elder sister’s worry over her powers has built so much that an emotional outburst causes her to cast the whole kingdom into eternal winter. With the help of a gung-ho mountain man and friendly snowman, the younger Princess must find her sister and save the kingdom.</a:t>
            </a:r>
          </a:p>
        </p:txBody>
      </p:sp>
      <p:sp>
        <p:nvSpPr>
          <p:cNvPr id="7" name="TextBox 6"/>
          <p:cNvSpPr txBox="1"/>
          <p:nvPr/>
        </p:nvSpPr>
        <p:spPr>
          <a:xfrm>
            <a:off x="250825" y="6600305"/>
            <a:ext cx="7263880" cy="276999"/>
          </a:xfrm>
          <a:prstGeom prst="rect">
            <a:avLst/>
          </a:prstGeom>
          <a:noFill/>
        </p:spPr>
        <p:txBody>
          <a:bodyPr wrap="square" rtlCol="0">
            <a:spAutoFit/>
          </a:bodyPr>
          <a:lstStyle/>
          <a:p>
            <a:r>
              <a:rPr lang="en-GB" sz="1200" dirty="0">
                <a:solidFill>
                  <a:srgbClr val="FFFFFF"/>
                </a:solidFill>
                <a:latin typeface="Verdana" charset="0"/>
              </a:rPr>
              <a:t>Guide to Creating Effective Film Reviews – Primary</a:t>
            </a:r>
            <a:endParaRPr lang="en-GB" sz="1200" dirty="0"/>
          </a:p>
        </p:txBody>
      </p:sp>
    </p:spTree>
    <p:extLst>
      <p:ext uri="{BB962C8B-B14F-4D97-AF65-F5344CB8AC3E}">
        <p14:creationId xmlns:p14="http://schemas.microsoft.com/office/powerpoint/2010/main" val="3776113848"/>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IF-slides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48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685800" y="673100"/>
            <a:ext cx="7772400" cy="1362075"/>
          </a:xfrm>
        </p:spPr>
        <p:txBody>
          <a:bodyPr/>
          <a:lstStyle/>
          <a:p>
            <a:r>
              <a:rPr lang="en-GB" i="1" dirty="0" smtClean="0">
                <a:solidFill>
                  <a:srgbClr val="82378C"/>
                </a:solidFill>
                <a:latin typeface="Verdana" panose="020B0604030504040204" pitchFamily="34" charset="0"/>
                <a:ea typeface="Verdana" panose="020B0604030504040204" pitchFamily="34" charset="0"/>
                <a:cs typeface="Verdana" panose="020B0604030504040204" pitchFamily="34" charset="0"/>
              </a:rPr>
              <a:t>Frozen</a:t>
            </a:r>
            <a:endParaRPr lang="en-GB" i="1" dirty="0">
              <a:solidFill>
                <a:srgbClr val="82378C"/>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ext Placeholder 5"/>
          <p:cNvSpPr>
            <a:spLocks noGrp="1"/>
          </p:cNvSpPr>
          <p:nvPr>
            <p:ph type="body" idx="1"/>
          </p:nvPr>
        </p:nvSpPr>
        <p:spPr>
          <a:xfrm>
            <a:off x="685800" y="215900"/>
            <a:ext cx="7772400" cy="457200"/>
          </a:xfrm>
        </p:spPr>
        <p:txBody>
          <a:bodyPr>
            <a:normAutofit/>
          </a:bodyPr>
          <a:lstStyle/>
          <a:p>
            <a:r>
              <a:rPr lang="en-GB" sz="1800" b="1" dirty="0" smtClean="0">
                <a:solidFill>
                  <a:srgbClr val="009999"/>
                </a:solidFill>
                <a:latin typeface="Verdana" panose="020B0604030504040204" pitchFamily="34" charset="0"/>
                <a:ea typeface="Verdana" panose="020B0604030504040204" pitchFamily="34" charset="0"/>
                <a:cs typeface="Verdana" panose="020B0604030504040204" pitchFamily="34" charset="0"/>
              </a:rPr>
              <a:t>The answer is…</a:t>
            </a:r>
            <a:endParaRPr lang="en-GB" sz="1800" b="1" dirty="0">
              <a:solidFill>
                <a:srgbClr val="009999"/>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extBox 6"/>
          <p:cNvSpPr txBox="1"/>
          <p:nvPr/>
        </p:nvSpPr>
        <p:spPr>
          <a:xfrm flipH="1">
            <a:off x="4597400" y="4916098"/>
            <a:ext cx="3860800" cy="230832"/>
          </a:xfrm>
          <a:prstGeom prst="rect">
            <a:avLst/>
          </a:prstGeom>
          <a:noFill/>
        </p:spPr>
        <p:txBody>
          <a:bodyPr wrap="square" rtlCol="0">
            <a:spAutoFit/>
          </a:bodyPr>
          <a:lstStyle/>
          <a:p>
            <a:pPr lvl="0" algn="r" defTabSz="914400">
              <a:spcBef>
                <a:spcPts val="0"/>
              </a:spcBef>
              <a:spcAft>
                <a:spcPts val="0"/>
              </a:spcAft>
              <a:defRPr/>
            </a:pPr>
            <a:r>
              <a:rPr lang="en-GB" sz="900" dirty="0">
                <a:latin typeface="Verdana" panose="020B0604030504040204" pitchFamily="34" charset="0"/>
                <a:ea typeface="Verdana" panose="020B0604030504040204" pitchFamily="34" charset="0"/>
                <a:cs typeface="Verdana" panose="020B0604030504040204" pitchFamily="34" charset="0"/>
              </a:rPr>
              <a:t>Image property of </a:t>
            </a:r>
            <a:r>
              <a:rPr lang="en-GB" sz="900" dirty="0" smtClean="0">
                <a:latin typeface="Verdana" panose="020B0604030504040204" pitchFamily="34" charset="0"/>
                <a:ea typeface="Verdana" panose="020B0604030504040204" pitchFamily="34" charset="0"/>
                <a:cs typeface="Verdana" panose="020B0604030504040204" pitchFamily="34" charset="0"/>
              </a:rPr>
              <a:t>Disney</a:t>
            </a:r>
            <a:r>
              <a:rPr lang="en-GB" sz="900" dirty="0">
                <a:latin typeface="Verdana" panose="020B0604030504040204" pitchFamily="34" charset="0"/>
                <a:ea typeface="Verdana" panose="020B0604030504040204" pitchFamily="34" charset="0"/>
                <a:cs typeface="Verdana" panose="020B0604030504040204" pitchFamily="34" charset="0"/>
              </a:rPr>
              <a:t> © </a:t>
            </a:r>
            <a:r>
              <a:rPr lang="en-GB" sz="900" dirty="0" smtClean="0">
                <a:latin typeface="Verdana" panose="020B0604030504040204" pitchFamily="34" charset="0"/>
                <a:ea typeface="Verdana" panose="020B0604030504040204" pitchFamily="34" charset="0"/>
                <a:cs typeface="Verdana" panose="020B0604030504040204" pitchFamily="34" charset="0"/>
              </a:rPr>
              <a:t>(2013) </a:t>
            </a:r>
            <a:r>
              <a:rPr lang="en-GB" sz="900" dirty="0">
                <a:latin typeface="Verdana" panose="020B0604030504040204" pitchFamily="34" charset="0"/>
                <a:ea typeface="Verdana" panose="020B0604030504040204" pitchFamily="34" charset="0"/>
                <a:cs typeface="Verdana" panose="020B0604030504040204" pitchFamily="34" charset="0"/>
              </a:rPr>
              <a:t>All rights </a:t>
            </a:r>
            <a:r>
              <a:rPr lang="en-GB" sz="900" dirty="0" smtClean="0">
                <a:latin typeface="Verdana" panose="020B0604030504040204" pitchFamily="34" charset="0"/>
                <a:ea typeface="Verdana" panose="020B0604030504040204" pitchFamily="34" charset="0"/>
                <a:cs typeface="Verdana" panose="020B0604030504040204" pitchFamily="34" charset="0"/>
              </a:rPr>
              <a:t>reserved</a:t>
            </a:r>
            <a:endParaRPr lang="en-GB" sz="9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350" y="1711653"/>
            <a:ext cx="7607300" cy="3187043"/>
          </a:xfrm>
          <a:prstGeom prst="rect">
            <a:avLst/>
          </a:prstGeom>
        </p:spPr>
      </p:pic>
    </p:spTree>
    <p:extLst>
      <p:ext uri="{BB962C8B-B14F-4D97-AF65-F5344CB8AC3E}">
        <p14:creationId xmlns:p14="http://schemas.microsoft.com/office/powerpoint/2010/main" val="1390985498"/>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descr="IF-slides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48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5"/>
          <p:cNvSpPr txBox="1">
            <a:spLocks noChangeArrowheads="1"/>
          </p:cNvSpPr>
          <p:nvPr/>
        </p:nvSpPr>
        <p:spPr bwMode="auto">
          <a:xfrm>
            <a:off x="250825" y="404813"/>
            <a:ext cx="8713788" cy="1077218"/>
          </a:xfrm>
          <a:prstGeom prst="rect">
            <a:avLst/>
          </a:prstGeom>
          <a:noFill/>
          <a:ln>
            <a:noFill/>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3200" b="1" dirty="0" smtClean="0">
              <a:solidFill>
                <a:srgbClr val="770079"/>
              </a:solidFill>
              <a:latin typeface="Verdana" charset="0"/>
              <a:cs typeface="Verdana" charset="0"/>
            </a:endParaRPr>
          </a:p>
          <a:p>
            <a:pPr eaLnBrk="1" hangingPunct="1">
              <a:defRPr/>
            </a:pPr>
            <a:r>
              <a:rPr lang="en-US" sz="3200" b="1" dirty="0" smtClean="0">
                <a:solidFill>
                  <a:srgbClr val="770079"/>
                </a:solidFill>
                <a:latin typeface="Verdana" charset="0"/>
                <a:cs typeface="Verdana" charset="0"/>
              </a:rPr>
              <a:t> </a:t>
            </a:r>
            <a:endParaRPr lang="en-US" sz="3200" b="1" dirty="0">
              <a:solidFill>
                <a:srgbClr val="770079"/>
              </a:solidFill>
              <a:latin typeface="Verdana" charset="0"/>
              <a:cs typeface="Verdana" charset="0"/>
            </a:endParaRPr>
          </a:p>
        </p:txBody>
      </p:sp>
      <p:sp>
        <p:nvSpPr>
          <p:cNvPr id="5" name="Title 4"/>
          <p:cNvSpPr>
            <a:spLocks noGrp="1"/>
          </p:cNvSpPr>
          <p:nvPr>
            <p:ph type="title"/>
          </p:nvPr>
        </p:nvSpPr>
        <p:spPr/>
        <p:txBody>
          <a:bodyPr>
            <a:normAutofit/>
          </a:bodyPr>
          <a:lstStyle/>
          <a:p>
            <a:r>
              <a:rPr lang="en-GB" sz="3200" b="1" dirty="0" smtClean="0">
                <a:solidFill>
                  <a:srgbClr val="660066"/>
                </a:solidFill>
                <a:latin typeface="Verdana"/>
                <a:cs typeface="Verdana"/>
              </a:rPr>
              <a:t>Can you guess the film </a:t>
            </a:r>
            <a:br>
              <a:rPr lang="en-GB" sz="3200" b="1" dirty="0" smtClean="0">
                <a:solidFill>
                  <a:srgbClr val="660066"/>
                </a:solidFill>
                <a:latin typeface="Verdana"/>
                <a:cs typeface="Verdana"/>
              </a:rPr>
            </a:br>
            <a:r>
              <a:rPr lang="en-GB" sz="3200" b="1" dirty="0" smtClean="0">
                <a:solidFill>
                  <a:srgbClr val="660066"/>
                </a:solidFill>
                <a:latin typeface="Verdana"/>
                <a:cs typeface="Verdana"/>
              </a:rPr>
              <a:t>from the synopsis?</a:t>
            </a:r>
            <a:endParaRPr lang="en-US" sz="3200" b="1" i="1" dirty="0">
              <a:solidFill>
                <a:srgbClr val="660066"/>
              </a:solidFill>
              <a:latin typeface="Verdana"/>
              <a:cs typeface="Verdana"/>
            </a:endParaRPr>
          </a:p>
        </p:txBody>
      </p:sp>
      <p:sp>
        <p:nvSpPr>
          <p:cNvPr id="6" name="Content Placeholder 2"/>
          <p:cNvSpPr>
            <a:spLocks noGrp="1"/>
          </p:cNvSpPr>
          <p:nvPr>
            <p:ph idx="1"/>
          </p:nvPr>
        </p:nvSpPr>
        <p:spPr>
          <a:xfrm>
            <a:off x="457200" y="1648541"/>
            <a:ext cx="8229600" cy="4351338"/>
          </a:xfrm>
        </p:spPr>
        <p:txBody>
          <a:bodyPr>
            <a:noAutofit/>
          </a:bodyPr>
          <a:lstStyle/>
          <a:p>
            <a:pPr marL="0" indent="0">
              <a:lnSpc>
                <a:spcPct val="150000"/>
              </a:lnSpc>
              <a:buNone/>
            </a:pPr>
            <a:r>
              <a:rPr lang="en-GB" sz="2100" dirty="0">
                <a:latin typeface="Verdana" panose="020B0604030504040204" pitchFamily="34" charset="0"/>
                <a:ea typeface="Verdana" panose="020B0604030504040204" pitchFamily="34" charset="0"/>
                <a:cs typeface="Verdana" panose="020B0604030504040204" pitchFamily="34" charset="0"/>
              </a:rPr>
              <a:t>In a world where Vikings hate dragons and have to learn to fight them, young Hiccup takes a different path and befriends a young dragon instead, with the big advantage that they can go flying together. Of course, there are plenty of other Vikings who think this is complete madness. This </a:t>
            </a:r>
            <a:r>
              <a:rPr lang="en-GB" sz="2100" dirty="0" smtClean="0">
                <a:latin typeface="Verdana" panose="020B0604030504040204" pitchFamily="34" charset="0"/>
                <a:ea typeface="Verdana" panose="020B0604030504040204" pitchFamily="34" charset="0"/>
                <a:cs typeface="Verdana" panose="020B0604030504040204" pitchFamily="34" charset="0"/>
              </a:rPr>
              <a:t>computer-animated </a:t>
            </a:r>
            <a:r>
              <a:rPr lang="en-GB" sz="2100" dirty="0">
                <a:latin typeface="Verdana" panose="020B0604030504040204" pitchFamily="34" charset="0"/>
                <a:ea typeface="Verdana" panose="020B0604030504040204" pitchFamily="34" charset="0"/>
                <a:cs typeface="Verdana" panose="020B0604030504040204" pitchFamily="34" charset="0"/>
              </a:rPr>
              <a:t>adventure is sweet and </a:t>
            </a:r>
            <a:r>
              <a:rPr lang="en-GB" sz="2100" dirty="0" smtClean="0">
                <a:latin typeface="Verdana" panose="020B0604030504040204" pitchFamily="34" charset="0"/>
                <a:ea typeface="Verdana" panose="020B0604030504040204" pitchFamily="34" charset="0"/>
                <a:cs typeface="Verdana" panose="020B0604030504040204" pitchFamily="34" charset="0"/>
              </a:rPr>
              <a:t>funny, with a </a:t>
            </a:r>
            <a:r>
              <a:rPr lang="en-GB" sz="2100" dirty="0">
                <a:latin typeface="Verdana" panose="020B0604030504040204" pitchFamily="34" charset="0"/>
                <a:ea typeface="Verdana" panose="020B0604030504040204" pitchFamily="34" charset="0"/>
                <a:cs typeface="Verdana" panose="020B0604030504040204" pitchFamily="34" charset="0"/>
              </a:rPr>
              <a:t>couple of thrilling battle scenes for action fans.</a:t>
            </a:r>
          </a:p>
        </p:txBody>
      </p:sp>
      <p:sp>
        <p:nvSpPr>
          <p:cNvPr id="7" name="TextBox 6"/>
          <p:cNvSpPr txBox="1"/>
          <p:nvPr/>
        </p:nvSpPr>
        <p:spPr>
          <a:xfrm>
            <a:off x="250825" y="6600305"/>
            <a:ext cx="7263880" cy="276999"/>
          </a:xfrm>
          <a:prstGeom prst="rect">
            <a:avLst/>
          </a:prstGeom>
          <a:noFill/>
        </p:spPr>
        <p:txBody>
          <a:bodyPr wrap="square" rtlCol="0">
            <a:spAutoFit/>
          </a:bodyPr>
          <a:lstStyle/>
          <a:p>
            <a:r>
              <a:rPr lang="en-GB" sz="1200" dirty="0">
                <a:solidFill>
                  <a:srgbClr val="FFFFFF"/>
                </a:solidFill>
                <a:latin typeface="Verdana" charset="0"/>
              </a:rPr>
              <a:t>Guide to Creating Effective Film Reviews – Primary</a:t>
            </a:r>
            <a:endParaRPr lang="en-GB" sz="1200" dirty="0"/>
          </a:p>
        </p:txBody>
      </p:sp>
    </p:spTree>
    <p:extLst>
      <p:ext uri="{BB962C8B-B14F-4D97-AF65-F5344CB8AC3E}">
        <p14:creationId xmlns:p14="http://schemas.microsoft.com/office/powerpoint/2010/main" val="369553266"/>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IF-slides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722313" y="609600"/>
            <a:ext cx="7772400" cy="1362075"/>
          </a:xfrm>
        </p:spPr>
        <p:txBody>
          <a:bodyPr/>
          <a:lstStyle/>
          <a:p>
            <a:r>
              <a:rPr lang="en-GB" i="1" dirty="0" smtClean="0">
                <a:solidFill>
                  <a:srgbClr val="82378C"/>
                </a:solidFill>
                <a:latin typeface="Verdana" panose="020B0604030504040204" pitchFamily="34" charset="0"/>
                <a:ea typeface="Verdana" panose="020B0604030504040204" pitchFamily="34" charset="0"/>
                <a:cs typeface="Verdana" panose="020B0604030504040204" pitchFamily="34" charset="0"/>
              </a:rPr>
              <a:t>How to train your dragon</a:t>
            </a:r>
            <a:endParaRPr lang="en-GB" i="1" dirty="0">
              <a:solidFill>
                <a:srgbClr val="82378C"/>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ext Placeholder 5"/>
          <p:cNvSpPr>
            <a:spLocks noGrp="1"/>
          </p:cNvSpPr>
          <p:nvPr>
            <p:ph type="body" idx="1"/>
          </p:nvPr>
        </p:nvSpPr>
        <p:spPr>
          <a:xfrm>
            <a:off x="733426" y="165100"/>
            <a:ext cx="7761287" cy="431800"/>
          </a:xfrm>
        </p:spPr>
        <p:txBody>
          <a:bodyPr>
            <a:normAutofit/>
          </a:bodyPr>
          <a:lstStyle/>
          <a:p>
            <a:r>
              <a:rPr lang="en-GB" sz="1800" b="1" dirty="0" smtClean="0">
                <a:solidFill>
                  <a:srgbClr val="009999"/>
                </a:solidFill>
                <a:latin typeface="Verdana" panose="020B0604030504040204" pitchFamily="34" charset="0"/>
                <a:ea typeface="Verdana" panose="020B0604030504040204" pitchFamily="34" charset="0"/>
                <a:cs typeface="Verdana" panose="020B0604030504040204" pitchFamily="34" charset="0"/>
              </a:rPr>
              <a:t>The answer is…</a:t>
            </a:r>
            <a:endParaRPr lang="en-GB" sz="1800" b="1" dirty="0">
              <a:solidFill>
                <a:srgbClr val="009999"/>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extBox 6"/>
          <p:cNvSpPr txBox="1"/>
          <p:nvPr/>
        </p:nvSpPr>
        <p:spPr>
          <a:xfrm flipH="1">
            <a:off x="3792253" y="5379179"/>
            <a:ext cx="4595813" cy="230832"/>
          </a:xfrm>
          <a:prstGeom prst="rect">
            <a:avLst/>
          </a:prstGeom>
          <a:noFill/>
        </p:spPr>
        <p:txBody>
          <a:bodyPr wrap="square" rtlCol="0">
            <a:spAutoFit/>
          </a:bodyPr>
          <a:lstStyle/>
          <a:p>
            <a:pPr lvl="0" algn="r" defTabSz="914400">
              <a:spcBef>
                <a:spcPts val="0"/>
              </a:spcBef>
              <a:spcAft>
                <a:spcPts val="0"/>
              </a:spcAft>
              <a:defRPr/>
            </a:pPr>
            <a:r>
              <a:rPr lang="en-GB" sz="900" dirty="0">
                <a:latin typeface="Verdana" panose="020B0604030504040204" pitchFamily="34" charset="0"/>
                <a:ea typeface="Verdana" panose="020B0604030504040204" pitchFamily="34" charset="0"/>
                <a:cs typeface="Verdana" panose="020B0604030504040204" pitchFamily="34" charset="0"/>
              </a:rPr>
              <a:t>Image property of </a:t>
            </a:r>
            <a:r>
              <a:rPr lang="en-GB" sz="900" dirty="0" err="1" smtClean="0">
                <a:latin typeface="Verdana" panose="020B0604030504040204" pitchFamily="34" charset="0"/>
                <a:ea typeface="Verdana" panose="020B0604030504040204" pitchFamily="34" charset="0"/>
                <a:cs typeface="Verdana" panose="020B0604030504040204" pitchFamily="34" charset="0"/>
              </a:rPr>
              <a:t>Dreamworks</a:t>
            </a:r>
            <a:r>
              <a:rPr lang="en-GB" sz="900" dirty="0" smtClean="0">
                <a:latin typeface="Verdana" panose="020B0604030504040204" pitchFamily="34" charset="0"/>
                <a:ea typeface="Verdana" panose="020B0604030504040204" pitchFamily="34" charset="0"/>
                <a:cs typeface="Verdana" panose="020B0604030504040204" pitchFamily="34" charset="0"/>
              </a:rPr>
              <a:t> SKG</a:t>
            </a:r>
            <a:r>
              <a:rPr lang="en-GB" sz="900" dirty="0">
                <a:latin typeface="Verdana" panose="020B0604030504040204" pitchFamily="34" charset="0"/>
                <a:ea typeface="Verdana" panose="020B0604030504040204" pitchFamily="34" charset="0"/>
                <a:cs typeface="Verdana" panose="020B0604030504040204" pitchFamily="34" charset="0"/>
              </a:rPr>
              <a:t> © </a:t>
            </a:r>
            <a:r>
              <a:rPr lang="en-GB" sz="900" dirty="0" smtClean="0">
                <a:latin typeface="Verdana" panose="020B0604030504040204" pitchFamily="34" charset="0"/>
                <a:ea typeface="Verdana" panose="020B0604030504040204" pitchFamily="34" charset="0"/>
                <a:cs typeface="Verdana" panose="020B0604030504040204" pitchFamily="34" charset="0"/>
              </a:rPr>
              <a:t>(2010) </a:t>
            </a:r>
            <a:r>
              <a:rPr lang="en-GB" sz="900" dirty="0">
                <a:latin typeface="Verdana" panose="020B0604030504040204" pitchFamily="34" charset="0"/>
                <a:ea typeface="Verdana" panose="020B0604030504040204" pitchFamily="34" charset="0"/>
                <a:cs typeface="Verdana" panose="020B0604030504040204" pitchFamily="34" charset="0"/>
              </a:rPr>
              <a:t>All rights </a:t>
            </a:r>
            <a:r>
              <a:rPr lang="en-GB" sz="900" dirty="0" smtClean="0">
                <a:latin typeface="Verdana" panose="020B0604030504040204" pitchFamily="34" charset="0"/>
                <a:ea typeface="Verdana" panose="020B0604030504040204" pitchFamily="34" charset="0"/>
                <a:cs typeface="Verdana" panose="020B0604030504040204" pitchFamily="34" charset="0"/>
              </a:rPr>
              <a:t>reserved</a:t>
            </a:r>
            <a:endParaRPr lang="en-GB" sz="9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198" y="2165632"/>
            <a:ext cx="7481604" cy="3181067"/>
          </a:xfrm>
          <a:prstGeom prst="rect">
            <a:avLst/>
          </a:prstGeom>
        </p:spPr>
      </p:pic>
    </p:spTree>
    <p:extLst>
      <p:ext uri="{BB962C8B-B14F-4D97-AF65-F5344CB8AC3E}">
        <p14:creationId xmlns:p14="http://schemas.microsoft.com/office/powerpoint/2010/main" val="3548044774"/>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descr="IF-slides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txBox="1">
            <a:spLocks/>
          </p:cNvSpPr>
          <p:nvPr/>
        </p:nvSpPr>
        <p:spPr>
          <a:xfrm>
            <a:off x="-685800" y="165972"/>
            <a:ext cx="10515600" cy="132556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3200" b="1" dirty="0" smtClean="0">
                <a:solidFill>
                  <a:srgbClr val="660066"/>
                </a:solidFill>
                <a:latin typeface="Verdana"/>
                <a:cs typeface="Verdana"/>
              </a:rPr>
              <a:t>Five </a:t>
            </a:r>
            <a:r>
              <a:rPr lang="en-GB" sz="3200" b="1" dirty="0">
                <a:solidFill>
                  <a:srgbClr val="660066"/>
                </a:solidFill>
                <a:latin typeface="Verdana"/>
                <a:cs typeface="Verdana"/>
              </a:rPr>
              <a:t>things to include </a:t>
            </a:r>
            <a:endParaRPr lang="en-GB" sz="3200" b="1" dirty="0" smtClean="0">
              <a:solidFill>
                <a:srgbClr val="660066"/>
              </a:solidFill>
              <a:latin typeface="Verdana"/>
              <a:cs typeface="Verdana"/>
            </a:endParaRPr>
          </a:p>
          <a:p>
            <a:r>
              <a:rPr lang="en-GB" sz="3200" b="1" dirty="0" smtClean="0">
                <a:solidFill>
                  <a:srgbClr val="660066"/>
                </a:solidFill>
                <a:latin typeface="Verdana"/>
                <a:cs typeface="Verdana"/>
              </a:rPr>
              <a:t>in </a:t>
            </a:r>
            <a:r>
              <a:rPr lang="en-GB" sz="3200" b="1" dirty="0">
                <a:solidFill>
                  <a:srgbClr val="660066"/>
                </a:solidFill>
                <a:latin typeface="Verdana"/>
                <a:cs typeface="Verdana"/>
              </a:rPr>
              <a:t>your review</a:t>
            </a:r>
          </a:p>
        </p:txBody>
      </p:sp>
      <p:sp>
        <p:nvSpPr>
          <p:cNvPr id="13" name="Text Box 30"/>
          <p:cNvSpPr txBox="1"/>
          <p:nvPr/>
        </p:nvSpPr>
        <p:spPr>
          <a:xfrm>
            <a:off x="317325" y="1620348"/>
            <a:ext cx="8435975" cy="4305378"/>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514350" indent="-514350">
              <a:lnSpc>
                <a:spcPct val="120000"/>
              </a:lnSpc>
              <a:spcBef>
                <a:spcPts val="600"/>
              </a:spcBef>
              <a:spcAft>
                <a:spcPts val="600"/>
              </a:spcAft>
              <a:buClr>
                <a:srgbClr val="82378C"/>
              </a:buClr>
              <a:buFont typeface="+mj-lt"/>
              <a:buAutoNum type="arabicPeriod"/>
              <a:tabLst>
                <a:tab pos="1804670" algn="l"/>
              </a:tabLst>
            </a:pPr>
            <a:r>
              <a:rPr lang="en-GB" sz="2000" b="1" dirty="0">
                <a:solidFill>
                  <a:srgbClr val="82378C"/>
                </a:solidFill>
                <a:latin typeface="Verdana" panose="020B0604030504040204" pitchFamily="34" charset="0"/>
                <a:ea typeface="MS PGothic" panose="020B0600070205080204" pitchFamily="34" charset="-128"/>
                <a:cs typeface="Verdana" panose="020B0604030504040204" pitchFamily="34" charset="0"/>
              </a:rPr>
              <a:t>An introduction </a:t>
            </a:r>
            <a:r>
              <a:rPr lang="en-GB" sz="2000" dirty="0">
                <a:latin typeface="Verdana" panose="020B0604030504040204" pitchFamily="34" charset="0"/>
                <a:ea typeface="MS PGothic" panose="020B0600070205080204" pitchFamily="34" charset="-128"/>
                <a:cs typeface="Verdana" panose="020B0604030504040204" pitchFamily="34" charset="0"/>
              </a:rPr>
              <a:t>that makes your reader want to read on.</a:t>
            </a:r>
          </a:p>
          <a:p>
            <a:pPr marL="514350" indent="-514350">
              <a:lnSpc>
                <a:spcPct val="120000"/>
              </a:lnSpc>
              <a:spcBef>
                <a:spcPts val="600"/>
              </a:spcBef>
              <a:spcAft>
                <a:spcPts val="600"/>
              </a:spcAft>
              <a:buFont typeface="+mj-lt"/>
              <a:buAutoNum type="arabicPeriod"/>
              <a:tabLst>
                <a:tab pos="1804670" algn="l"/>
              </a:tabLst>
            </a:pPr>
            <a:r>
              <a:rPr lang="en-GB" sz="2000" b="1" dirty="0">
                <a:solidFill>
                  <a:srgbClr val="770079"/>
                </a:solidFill>
                <a:latin typeface="Verdana" panose="020B0604030504040204" pitchFamily="34" charset="0"/>
                <a:ea typeface="MS PGothic" panose="020B0600070205080204" pitchFamily="34" charset="-128"/>
                <a:cs typeface="Verdana" panose="020B0604030504040204" pitchFamily="34" charset="0"/>
              </a:rPr>
              <a:t>A short synopsis </a:t>
            </a:r>
            <a:r>
              <a:rPr lang="en-GB" sz="2000" dirty="0">
                <a:latin typeface="Verdana" panose="020B0604030504040204" pitchFamily="34" charset="0"/>
                <a:ea typeface="MS PGothic" panose="020B0600070205080204" pitchFamily="34" charset="-128"/>
                <a:cs typeface="Verdana" panose="020B0604030504040204" pitchFamily="34" charset="0"/>
              </a:rPr>
              <a:t>(story summary) – with no spoilers!</a:t>
            </a:r>
          </a:p>
          <a:p>
            <a:pPr marL="514350" indent="-514350">
              <a:lnSpc>
                <a:spcPct val="120000"/>
              </a:lnSpc>
              <a:spcBef>
                <a:spcPts val="600"/>
              </a:spcBef>
              <a:spcAft>
                <a:spcPts val="600"/>
              </a:spcAft>
              <a:buFont typeface="+mj-lt"/>
              <a:buAutoNum type="arabicPeriod"/>
              <a:tabLst>
                <a:tab pos="1804670" algn="l"/>
              </a:tabLst>
            </a:pPr>
            <a:r>
              <a:rPr lang="en-GB" sz="2000" b="1" dirty="0">
                <a:solidFill>
                  <a:srgbClr val="770079"/>
                </a:solidFill>
                <a:latin typeface="Verdana" panose="020B0604030504040204" pitchFamily="34" charset="0"/>
                <a:ea typeface="MS PGothic" panose="020B0600070205080204" pitchFamily="34" charset="-128"/>
                <a:cs typeface="Verdana" panose="020B0604030504040204" pitchFamily="34" charset="0"/>
              </a:rPr>
              <a:t>Interesting information about the film </a:t>
            </a:r>
            <a:r>
              <a:rPr lang="en-GB" sz="2000" dirty="0">
                <a:latin typeface="Verdana" panose="020B0604030504040204" pitchFamily="34" charset="0"/>
                <a:ea typeface="MS PGothic" panose="020B0600070205080204" pitchFamily="34" charset="-128"/>
                <a:cs typeface="Verdana" panose="020B0604030504040204" pitchFamily="34" charset="0"/>
              </a:rPr>
              <a:t>– the genre, audience, cast, crew, funny facts or awards.</a:t>
            </a:r>
          </a:p>
          <a:p>
            <a:pPr marL="514350" indent="-514350">
              <a:lnSpc>
                <a:spcPct val="120000"/>
              </a:lnSpc>
              <a:spcBef>
                <a:spcPts val="600"/>
              </a:spcBef>
              <a:spcAft>
                <a:spcPts val="600"/>
              </a:spcAft>
              <a:buFont typeface="+mj-lt"/>
              <a:buAutoNum type="arabicPeriod"/>
              <a:tabLst>
                <a:tab pos="1804670" algn="l"/>
              </a:tabLst>
            </a:pPr>
            <a:r>
              <a:rPr lang="en-GB" sz="2000" b="1" dirty="0">
                <a:solidFill>
                  <a:srgbClr val="770079"/>
                </a:solidFill>
                <a:latin typeface="Verdana" panose="020B0604030504040204" pitchFamily="34" charset="0"/>
                <a:ea typeface="MS PGothic" panose="020B0600070205080204" pitchFamily="34" charset="-128"/>
                <a:cs typeface="Verdana" panose="020B0604030504040204" pitchFamily="34" charset="0"/>
              </a:rPr>
              <a:t>What </a:t>
            </a:r>
            <a:r>
              <a:rPr lang="en-GB" sz="2000" dirty="0">
                <a:effectLst/>
                <a:latin typeface="Verdana" panose="020B0604030504040204" pitchFamily="34" charset="0"/>
                <a:ea typeface="Verdana" panose="020B0604030504040204" pitchFamily="34" charset="0"/>
                <a:cs typeface="Verdana" panose="020B0604030504040204" pitchFamily="34" charset="0"/>
              </a:rPr>
              <a:t>did you </a:t>
            </a:r>
            <a:r>
              <a:rPr lang="en-GB" sz="2000" b="1" dirty="0">
                <a:solidFill>
                  <a:srgbClr val="770079"/>
                </a:solidFill>
                <a:latin typeface="Verdana" panose="020B0604030504040204" pitchFamily="34" charset="0"/>
                <a:ea typeface="MS PGothic" panose="020B0600070205080204" pitchFamily="34" charset="-128"/>
                <a:cs typeface="Verdana" panose="020B0604030504040204" pitchFamily="34" charset="0"/>
              </a:rPr>
              <a:t>like</a:t>
            </a:r>
            <a:r>
              <a:rPr lang="en-GB" sz="2000" dirty="0">
                <a:effectLst/>
                <a:latin typeface="Verdana" panose="020B0604030504040204" pitchFamily="34" charset="0"/>
                <a:ea typeface="Verdana" panose="020B0604030504040204" pitchFamily="34" charset="0"/>
                <a:cs typeface="Verdana" panose="020B0604030504040204" pitchFamily="34" charset="0"/>
              </a:rPr>
              <a:t> or </a:t>
            </a:r>
            <a:r>
              <a:rPr lang="en-GB" sz="2000" b="1" dirty="0">
                <a:solidFill>
                  <a:srgbClr val="770079"/>
                </a:solidFill>
                <a:latin typeface="Verdana" panose="020B0604030504040204" pitchFamily="34" charset="0"/>
                <a:ea typeface="MS PGothic" panose="020B0600070205080204" pitchFamily="34" charset="-128"/>
                <a:cs typeface="Verdana" panose="020B0604030504040204" pitchFamily="34" charset="0"/>
              </a:rPr>
              <a:t>dislike</a:t>
            </a:r>
            <a:r>
              <a:rPr lang="en-GB" sz="2000" dirty="0">
                <a:effectLst/>
                <a:latin typeface="Verdana" panose="020B0604030504040204" pitchFamily="34" charset="0"/>
                <a:ea typeface="Verdana" panose="020B0604030504040204" pitchFamily="34" charset="0"/>
                <a:cs typeface="Verdana" panose="020B0604030504040204" pitchFamily="34" charset="0"/>
              </a:rPr>
              <a:t> and </a:t>
            </a:r>
            <a:r>
              <a:rPr lang="en-GB" sz="2000" b="1" dirty="0" smtClean="0">
                <a:solidFill>
                  <a:srgbClr val="770079"/>
                </a:solidFill>
                <a:latin typeface="Verdana" panose="020B0604030504040204" pitchFamily="34" charset="0"/>
                <a:ea typeface="MS PGothic" panose="020B0600070205080204" pitchFamily="34" charset="-128"/>
                <a:cs typeface="Verdana" panose="020B0604030504040204" pitchFamily="34" charset="0"/>
              </a:rPr>
              <a:t>why</a:t>
            </a:r>
            <a:r>
              <a:rPr lang="en-GB" sz="2000" dirty="0" smtClean="0">
                <a:effectLst/>
                <a:latin typeface="Verdana" panose="020B0604030504040204" pitchFamily="34" charset="0"/>
                <a:ea typeface="Verdana" panose="020B0604030504040204" pitchFamily="34" charset="0"/>
                <a:cs typeface="Verdana" panose="020B0604030504040204" pitchFamily="34" charset="0"/>
              </a:rPr>
              <a:t>?</a:t>
            </a:r>
          </a:p>
          <a:p>
            <a:pPr marL="457200" indent="-457200">
              <a:lnSpc>
                <a:spcPct val="150000"/>
              </a:lnSpc>
              <a:spcBef>
                <a:spcPts val="1200"/>
              </a:spcBef>
              <a:spcAft>
                <a:spcPts val="600"/>
              </a:spcAft>
              <a:buFont typeface="+mj-lt"/>
              <a:buAutoNum type="arabicPeriod"/>
              <a:tabLst>
                <a:tab pos="1804670" algn="l"/>
              </a:tabLst>
            </a:pPr>
            <a:r>
              <a:rPr lang="en-GB" sz="2000" b="1" dirty="0" smtClean="0">
                <a:solidFill>
                  <a:srgbClr val="770079"/>
                </a:solidFill>
                <a:latin typeface="Verdana" panose="020B0604030504040204" pitchFamily="34" charset="0"/>
                <a:ea typeface="MS PGothic" panose="020B0600070205080204" pitchFamily="34" charset="-128"/>
                <a:cs typeface="Verdana" panose="020B0604030504040204" pitchFamily="34" charset="0"/>
              </a:rPr>
              <a:t>Summarise</a:t>
            </a:r>
            <a:r>
              <a:rPr lang="en-GB" sz="2000" dirty="0" smtClean="0">
                <a:effectLst/>
                <a:latin typeface="Verdana" panose="020B0604030504040204" pitchFamily="34" charset="0"/>
                <a:ea typeface="Verdana" panose="020B0604030504040204" pitchFamily="34" charset="0"/>
                <a:cs typeface="Verdana" panose="020B0604030504040204" pitchFamily="34" charset="0"/>
              </a:rPr>
              <a:t> </a:t>
            </a:r>
            <a:r>
              <a:rPr lang="en-GB" sz="2000" dirty="0">
                <a:effectLst/>
                <a:latin typeface="Verdana" panose="020B0604030504040204" pitchFamily="34" charset="0"/>
                <a:ea typeface="Verdana" panose="020B0604030504040204" pitchFamily="34" charset="0"/>
                <a:cs typeface="Verdana" panose="020B0604030504040204" pitchFamily="34" charset="0"/>
              </a:rPr>
              <a:t>your </a:t>
            </a:r>
            <a:r>
              <a:rPr lang="en-GB" sz="2000" dirty="0" smtClean="0">
                <a:effectLst/>
                <a:latin typeface="Verdana" panose="020B0604030504040204" pitchFamily="34" charset="0"/>
                <a:ea typeface="Verdana" panose="020B0604030504040204" pitchFamily="34" charset="0"/>
                <a:cs typeface="Verdana" panose="020B0604030504040204" pitchFamily="34" charset="0"/>
              </a:rPr>
              <a:t>review.</a:t>
            </a:r>
            <a:endParaRPr lang="en-GB" sz="2000" dirty="0">
              <a:effectLst/>
              <a:latin typeface="Verdana" panose="020B0604030504040204" pitchFamily="34" charset="0"/>
              <a:ea typeface="Verdana" panose="020B0604030504040204" pitchFamily="34" charset="0"/>
              <a:cs typeface="Verdana" panose="020B0604030504040204" pitchFamily="34" charset="0"/>
            </a:endParaRPr>
          </a:p>
          <a:p>
            <a:pPr>
              <a:lnSpc>
                <a:spcPct val="107000"/>
              </a:lnSpc>
              <a:spcAft>
                <a:spcPts val="800"/>
              </a:spcAft>
              <a:tabLst>
                <a:tab pos="1804670" algn="l"/>
              </a:tabLst>
            </a:pPr>
            <a:r>
              <a:rPr lang="en-GB" sz="2000" dirty="0">
                <a:effectLst/>
                <a:latin typeface="Verdana" panose="020B0604030504040204" pitchFamily="34" charset="0"/>
                <a:ea typeface="Verdana" panose="020B0604030504040204" pitchFamily="34" charset="0"/>
                <a:cs typeface="Verdana" panose="020B0604030504040204" pitchFamily="34" charset="0"/>
              </a:rPr>
              <a:t> </a:t>
            </a:r>
          </a:p>
        </p:txBody>
      </p:sp>
      <p:sp>
        <p:nvSpPr>
          <p:cNvPr id="7" name="TextBox 6"/>
          <p:cNvSpPr txBox="1"/>
          <p:nvPr/>
        </p:nvSpPr>
        <p:spPr>
          <a:xfrm>
            <a:off x="250825" y="6600305"/>
            <a:ext cx="7263880" cy="276999"/>
          </a:xfrm>
          <a:prstGeom prst="rect">
            <a:avLst/>
          </a:prstGeom>
          <a:noFill/>
        </p:spPr>
        <p:txBody>
          <a:bodyPr wrap="square" rtlCol="0">
            <a:spAutoFit/>
          </a:bodyPr>
          <a:lstStyle/>
          <a:p>
            <a:r>
              <a:rPr lang="en-GB" sz="1200" dirty="0">
                <a:solidFill>
                  <a:srgbClr val="FFFFFF"/>
                </a:solidFill>
                <a:latin typeface="Verdana" charset="0"/>
              </a:rPr>
              <a:t>Guide to Creating Effective Film Reviews – Primary</a:t>
            </a:r>
            <a:endParaRPr lang="en-GB" sz="1200" dirty="0"/>
          </a:p>
        </p:txBody>
      </p:sp>
    </p:spTree>
    <p:extLst>
      <p:ext uri="{BB962C8B-B14F-4D97-AF65-F5344CB8AC3E}">
        <p14:creationId xmlns:p14="http://schemas.microsoft.com/office/powerpoint/2010/main" val="3679024093"/>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descr="IF-slides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127093" y="54867"/>
            <a:ext cx="8573154" cy="1325563"/>
          </a:xfrm>
        </p:spPr>
        <p:txBody>
          <a:bodyPr>
            <a:normAutofit/>
          </a:bodyPr>
          <a:lstStyle/>
          <a:p>
            <a:r>
              <a:rPr lang="en-GB" sz="3200" b="1" dirty="0">
                <a:solidFill>
                  <a:srgbClr val="660066"/>
                </a:solidFill>
                <a:latin typeface="Verdana"/>
                <a:cs typeface="Verdana"/>
              </a:rPr>
              <a:t>Film your review!</a:t>
            </a:r>
          </a:p>
        </p:txBody>
      </p:sp>
      <p:sp>
        <p:nvSpPr>
          <p:cNvPr id="11" name="Content Placeholder 3"/>
          <p:cNvSpPr>
            <a:spLocks noGrp="1"/>
          </p:cNvSpPr>
          <p:nvPr>
            <p:ph sz="half" idx="4294967295"/>
          </p:nvPr>
        </p:nvSpPr>
        <p:spPr>
          <a:xfrm>
            <a:off x="647598" y="1278830"/>
            <a:ext cx="7454240" cy="3895862"/>
          </a:xfrm>
          <a:prstGeom prst="rect">
            <a:avLst/>
          </a:prstGeom>
        </p:spPr>
        <p:txBody>
          <a:bodyPr>
            <a:noAutofit/>
          </a:bodyPr>
          <a:lstStyle/>
          <a:p>
            <a:pPr marL="514350" indent="-514350">
              <a:lnSpc>
                <a:spcPct val="120000"/>
              </a:lnSpc>
              <a:spcBef>
                <a:spcPts val="600"/>
              </a:spcBef>
              <a:buFont typeface="+mj-lt"/>
              <a:buAutoNum type="arabicPeriod"/>
            </a:pPr>
            <a:r>
              <a:rPr lang="en-GB" sz="2000" b="1" dirty="0">
                <a:solidFill>
                  <a:srgbClr val="770079"/>
                </a:solidFill>
                <a:latin typeface="Verdana" panose="020B0604030504040204" pitchFamily="34" charset="0"/>
                <a:ea typeface="MS PGothic" panose="020B0600070205080204" pitchFamily="34" charset="-128"/>
                <a:cs typeface="Verdana" panose="020B0604030504040204" pitchFamily="34" charset="0"/>
              </a:rPr>
              <a:t>Rehearse</a:t>
            </a:r>
            <a:r>
              <a:rPr lang="en-GB" sz="2000" dirty="0">
                <a:latin typeface="Verdana" panose="020B0604030504040204" pitchFamily="34" charset="0"/>
                <a:ea typeface="Verdana" panose="020B0604030504040204" pitchFamily="34" charset="0"/>
                <a:cs typeface="Verdana" panose="020B0604030504040204" pitchFamily="34" charset="0"/>
              </a:rPr>
              <a:t> by reading your review aloud. Use body language and pauses to emphasise any key points. Get a friend to give you some honest feedback.</a:t>
            </a:r>
          </a:p>
          <a:p>
            <a:pPr marL="514350" indent="-514350">
              <a:lnSpc>
                <a:spcPct val="120000"/>
              </a:lnSpc>
              <a:spcBef>
                <a:spcPts val="600"/>
              </a:spcBef>
              <a:buFont typeface="+mj-lt"/>
              <a:buAutoNum type="arabicPeriod"/>
            </a:pPr>
            <a:r>
              <a:rPr lang="en-GB" sz="2000" b="1" dirty="0">
                <a:solidFill>
                  <a:srgbClr val="770079"/>
                </a:solidFill>
                <a:latin typeface="Verdana" panose="020B0604030504040204" pitchFamily="34" charset="0"/>
                <a:ea typeface="MS PGothic" panose="020B0600070205080204" pitchFamily="34" charset="-128"/>
                <a:cs typeface="Verdana" panose="020B0604030504040204" pitchFamily="34" charset="0"/>
              </a:rPr>
              <a:t>Find</a:t>
            </a:r>
            <a:r>
              <a:rPr lang="en-GB" sz="2000" dirty="0">
                <a:latin typeface="Verdana" panose="020B0604030504040204" pitchFamily="34" charset="0"/>
                <a:ea typeface="Verdana" panose="020B0604030504040204" pitchFamily="34" charset="0"/>
                <a:cs typeface="Verdana" panose="020B0604030504040204" pitchFamily="34" charset="0"/>
              </a:rPr>
              <a:t> </a:t>
            </a:r>
            <a:r>
              <a:rPr lang="en-GB" sz="2000" b="1" dirty="0">
                <a:solidFill>
                  <a:srgbClr val="770079"/>
                </a:solidFill>
                <a:latin typeface="Verdana" panose="020B0604030504040204" pitchFamily="34" charset="0"/>
                <a:ea typeface="MS PGothic" panose="020B0600070205080204" pitchFamily="34" charset="-128"/>
                <a:cs typeface="Verdana" panose="020B0604030504040204" pitchFamily="34" charset="0"/>
              </a:rPr>
              <a:t>a quiet, well-lit location</a:t>
            </a:r>
            <a:r>
              <a:rPr lang="en-GB" sz="2000" dirty="0">
                <a:latin typeface="Verdana" panose="020B0604030504040204" pitchFamily="34" charset="0"/>
                <a:ea typeface="Verdana" panose="020B0604030504040204" pitchFamily="34" charset="0"/>
                <a:cs typeface="Verdana" panose="020B0604030504040204" pitchFamily="34" charset="0"/>
              </a:rPr>
              <a:t> to film your review. Do a couple of practice-runs with the camera. </a:t>
            </a:r>
          </a:p>
          <a:p>
            <a:pPr marL="514350" indent="-514350">
              <a:lnSpc>
                <a:spcPct val="120000"/>
              </a:lnSpc>
              <a:spcBef>
                <a:spcPts val="600"/>
              </a:spcBef>
              <a:buFont typeface="+mj-lt"/>
              <a:buAutoNum type="arabicPeriod"/>
            </a:pPr>
            <a:r>
              <a:rPr lang="en-GB" sz="2000" b="1" dirty="0">
                <a:solidFill>
                  <a:srgbClr val="770079"/>
                </a:solidFill>
                <a:latin typeface="Verdana" panose="020B0604030504040204" pitchFamily="34" charset="0"/>
                <a:ea typeface="MS PGothic" panose="020B0600070205080204" pitchFamily="34" charset="-128"/>
                <a:cs typeface="Verdana" panose="020B0604030504040204" pitchFamily="34" charset="0"/>
              </a:rPr>
              <a:t>Look</a:t>
            </a:r>
            <a:r>
              <a:rPr lang="en-GB" sz="2000" dirty="0">
                <a:latin typeface="Verdana" panose="020B0604030504040204" pitchFamily="34" charset="0"/>
                <a:ea typeface="Verdana" panose="020B0604030504040204" pitchFamily="34" charset="0"/>
                <a:cs typeface="Verdana" panose="020B0604030504040204" pitchFamily="34" charset="0"/>
              </a:rPr>
              <a:t> </a:t>
            </a:r>
            <a:r>
              <a:rPr lang="en-GB" sz="2000" b="1" dirty="0">
                <a:solidFill>
                  <a:srgbClr val="770079"/>
                </a:solidFill>
                <a:latin typeface="Verdana" panose="020B0604030504040204" pitchFamily="34" charset="0"/>
                <a:ea typeface="MS PGothic" panose="020B0600070205080204" pitchFamily="34" charset="-128"/>
                <a:cs typeface="Verdana" panose="020B0604030504040204" pitchFamily="34" charset="0"/>
              </a:rPr>
              <a:t>back at your practice-runs. </a:t>
            </a:r>
            <a:r>
              <a:rPr lang="en-GB" sz="2000" dirty="0">
                <a:latin typeface="Verdana" panose="020B0604030504040204" pitchFamily="34" charset="0"/>
                <a:ea typeface="Verdana" panose="020B0604030504040204" pitchFamily="34" charset="0"/>
                <a:cs typeface="Verdana" panose="020B0604030504040204" pitchFamily="34" charset="0"/>
              </a:rPr>
              <a:t>Is the camera steady and well framed? Can the audience hear you clearly? </a:t>
            </a:r>
          </a:p>
          <a:p>
            <a:pPr marL="0" indent="0">
              <a:lnSpc>
                <a:spcPct val="120000"/>
              </a:lnSpc>
              <a:buNone/>
            </a:pPr>
            <a:endParaRPr lang="en-GB" sz="18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8" name="TextBox 7"/>
          <p:cNvSpPr txBox="1"/>
          <p:nvPr/>
        </p:nvSpPr>
        <p:spPr>
          <a:xfrm>
            <a:off x="250825" y="6600305"/>
            <a:ext cx="7263880" cy="276999"/>
          </a:xfrm>
          <a:prstGeom prst="rect">
            <a:avLst/>
          </a:prstGeom>
          <a:noFill/>
        </p:spPr>
        <p:txBody>
          <a:bodyPr wrap="square" rtlCol="0">
            <a:spAutoFit/>
          </a:bodyPr>
          <a:lstStyle/>
          <a:p>
            <a:r>
              <a:rPr lang="en-GB" sz="1200" dirty="0">
                <a:solidFill>
                  <a:srgbClr val="FFFFFF"/>
                </a:solidFill>
                <a:latin typeface="Verdana" charset="0"/>
              </a:rPr>
              <a:t>Guide to Creating Effective Film Reviews – Primary</a:t>
            </a:r>
            <a:endParaRPr lang="en-GB" sz="1200" dirty="0"/>
          </a:p>
        </p:txBody>
      </p:sp>
      <p:pic>
        <p:nvPicPr>
          <p:cNvPr id="6" name="Picture 5" descr="sound 3 .png"/>
          <p:cNvPicPr/>
          <p:nvPr/>
        </p:nvPicPr>
        <p:blipFill rotWithShape="1">
          <a:blip r:embed="rId4" cstate="print">
            <a:extLst>
              <a:ext uri="{28A0092B-C50C-407E-A947-70E740481C1C}">
                <a14:useLocalDpi xmlns:a14="http://schemas.microsoft.com/office/drawing/2010/main" val="0"/>
              </a:ext>
            </a:extLst>
          </a:blip>
          <a:srcRect t="9424" b="5436"/>
          <a:stretch/>
        </p:blipFill>
        <p:spPr bwMode="auto">
          <a:xfrm>
            <a:off x="5108127" y="3987799"/>
            <a:ext cx="3412080" cy="1828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7538549"/>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descr="IF-slides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127093" y="54867"/>
            <a:ext cx="8573154" cy="1325563"/>
          </a:xfrm>
        </p:spPr>
        <p:txBody>
          <a:bodyPr>
            <a:normAutofit/>
          </a:bodyPr>
          <a:lstStyle/>
          <a:p>
            <a:r>
              <a:rPr lang="en-GB" sz="3200" b="1" dirty="0">
                <a:solidFill>
                  <a:srgbClr val="660066"/>
                </a:solidFill>
                <a:latin typeface="Verdana"/>
                <a:cs typeface="Verdana"/>
              </a:rPr>
              <a:t>Film your review!</a:t>
            </a:r>
          </a:p>
        </p:txBody>
      </p:sp>
      <p:sp>
        <p:nvSpPr>
          <p:cNvPr id="11" name="Content Placeholder 3"/>
          <p:cNvSpPr>
            <a:spLocks noGrp="1"/>
          </p:cNvSpPr>
          <p:nvPr>
            <p:ph sz="half" idx="4294967295"/>
          </p:nvPr>
        </p:nvSpPr>
        <p:spPr>
          <a:xfrm>
            <a:off x="647598" y="1380430"/>
            <a:ext cx="8186913" cy="3684588"/>
          </a:xfrm>
          <a:prstGeom prst="rect">
            <a:avLst/>
          </a:prstGeom>
        </p:spPr>
        <p:txBody>
          <a:bodyPr>
            <a:noAutofit/>
          </a:bodyPr>
          <a:lstStyle/>
          <a:p>
            <a:pPr marL="514350" indent="-514350">
              <a:lnSpc>
                <a:spcPct val="120000"/>
              </a:lnSpc>
              <a:spcBef>
                <a:spcPts val="600"/>
              </a:spcBef>
              <a:buFont typeface="+mj-lt"/>
              <a:buAutoNum type="arabicPeriod" startAt="4"/>
            </a:pPr>
            <a:r>
              <a:rPr lang="en-GB" sz="2000" b="1" dirty="0">
                <a:solidFill>
                  <a:srgbClr val="770079"/>
                </a:solidFill>
                <a:latin typeface="Verdana" panose="020B0604030504040204" pitchFamily="34" charset="0"/>
                <a:ea typeface="MS PGothic" panose="020B0600070205080204" pitchFamily="34" charset="-128"/>
                <a:cs typeface="Verdana" panose="020B0604030504040204" pitchFamily="34" charset="0"/>
              </a:rPr>
              <a:t>Is it interesting for the audience? </a:t>
            </a:r>
            <a:r>
              <a:rPr lang="en-GB" sz="2000" dirty="0">
                <a:latin typeface="Verdana" panose="020B0604030504040204" pitchFamily="34" charset="0"/>
                <a:ea typeface="Verdana" panose="020B0604030504040204" pitchFamily="34" charset="0"/>
                <a:cs typeface="Verdana" panose="020B0604030504040204" pitchFamily="34" charset="0"/>
              </a:rPr>
              <a:t>Are there any bits you need to take out? How can you improve it?</a:t>
            </a:r>
          </a:p>
          <a:p>
            <a:pPr marL="514350" indent="-514350">
              <a:lnSpc>
                <a:spcPct val="120000"/>
              </a:lnSpc>
              <a:spcBef>
                <a:spcPts val="600"/>
              </a:spcBef>
              <a:buFont typeface="+mj-lt"/>
              <a:buAutoNum type="arabicPeriod" startAt="4"/>
            </a:pPr>
            <a:r>
              <a:rPr lang="en-GB" sz="2000" b="1" dirty="0">
                <a:solidFill>
                  <a:srgbClr val="770079"/>
                </a:solidFill>
                <a:latin typeface="Verdana" panose="020B0604030504040204" pitchFamily="34" charset="0"/>
                <a:ea typeface="MS PGothic" panose="020B0600070205080204" pitchFamily="34" charset="-128"/>
                <a:cs typeface="Verdana" panose="020B0604030504040204" pitchFamily="34" charset="0"/>
              </a:rPr>
              <a:t>Experiment! </a:t>
            </a:r>
            <a:r>
              <a:rPr lang="en-GB" sz="2000" dirty="0">
                <a:latin typeface="Verdana" panose="020B0604030504040204" pitchFamily="34" charset="0"/>
                <a:ea typeface="Verdana" panose="020B0604030504040204" pitchFamily="34" charset="0"/>
                <a:cs typeface="Verdana" panose="020B0604030504040204" pitchFamily="34" charset="0"/>
              </a:rPr>
              <a:t>How could you use different camera shots, angles and locations to make it more interesting to watch?</a:t>
            </a:r>
          </a:p>
          <a:p>
            <a:pPr marL="0" indent="0">
              <a:lnSpc>
                <a:spcPct val="120000"/>
              </a:lnSpc>
              <a:buNone/>
            </a:pPr>
            <a:endParaRPr lang="en-GB" sz="18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8" name="TextBox 7"/>
          <p:cNvSpPr txBox="1"/>
          <p:nvPr/>
        </p:nvSpPr>
        <p:spPr>
          <a:xfrm>
            <a:off x="250825" y="6600305"/>
            <a:ext cx="7263880" cy="276999"/>
          </a:xfrm>
          <a:prstGeom prst="rect">
            <a:avLst/>
          </a:prstGeom>
          <a:noFill/>
        </p:spPr>
        <p:txBody>
          <a:bodyPr wrap="square" rtlCol="0">
            <a:spAutoFit/>
          </a:bodyPr>
          <a:lstStyle/>
          <a:p>
            <a:r>
              <a:rPr lang="en-GB" sz="1200" dirty="0">
                <a:solidFill>
                  <a:srgbClr val="FFFFFF"/>
                </a:solidFill>
                <a:latin typeface="Verdana" charset="0"/>
              </a:rPr>
              <a:t>Guide to Creating Effective Film Reviews – Primary</a:t>
            </a:r>
            <a:endParaRPr lang="en-GB" sz="1200" dirty="0"/>
          </a:p>
        </p:txBody>
      </p:sp>
      <p:pic>
        <p:nvPicPr>
          <p:cNvPr id="6" name="Picture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7093" y="3729493"/>
            <a:ext cx="3124866" cy="1944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06767" y="3729493"/>
            <a:ext cx="3124866" cy="1988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CAMERA POSTION.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5778" y="3066748"/>
            <a:ext cx="3116371" cy="1944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351377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descr="IF-slides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5"/>
          <p:cNvSpPr txBox="1">
            <a:spLocks noChangeArrowheads="1"/>
          </p:cNvSpPr>
          <p:nvPr/>
        </p:nvSpPr>
        <p:spPr bwMode="auto">
          <a:xfrm>
            <a:off x="250825" y="404813"/>
            <a:ext cx="8713788" cy="1077218"/>
          </a:xfrm>
          <a:prstGeom prst="rect">
            <a:avLst/>
          </a:prstGeom>
          <a:noFill/>
          <a:ln>
            <a:noFill/>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3200" b="1" dirty="0" smtClean="0">
              <a:solidFill>
                <a:srgbClr val="770079"/>
              </a:solidFill>
              <a:latin typeface="Verdana" charset="0"/>
              <a:cs typeface="Verdana" charset="0"/>
            </a:endParaRPr>
          </a:p>
          <a:p>
            <a:pPr eaLnBrk="1" hangingPunct="1">
              <a:defRPr/>
            </a:pPr>
            <a:r>
              <a:rPr lang="en-US" sz="3200" b="1" dirty="0" smtClean="0">
                <a:solidFill>
                  <a:srgbClr val="770079"/>
                </a:solidFill>
                <a:latin typeface="Verdana" charset="0"/>
                <a:cs typeface="Verdana" charset="0"/>
              </a:rPr>
              <a:t> </a:t>
            </a:r>
            <a:endParaRPr lang="en-US" sz="3200" b="1" dirty="0">
              <a:solidFill>
                <a:srgbClr val="770079"/>
              </a:solidFill>
              <a:latin typeface="Verdana" charset="0"/>
              <a:cs typeface="Verdana" charset="0"/>
            </a:endParaRPr>
          </a:p>
        </p:txBody>
      </p:sp>
      <p:sp>
        <p:nvSpPr>
          <p:cNvPr id="5" name="Title 4"/>
          <p:cNvSpPr>
            <a:spLocks noGrp="1"/>
          </p:cNvSpPr>
          <p:nvPr>
            <p:ph type="title"/>
          </p:nvPr>
        </p:nvSpPr>
        <p:spPr>
          <a:xfrm>
            <a:off x="457200" y="274638"/>
            <a:ext cx="8229600" cy="1143000"/>
          </a:xfrm>
        </p:spPr>
        <p:txBody>
          <a:bodyPr>
            <a:normAutofit/>
          </a:bodyPr>
          <a:lstStyle/>
          <a:p>
            <a:r>
              <a:rPr lang="en-US" sz="3200" b="1" dirty="0" smtClean="0">
                <a:solidFill>
                  <a:srgbClr val="660066"/>
                </a:solidFill>
                <a:latin typeface="Verdana"/>
                <a:cs typeface="Verdana"/>
              </a:rPr>
              <a:t>After viewing the film</a:t>
            </a:r>
            <a:endParaRPr lang="en-US" sz="3200" b="1" i="1" dirty="0">
              <a:solidFill>
                <a:srgbClr val="660066"/>
              </a:solidFill>
              <a:latin typeface="Verdana"/>
              <a:cs typeface="Verdana"/>
            </a:endParaRPr>
          </a:p>
        </p:txBody>
      </p:sp>
      <p:sp>
        <p:nvSpPr>
          <p:cNvPr id="4" name="Content Placeholder 3"/>
          <p:cNvSpPr>
            <a:spLocks noGrp="1"/>
          </p:cNvSpPr>
          <p:nvPr>
            <p:ph sz="half" idx="1"/>
          </p:nvPr>
        </p:nvSpPr>
        <p:spPr>
          <a:xfrm>
            <a:off x="457199" y="1600200"/>
            <a:ext cx="8507413" cy="4135581"/>
          </a:xfrm>
        </p:spPr>
        <p:txBody>
          <a:bodyPr>
            <a:normAutofit/>
          </a:bodyPr>
          <a:lstStyle/>
          <a:p>
            <a:pPr marL="514350" lvl="0" indent="-514350">
              <a:buFont typeface="+mj-lt"/>
              <a:buAutoNum type="arabicPeriod"/>
            </a:pPr>
            <a:r>
              <a:rPr lang="en-GB" dirty="0"/>
              <a:t>What did you like about the film</a:t>
            </a:r>
            <a:r>
              <a:rPr lang="en-GB" dirty="0" smtClean="0"/>
              <a:t>?</a:t>
            </a:r>
          </a:p>
          <a:p>
            <a:pPr marL="514350" lvl="0" indent="-514350">
              <a:buFont typeface="+mj-lt"/>
              <a:buAutoNum type="arabicPeriod"/>
            </a:pPr>
            <a:endParaRPr lang="en-GB" dirty="0" smtClean="0"/>
          </a:p>
          <a:p>
            <a:pPr marL="514350" lvl="0" indent="-514350">
              <a:buFont typeface="+mj-lt"/>
              <a:buAutoNum type="arabicPeriod"/>
            </a:pPr>
            <a:r>
              <a:rPr lang="en-GB" dirty="0" smtClean="0"/>
              <a:t>What didn’t you like about the film?</a:t>
            </a:r>
          </a:p>
          <a:p>
            <a:pPr marL="514350" lvl="0" indent="-514350">
              <a:buFont typeface="+mj-lt"/>
              <a:buAutoNum type="arabicPeriod"/>
            </a:pPr>
            <a:endParaRPr lang="en-GB" dirty="0" smtClean="0"/>
          </a:p>
          <a:p>
            <a:pPr marL="514350" lvl="0" indent="-514350">
              <a:buFont typeface="+mj-lt"/>
              <a:buAutoNum type="arabicPeriod"/>
            </a:pPr>
            <a:r>
              <a:rPr lang="en-GB" dirty="0" smtClean="0"/>
              <a:t>Which </a:t>
            </a:r>
            <a:r>
              <a:rPr lang="en-GB" dirty="0"/>
              <a:t>parts will you remember the most and why</a:t>
            </a:r>
            <a:r>
              <a:rPr lang="en-GB" dirty="0" smtClean="0"/>
              <a:t>?</a:t>
            </a:r>
          </a:p>
          <a:p>
            <a:pPr marL="514350" lvl="0" indent="-514350">
              <a:buFont typeface="+mj-lt"/>
              <a:buAutoNum type="arabicPeriod"/>
            </a:pPr>
            <a:endParaRPr lang="en-GB" dirty="0" smtClean="0"/>
          </a:p>
          <a:p>
            <a:pPr marL="514350" lvl="0" indent="-514350">
              <a:buFont typeface="+mj-lt"/>
              <a:buAutoNum type="arabicPeriod"/>
            </a:pPr>
            <a:r>
              <a:rPr lang="en-GB" dirty="0" smtClean="0"/>
              <a:t>Did </a:t>
            </a:r>
            <a:r>
              <a:rPr lang="en-GB" dirty="0"/>
              <a:t>it turn out how you expected</a:t>
            </a:r>
            <a:r>
              <a:rPr lang="en-GB" dirty="0" smtClean="0"/>
              <a:t>?</a:t>
            </a:r>
          </a:p>
        </p:txBody>
      </p:sp>
      <p:sp>
        <p:nvSpPr>
          <p:cNvPr id="2" name="TextBox 1"/>
          <p:cNvSpPr txBox="1"/>
          <p:nvPr/>
        </p:nvSpPr>
        <p:spPr>
          <a:xfrm>
            <a:off x="250825" y="6600305"/>
            <a:ext cx="7263880" cy="276999"/>
          </a:xfrm>
          <a:prstGeom prst="rect">
            <a:avLst/>
          </a:prstGeom>
          <a:noFill/>
        </p:spPr>
        <p:txBody>
          <a:bodyPr wrap="square" rtlCol="0">
            <a:spAutoFit/>
          </a:bodyPr>
          <a:lstStyle/>
          <a:p>
            <a:r>
              <a:rPr lang="en-GB" sz="1200" dirty="0">
                <a:solidFill>
                  <a:srgbClr val="FFFFFF"/>
                </a:solidFill>
                <a:latin typeface="Verdana" charset="0"/>
              </a:rPr>
              <a:t>Guide to Creating Effective Film Reviews – Primary</a:t>
            </a:r>
            <a:endParaRPr lang="en-GB" sz="1200" dirty="0"/>
          </a:p>
        </p:txBody>
      </p:sp>
    </p:spTree>
    <p:extLst>
      <p:ext uri="{BB962C8B-B14F-4D97-AF65-F5344CB8AC3E}">
        <p14:creationId xmlns:p14="http://schemas.microsoft.com/office/powerpoint/2010/main" val="25678353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descr="IF-slides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5"/>
          <p:cNvSpPr txBox="1">
            <a:spLocks noChangeArrowheads="1"/>
          </p:cNvSpPr>
          <p:nvPr/>
        </p:nvSpPr>
        <p:spPr bwMode="auto">
          <a:xfrm>
            <a:off x="215106" y="404813"/>
            <a:ext cx="8713788" cy="1077218"/>
          </a:xfrm>
          <a:prstGeom prst="rect">
            <a:avLst/>
          </a:prstGeom>
          <a:noFill/>
          <a:ln>
            <a:noFill/>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3200" b="1" dirty="0" smtClean="0">
              <a:solidFill>
                <a:srgbClr val="770079"/>
              </a:solidFill>
              <a:latin typeface="Verdana" charset="0"/>
              <a:cs typeface="Verdana" charset="0"/>
            </a:endParaRPr>
          </a:p>
          <a:p>
            <a:pPr eaLnBrk="1" hangingPunct="1">
              <a:defRPr/>
            </a:pPr>
            <a:r>
              <a:rPr lang="en-US" sz="3200" b="1" dirty="0" smtClean="0">
                <a:solidFill>
                  <a:srgbClr val="770079"/>
                </a:solidFill>
                <a:latin typeface="Verdana" charset="0"/>
                <a:cs typeface="Verdana" charset="0"/>
              </a:rPr>
              <a:t> </a:t>
            </a:r>
            <a:endParaRPr lang="en-US" sz="3200" b="1" dirty="0">
              <a:solidFill>
                <a:srgbClr val="770079"/>
              </a:solidFill>
              <a:latin typeface="Verdana" charset="0"/>
              <a:cs typeface="Verdana" charset="0"/>
            </a:endParaRPr>
          </a:p>
        </p:txBody>
      </p:sp>
      <p:sp>
        <p:nvSpPr>
          <p:cNvPr id="5" name="Title 4"/>
          <p:cNvSpPr>
            <a:spLocks noGrp="1"/>
          </p:cNvSpPr>
          <p:nvPr>
            <p:ph type="title"/>
          </p:nvPr>
        </p:nvSpPr>
        <p:spPr>
          <a:xfrm>
            <a:off x="735013" y="272796"/>
            <a:ext cx="8229600" cy="1143000"/>
          </a:xfrm>
        </p:spPr>
        <p:txBody>
          <a:bodyPr>
            <a:normAutofit/>
          </a:bodyPr>
          <a:lstStyle/>
          <a:p>
            <a:r>
              <a:rPr lang="en-US" sz="3200" b="1" dirty="0">
                <a:solidFill>
                  <a:srgbClr val="660066"/>
                </a:solidFill>
                <a:latin typeface="Verdana"/>
                <a:cs typeface="Verdana"/>
              </a:rPr>
              <a:t>Draw your review</a:t>
            </a:r>
            <a:endParaRPr lang="en-US" sz="3200" b="1" i="1" dirty="0">
              <a:solidFill>
                <a:srgbClr val="660066"/>
              </a:solidFill>
              <a:latin typeface="Verdana"/>
              <a:cs typeface="Verdana"/>
            </a:endParaRPr>
          </a:p>
        </p:txBody>
      </p:sp>
      <p:sp>
        <p:nvSpPr>
          <p:cNvPr id="6" name="TextBox 5"/>
          <p:cNvSpPr txBox="1"/>
          <p:nvPr/>
        </p:nvSpPr>
        <p:spPr>
          <a:xfrm>
            <a:off x="250825" y="6600305"/>
            <a:ext cx="7263880" cy="276999"/>
          </a:xfrm>
          <a:prstGeom prst="rect">
            <a:avLst/>
          </a:prstGeom>
          <a:noFill/>
        </p:spPr>
        <p:txBody>
          <a:bodyPr wrap="square" rtlCol="0">
            <a:spAutoFit/>
          </a:bodyPr>
          <a:lstStyle/>
          <a:p>
            <a:r>
              <a:rPr lang="en-GB" sz="1200" dirty="0">
                <a:solidFill>
                  <a:srgbClr val="FFFFFF"/>
                </a:solidFill>
                <a:latin typeface="Verdana" charset="0"/>
              </a:rPr>
              <a:t>Guide to Creating Effective Film Reviews – Primary</a:t>
            </a:r>
            <a:endParaRPr lang="en-GB" sz="1200" dirty="0"/>
          </a:p>
        </p:txBody>
      </p:sp>
      <p:pic>
        <p:nvPicPr>
          <p:cNvPr id="3" name="Picture 2"/>
          <p:cNvPicPr>
            <a:picLocks noChangeAspect="1"/>
          </p:cNvPicPr>
          <p:nvPr/>
        </p:nvPicPr>
        <p:blipFill>
          <a:blip r:embed="rId4"/>
          <a:stretch>
            <a:fillRect/>
          </a:stretch>
        </p:blipFill>
        <p:spPr>
          <a:xfrm>
            <a:off x="357982" y="1099050"/>
            <a:ext cx="8428037" cy="4659900"/>
          </a:xfrm>
          <a:prstGeom prst="rect">
            <a:avLst/>
          </a:prstGeom>
        </p:spPr>
      </p:pic>
    </p:spTree>
    <p:extLst>
      <p:ext uri="{BB962C8B-B14F-4D97-AF65-F5344CB8AC3E}">
        <p14:creationId xmlns:p14="http://schemas.microsoft.com/office/powerpoint/2010/main" val="2528895241"/>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descr="IF-slides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766"/>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457200" y="182484"/>
            <a:ext cx="8229600" cy="1143000"/>
          </a:xfrm>
        </p:spPr>
        <p:txBody>
          <a:bodyPr>
            <a:noAutofit/>
          </a:bodyPr>
          <a:lstStyle/>
          <a:p>
            <a:r>
              <a:rPr lang="en-US" sz="3200" b="1" dirty="0" smtClean="0">
                <a:solidFill>
                  <a:srgbClr val="660066"/>
                </a:solidFill>
                <a:latin typeface="Verdana"/>
                <a:cs typeface="Verdana"/>
              </a:rPr>
              <a:t>Creative comparisons challenge</a:t>
            </a:r>
            <a:endParaRPr lang="en-US" sz="3200" b="1" i="1" dirty="0">
              <a:solidFill>
                <a:srgbClr val="660066"/>
              </a:solidFill>
              <a:latin typeface="Verdana"/>
              <a:cs typeface="Verdana"/>
            </a:endParaRPr>
          </a:p>
        </p:txBody>
      </p:sp>
      <p:sp>
        <p:nvSpPr>
          <p:cNvPr id="2" name="TextBox 1"/>
          <p:cNvSpPr txBox="1"/>
          <p:nvPr/>
        </p:nvSpPr>
        <p:spPr>
          <a:xfrm>
            <a:off x="553388" y="1430459"/>
            <a:ext cx="8229600" cy="646331"/>
          </a:xfrm>
          <a:prstGeom prst="rect">
            <a:avLst/>
          </a:prstGeom>
          <a:noFill/>
        </p:spPr>
        <p:txBody>
          <a:bodyPr wrap="square" rtlCol="0">
            <a:spAutoFit/>
          </a:bodyPr>
          <a:lstStyle/>
          <a:p>
            <a:r>
              <a:rPr lang="en-GB" dirty="0">
                <a:latin typeface="Verdana" panose="020B0604030504040204" pitchFamily="34" charset="0"/>
                <a:ea typeface="Verdana" panose="020B0604030504040204" pitchFamily="34" charset="0"/>
                <a:cs typeface="Verdana" panose="020B0604030504040204" pitchFamily="34" charset="0"/>
              </a:rPr>
              <a:t>Can you compare the film you have just seen to the following things?</a:t>
            </a:r>
          </a:p>
          <a:p>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9" name="TextBox 8"/>
          <p:cNvSpPr txBox="1"/>
          <p:nvPr/>
        </p:nvSpPr>
        <p:spPr>
          <a:xfrm>
            <a:off x="250825" y="6600305"/>
            <a:ext cx="7263880" cy="276999"/>
          </a:xfrm>
          <a:prstGeom prst="rect">
            <a:avLst/>
          </a:prstGeom>
          <a:noFill/>
        </p:spPr>
        <p:txBody>
          <a:bodyPr wrap="square" rtlCol="0">
            <a:spAutoFit/>
          </a:bodyPr>
          <a:lstStyle/>
          <a:p>
            <a:r>
              <a:rPr lang="en-GB" sz="1200" dirty="0">
                <a:solidFill>
                  <a:srgbClr val="FFFFFF"/>
                </a:solidFill>
                <a:latin typeface="Verdana" charset="0"/>
              </a:rPr>
              <a:t>Guide to Creating Effective Film Reviews – Primary</a:t>
            </a:r>
            <a:endParaRPr lang="en-GB" sz="1200" dirty="0"/>
          </a:p>
        </p:txBody>
      </p:sp>
      <p:sp>
        <p:nvSpPr>
          <p:cNvPr id="3" name="Rectangle 2"/>
          <p:cNvSpPr/>
          <p:nvPr/>
        </p:nvSpPr>
        <p:spPr>
          <a:xfrm>
            <a:off x="457200" y="4253848"/>
            <a:ext cx="8435547" cy="1314591"/>
          </a:xfrm>
          <a:prstGeom prst="rect">
            <a:avLst/>
          </a:prstGeom>
          <a:noFill/>
        </p:spPr>
        <p:txBody>
          <a:bodyPr wrap="square">
            <a:spAutoFit/>
          </a:bodyPr>
          <a:lstStyle/>
          <a:p>
            <a:pPr>
              <a:lnSpc>
                <a:spcPct val="107000"/>
              </a:lnSpc>
              <a:spcAft>
                <a:spcPts val="800"/>
              </a:spcAft>
              <a:tabLst>
                <a:tab pos="2865755" algn="ctr"/>
              </a:tabLst>
            </a:pPr>
            <a:r>
              <a:rPr lang="en-GB" sz="3200" b="1" dirty="0">
                <a:solidFill>
                  <a:srgbClr val="660066"/>
                </a:solidFill>
                <a:latin typeface="Verdana"/>
                <a:ea typeface="+mj-ea"/>
                <a:cs typeface="Verdana"/>
              </a:rPr>
              <a:t>Example</a:t>
            </a:r>
          </a:p>
          <a:p>
            <a:pPr>
              <a:lnSpc>
                <a:spcPct val="107000"/>
              </a:lnSpc>
              <a:spcAft>
                <a:spcPts val="800"/>
              </a:spcAft>
              <a:tabLst>
                <a:tab pos="2865755" algn="ctr"/>
              </a:tabLst>
            </a:pPr>
            <a:r>
              <a:rPr lang="en-GB" dirty="0">
                <a:solidFill>
                  <a:srgbClr val="660066"/>
                </a:solidFill>
                <a:latin typeface="Verdana"/>
                <a:ea typeface="+mj-ea"/>
                <a:cs typeface="Verdana"/>
              </a:rPr>
              <a:t>If the film </a:t>
            </a:r>
            <a:r>
              <a:rPr lang="en-GB" i="1" dirty="0">
                <a:solidFill>
                  <a:srgbClr val="660066"/>
                </a:solidFill>
                <a:latin typeface="Verdana"/>
                <a:ea typeface="+mj-ea"/>
                <a:cs typeface="Verdana"/>
              </a:rPr>
              <a:t>Toy Story </a:t>
            </a:r>
            <a:r>
              <a:rPr lang="en-GB" dirty="0">
                <a:solidFill>
                  <a:srgbClr val="660066"/>
                </a:solidFill>
                <a:latin typeface="Verdana"/>
                <a:ea typeface="+mj-ea"/>
                <a:cs typeface="Verdana"/>
              </a:rPr>
              <a:t>was an animal it would be a puppy because it is playful and </a:t>
            </a:r>
            <a:r>
              <a:rPr lang="en-GB" dirty="0" smtClean="0">
                <a:solidFill>
                  <a:srgbClr val="660066"/>
                </a:solidFill>
                <a:latin typeface="Verdana"/>
                <a:ea typeface="+mj-ea"/>
                <a:cs typeface="Verdana"/>
              </a:rPr>
              <a:t>cute.</a:t>
            </a:r>
            <a:endParaRPr lang="en-GB" dirty="0">
              <a:solidFill>
                <a:srgbClr val="660066"/>
              </a:solidFill>
              <a:latin typeface="Verdana"/>
              <a:ea typeface="+mj-ea"/>
              <a:cs typeface="Verdana"/>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619" y="2007624"/>
            <a:ext cx="1880975" cy="188097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7115" y="2152787"/>
            <a:ext cx="1880975" cy="1880975"/>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99159" y="1990827"/>
            <a:ext cx="1880975" cy="1880975"/>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92476" y="2034846"/>
            <a:ext cx="1880975" cy="1880975"/>
          </a:xfrm>
          <a:prstGeom prst="rect">
            <a:avLst/>
          </a:prstGeom>
        </p:spPr>
      </p:pic>
    </p:spTree>
    <p:extLst>
      <p:ext uri="{BB962C8B-B14F-4D97-AF65-F5344CB8AC3E}">
        <p14:creationId xmlns:p14="http://schemas.microsoft.com/office/powerpoint/2010/main" val="52271191"/>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descr="IF-slides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48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5"/>
          <p:cNvSpPr txBox="1">
            <a:spLocks noChangeArrowheads="1"/>
          </p:cNvSpPr>
          <p:nvPr/>
        </p:nvSpPr>
        <p:spPr bwMode="auto">
          <a:xfrm>
            <a:off x="250825" y="404813"/>
            <a:ext cx="8713788" cy="1077218"/>
          </a:xfrm>
          <a:prstGeom prst="rect">
            <a:avLst/>
          </a:prstGeom>
          <a:noFill/>
          <a:ln>
            <a:noFill/>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3200" b="1" dirty="0" smtClean="0">
              <a:solidFill>
                <a:srgbClr val="770079"/>
              </a:solidFill>
              <a:latin typeface="Verdana" charset="0"/>
              <a:cs typeface="Verdana" charset="0"/>
            </a:endParaRPr>
          </a:p>
          <a:p>
            <a:pPr eaLnBrk="1" hangingPunct="1">
              <a:defRPr/>
            </a:pPr>
            <a:r>
              <a:rPr lang="en-US" sz="3200" b="1" dirty="0" smtClean="0">
                <a:solidFill>
                  <a:srgbClr val="770079"/>
                </a:solidFill>
                <a:latin typeface="Verdana" charset="0"/>
                <a:cs typeface="Verdana" charset="0"/>
              </a:rPr>
              <a:t> </a:t>
            </a:r>
            <a:endParaRPr lang="en-US" sz="3200" b="1" dirty="0">
              <a:solidFill>
                <a:srgbClr val="770079"/>
              </a:solidFill>
              <a:latin typeface="Verdana" charset="0"/>
              <a:cs typeface="Verdana" charset="0"/>
            </a:endParaRPr>
          </a:p>
        </p:txBody>
      </p:sp>
      <p:sp>
        <p:nvSpPr>
          <p:cNvPr id="5" name="Title 4"/>
          <p:cNvSpPr>
            <a:spLocks noGrp="1"/>
          </p:cNvSpPr>
          <p:nvPr>
            <p:ph type="title"/>
          </p:nvPr>
        </p:nvSpPr>
        <p:spPr/>
        <p:txBody>
          <a:bodyPr>
            <a:normAutofit/>
          </a:bodyPr>
          <a:lstStyle/>
          <a:p>
            <a:r>
              <a:rPr lang="en-GB" sz="3200" b="1" dirty="0">
                <a:solidFill>
                  <a:srgbClr val="660066"/>
                </a:solidFill>
                <a:latin typeface="Verdana"/>
                <a:cs typeface="Verdana"/>
              </a:rPr>
              <a:t>What is a film review?</a:t>
            </a:r>
            <a:endParaRPr lang="en-US" sz="3200" b="1" i="1" dirty="0">
              <a:solidFill>
                <a:srgbClr val="660066"/>
              </a:solidFill>
              <a:latin typeface="Verdana"/>
              <a:cs typeface="Verdana"/>
            </a:endParaRPr>
          </a:p>
        </p:txBody>
      </p:sp>
      <p:sp>
        <p:nvSpPr>
          <p:cNvPr id="2" name="TextBox 1"/>
          <p:cNvSpPr txBox="1"/>
          <p:nvPr/>
        </p:nvSpPr>
        <p:spPr>
          <a:xfrm>
            <a:off x="457200" y="1284225"/>
            <a:ext cx="8229600" cy="646331"/>
          </a:xfrm>
          <a:prstGeom prst="rect">
            <a:avLst/>
          </a:prstGeom>
          <a:noFill/>
        </p:spPr>
        <p:txBody>
          <a:bodyPr wrap="square" rtlCol="0">
            <a:spAutoFit/>
          </a:bodyPr>
          <a:lstStyle/>
          <a:p>
            <a:r>
              <a:rPr lang="en-GB" dirty="0">
                <a:latin typeface="Verdana" panose="020B0604030504040204" pitchFamily="34" charset="0"/>
                <a:ea typeface="Verdana" panose="020B0604030504040204" pitchFamily="34" charset="0"/>
                <a:cs typeface="Verdana" panose="020B0604030504040204" pitchFamily="34" charset="0"/>
              </a:rPr>
              <a:t>A review is an opinion that comments on how good or bad a book, film, play, or other work of art is. </a:t>
            </a:r>
          </a:p>
        </p:txBody>
      </p:sp>
      <p:sp>
        <p:nvSpPr>
          <p:cNvPr id="10" name="Rectangle 9"/>
          <p:cNvSpPr/>
          <p:nvPr/>
        </p:nvSpPr>
        <p:spPr>
          <a:xfrm>
            <a:off x="457200" y="2825916"/>
            <a:ext cx="6817659" cy="3679597"/>
          </a:xfrm>
          <a:prstGeom prst="rect">
            <a:avLst/>
          </a:prstGeom>
        </p:spPr>
        <p:txBody>
          <a:bodyPr wrap="square">
            <a:spAutoFit/>
          </a:bodyPr>
          <a:lstStyle/>
          <a:p>
            <a:pPr marL="342900" indent="-342900">
              <a:buFont typeface="Arial" panose="020B0604020202020204" pitchFamily="34" charset="0"/>
              <a:buChar char="•"/>
            </a:pPr>
            <a:r>
              <a:rPr lang="en-GB" dirty="0" smtClean="0">
                <a:latin typeface="Verdana" panose="020B0604030504040204" pitchFamily="34" charset="0"/>
                <a:ea typeface="Verdana" panose="020B0604030504040204" pitchFamily="34" charset="0"/>
                <a:cs typeface="Verdana" panose="020B0604030504040204" pitchFamily="34" charset="0"/>
              </a:rPr>
              <a:t>Telling a friend</a:t>
            </a:r>
          </a:p>
          <a:p>
            <a:pPr marL="342900" indent="-342900">
              <a:buFont typeface="Arial" panose="020B0604020202020204" pitchFamily="34" charset="0"/>
              <a:buChar char="•"/>
            </a:pPr>
            <a:r>
              <a:rPr lang="en-GB" dirty="0" smtClean="0">
                <a:latin typeface="Verdana" panose="020B0604030504040204" pitchFamily="34" charset="0"/>
                <a:ea typeface="Verdana" panose="020B0604030504040204" pitchFamily="34" charset="0"/>
                <a:cs typeface="Verdana" panose="020B0604030504040204" pitchFamily="34" charset="0"/>
              </a:rPr>
              <a:t>Film </a:t>
            </a:r>
            <a:r>
              <a:rPr lang="en-GB" dirty="0">
                <a:latin typeface="Verdana" panose="020B0604030504040204" pitchFamily="34" charset="0"/>
                <a:ea typeface="Verdana" panose="020B0604030504040204" pitchFamily="34" charset="0"/>
                <a:cs typeface="Verdana" panose="020B0604030504040204" pitchFamily="34" charset="0"/>
              </a:rPr>
              <a:t>review</a:t>
            </a:r>
          </a:p>
          <a:p>
            <a:pPr marL="342900" indent="-342900">
              <a:buFont typeface="Arial" panose="020B0604020202020204" pitchFamily="34" charset="0"/>
              <a:buChar char="•"/>
            </a:pPr>
            <a:r>
              <a:rPr lang="en-GB" dirty="0">
                <a:latin typeface="Verdana" panose="020B0604030504040204" pitchFamily="34" charset="0"/>
                <a:ea typeface="Verdana" panose="020B0604030504040204" pitchFamily="34" charset="0"/>
                <a:cs typeface="Verdana" panose="020B0604030504040204" pitchFamily="34" charset="0"/>
              </a:rPr>
              <a:t>Book review</a:t>
            </a:r>
          </a:p>
          <a:p>
            <a:pPr marL="342900" indent="-342900">
              <a:buFont typeface="Arial" panose="020B0604020202020204" pitchFamily="34" charset="0"/>
              <a:buChar char="•"/>
            </a:pPr>
            <a:r>
              <a:rPr lang="en-GB" dirty="0">
                <a:latin typeface="Verdana" panose="020B0604030504040204" pitchFamily="34" charset="0"/>
                <a:ea typeface="Verdana" panose="020B0604030504040204" pitchFamily="34" charset="0"/>
                <a:cs typeface="Verdana" panose="020B0604030504040204" pitchFamily="34" charset="0"/>
              </a:rPr>
              <a:t>TV programme review</a:t>
            </a:r>
          </a:p>
          <a:p>
            <a:pPr marL="342900" indent="-342900">
              <a:buFont typeface="Arial" panose="020B0604020202020204" pitchFamily="34" charset="0"/>
              <a:buChar char="•"/>
            </a:pPr>
            <a:r>
              <a:rPr lang="en-GB" dirty="0">
                <a:latin typeface="Verdana" panose="020B0604030504040204" pitchFamily="34" charset="0"/>
                <a:ea typeface="Verdana" panose="020B0604030504040204" pitchFamily="34" charset="0"/>
                <a:cs typeface="Verdana" panose="020B0604030504040204" pitchFamily="34" charset="0"/>
              </a:rPr>
              <a:t>Game review</a:t>
            </a:r>
          </a:p>
          <a:p>
            <a:pPr marL="342900" indent="-342900">
              <a:buFont typeface="Arial" panose="020B0604020202020204" pitchFamily="34" charset="0"/>
              <a:buChar char="•"/>
            </a:pPr>
            <a:r>
              <a:rPr lang="en-GB" dirty="0">
                <a:latin typeface="Verdana" panose="020B0604030504040204" pitchFamily="34" charset="0"/>
                <a:ea typeface="Verdana" panose="020B0604030504040204" pitchFamily="34" charset="0"/>
                <a:cs typeface="Verdana" panose="020B0604030504040204" pitchFamily="34" charset="0"/>
              </a:rPr>
              <a:t>Music review</a:t>
            </a:r>
          </a:p>
          <a:p>
            <a:pPr marL="342900" indent="-342900">
              <a:buFont typeface="Arial" panose="020B0604020202020204" pitchFamily="34" charset="0"/>
              <a:buChar char="•"/>
            </a:pPr>
            <a:r>
              <a:rPr lang="en-GB" dirty="0">
                <a:latin typeface="Verdana" panose="020B0604030504040204" pitchFamily="34" charset="0"/>
                <a:ea typeface="Verdana" panose="020B0604030504040204" pitchFamily="34" charset="0"/>
                <a:cs typeface="Verdana" panose="020B0604030504040204" pitchFamily="34" charset="0"/>
              </a:rPr>
              <a:t>Theatre review</a:t>
            </a:r>
          </a:p>
          <a:p>
            <a:pPr marL="342900" indent="-342900">
              <a:buFont typeface="Arial" panose="020B0604020202020204" pitchFamily="34" charset="0"/>
              <a:buChar char="•"/>
            </a:pPr>
            <a:r>
              <a:rPr lang="en-GB" dirty="0">
                <a:latin typeface="Verdana" panose="020B0604030504040204" pitchFamily="34" charset="0"/>
                <a:ea typeface="Verdana" panose="020B0604030504040204" pitchFamily="34" charset="0"/>
                <a:cs typeface="Verdana" panose="020B0604030504040204" pitchFamily="34" charset="0"/>
              </a:rPr>
              <a:t>Blog review</a:t>
            </a:r>
          </a:p>
          <a:p>
            <a:pPr marL="342900" indent="-342900">
              <a:buFont typeface="Arial" panose="020B0604020202020204" pitchFamily="34" charset="0"/>
              <a:buChar char="•"/>
            </a:pPr>
            <a:r>
              <a:rPr lang="en-GB" dirty="0">
                <a:latin typeface="Verdana" panose="020B0604030504040204" pitchFamily="34" charset="0"/>
                <a:ea typeface="Verdana" panose="020B0604030504040204" pitchFamily="34" charset="0"/>
                <a:cs typeface="Verdana" panose="020B0604030504040204" pitchFamily="34" charset="0"/>
              </a:rPr>
              <a:t>Website review</a:t>
            </a:r>
          </a:p>
          <a:p>
            <a:pPr>
              <a:lnSpc>
                <a:spcPct val="107000"/>
              </a:lnSpc>
              <a:spcAft>
                <a:spcPts val="800"/>
              </a:spcAft>
              <a:tabLst>
                <a:tab pos="2865755" algn="ctr"/>
              </a:tabLst>
            </a:pPr>
            <a:endParaRPr lang="en-GB" dirty="0">
              <a:latin typeface="Verdana" panose="020B0604030504040204" pitchFamily="34" charset="0"/>
              <a:ea typeface="Verdana" panose="020B0604030504040204" pitchFamily="34" charset="0"/>
              <a:cs typeface="Verdana" panose="020B0604030504040204" pitchFamily="34" charset="0"/>
            </a:endParaRPr>
          </a:p>
          <a:p>
            <a:pPr>
              <a:lnSpc>
                <a:spcPct val="107000"/>
              </a:lnSpc>
              <a:spcAft>
                <a:spcPts val="800"/>
              </a:spcAft>
              <a:tabLst>
                <a:tab pos="2865755" algn="ctr"/>
              </a:tabLst>
            </a:pPr>
            <a:r>
              <a:rPr lang="en-GB" dirty="0">
                <a:latin typeface="Verdana" panose="020B0604030504040204" pitchFamily="34" charset="0"/>
                <a:ea typeface="Verdana" panose="020B0604030504040204" pitchFamily="34" charset="0"/>
                <a:cs typeface="Verdana" panose="020B0604030504040204" pitchFamily="34" charset="0"/>
              </a:rPr>
              <a:t>	</a:t>
            </a:r>
          </a:p>
          <a:p>
            <a:pPr>
              <a:lnSpc>
                <a:spcPct val="107000"/>
              </a:lnSpc>
              <a:spcAft>
                <a:spcPts val="800"/>
              </a:spcAft>
              <a:tabLst>
                <a:tab pos="2865755" algn="ctr"/>
              </a:tabLst>
            </a:pPr>
            <a:endParaRPr lang="en-GB"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8" name="Cloud Callout 7"/>
          <p:cNvSpPr/>
          <p:nvPr/>
        </p:nvSpPr>
        <p:spPr>
          <a:xfrm>
            <a:off x="4607719" y="2679174"/>
            <a:ext cx="3331352" cy="1863255"/>
          </a:xfrm>
          <a:prstGeom prst="cloudCallout">
            <a:avLst>
              <a:gd name="adj1" fmla="val -97976"/>
              <a:gd name="adj2" fmla="val 8634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p:cNvSpPr/>
          <p:nvPr/>
        </p:nvSpPr>
        <p:spPr>
          <a:xfrm>
            <a:off x="5154669" y="3117838"/>
            <a:ext cx="2360036" cy="923330"/>
          </a:xfrm>
          <a:prstGeom prst="rect">
            <a:avLst/>
          </a:prstGeom>
        </p:spPr>
        <p:txBody>
          <a:bodyPr wrap="square">
            <a:spAutoFit/>
          </a:bodyPr>
          <a:lstStyle/>
          <a:p>
            <a:pPr algn="ctr"/>
            <a:r>
              <a:rPr lang="en-GB" dirty="0" smtClean="0">
                <a:latin typeface="Verdana" panose="020B0604030504040204" pitchFamily="34" charset="0"/>
                <a:ea typeface="Verdana" panose="020B0604030504040204" pitchFamily="34" charset="0"/>
                <a:cs typeface="Verdana" panose="020B0604030504040204" pitchFamily="34" charset="0"/>
              </a:rPr>
              <a:t>How many</a:t>
            </a:r>
          </a:p>
          <a:p>
            <a:pPr algn="ctr"/>
            <a:r>
              <a:rPr lang="en-GB" dirty="0" smtClean="0">
                <a:latin typeface="Verdana" panose="020B0604030504040204" pitchFamily="34" charset="0"/>
                <a:ea typeface="Verdana" panose="020B0604030504040204" pitchFamily="34" charset="0"/>
                <a:cs typeface="Verdana" panose="020B0604030504040204" pitchFamily="34" charset="0"/>
              </a:rPr>
              <a:t>did you </a:t>
            </a:r>
          </a:p>
          <a:p>
            <a:pPr algn="ctr"/>
            <a:r>
              <a:rPr lang="en-GB" dirty="0" smtClean="0">
                <a:latin typeface="Verdana" panose="020B0604030504040204" pitchFamily="34" charset="0"/>
                <a:ea typeface="Verdana" panose="020B0604030504040204" pitchFamily="34" charset="0"/>
                <a:cs typeface="Verdana" panose="020B0604030504040204" pitchFamily="34" charset="0"/>
              </a:rPr>
              <a:t>think of?</a:t>
            </a:r>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11" name="TextBox 10"/>
          <p:cNvSpPr txBox="1"/>
          <p:nvPr/>
        </p:nvSpPr>
        <p:spPr>
          <a:xfrm>
            <a:off x="250825" y="6600305"/>
            <a:ext cx="7263880" cy="276999"/>
          </a:xfrm>
          <a:prstGeom prst="rect">
            <a:avLst/>
          </a:prstGeom>
          <a:noFill/>
        </p:spPr>
        <p:txBody>
          <a:bodyPr wrap="square" rtlCol="0">
            <a:spAutoFit/>
          </a:bodyPr>
          <a:lstStyle/>
          <a:p>
            <a:r>
              <a:rPr lang="en-GB" sz="1200" dirty="0">
                <a:solidFill>
                  <a:srgbClr val="FFFFFF"/>
                </a:solidFill>
                <a:latin typeface="Verdana" charset="0"/>
              </a:rPr>
              <a:t>Guide to Creating Effective Film Reviews – Primary</a:t>
            </a:r>
            <a:endParaRPr lang="en-GB" sz="1200" dirty="0"/>
          </a:p>
        </p:txBody>
      </p:sp>
    </p:spTree>
    <p:extLst>
      <p:ext uri="{BB962C8B-B14F-4D97-AF65-F5344CB8AC3E}">
        <p14:creationId xmlns:p14="http://schemas.microsoft.com/office/powerpoint/2010/main" val="593507729"/>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descr="IF-slides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5"/>
          <p:cNvSpPr txBox="1">
            <a:spLocks noChangeArrowheads="1"/>
          </p:cNvSpPr>
          <p:nvPr/>
        </p:nvSpPr>
        <p:spPr bwMode="auto">
          <a:xfrm>
            <a:off x="250825" y="404813"/>
            <a:ext cx="8713788" cy="1077218"/>
          </a:xfrm>
          <a:prstGeom prst="rect">
            <a:avLst/>
          </a:prstGeom>
          <a:noFill/>
          <a:ln>
            <a:noFill/>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3200" b="1" dirty="0" smtClean="0">
              <a:solidFill>
                <a:srgbClr val="770079"/>
              </a:solidFill>
              <a:latin typeface="Verdana" charset="0"/>
              <a:cs typeface="Verdana" charset="0"/>
            </a:endParaRPr>
          </a:p>
          <a:p>
            <a:pPr eaLnBrk="1" hangingPunct="1">
              <a:defRPr/>
            </a:pPr>
            <a:r>
              <a:rPr lang="en-US" sz="3200" b="1" dirty="0" smtClean="0">
                <a:solidFill>
                  <a:srgbClr val="770079"/>
                </a:solidFill>
                <a:latin typeface="Verdana" charset="0"/>
                <a:cs typeface="Verdana" charset="0"/>
              </a:rPr>
              <a:t> </a:t>
            </a:r>
            <a:endParaRPr lang="en-US" sz="3200" b="1" dirty="0">
              <a:solidFill>
                <a:srgbClr val="770079"/>
              </a:solidFill>
              <a:latin typeface="Verdana" charset="0"/>
              <a:cs typeface="Verdana" charset="0"/>
            </a:endParaRPr>
          </a:p>
        </p:txBody>
      </p:sp>
      <p:sp>
        <p:nvSpPr>
          <p:cNvPr id="5" name="Title 4"/>
          <p:cNvSpPr>
            <a:spLocks noGrp="1"/>
          </p:cNvSpPr>
          <p:nvPr>
            <p:ph type="title"/>
          </p:nvPr>
        </p:nvSpPr>
        <p:spPr/>
        <p:txBody>
          <a:bodyPr>
            <a:normAutofit/>
          </a:bodyPr>
          <a:lstStyle/>
          <a:p>
            <a:r>
              <a:rPr lang="en-GB" sz="3200" b="1" dirty="0">
                <a:solidFill>
                  <a:srgbClr val="660066"/>
                </a:solidFill>
                <a:latin typeface="Verdana"/>
                <a:cs typeface="Verdana"/>
              </a:rPr>
              <a:t>Behind The Scenes with </a:t>
            </a:r>
            <a:br>
              <a:rPr lang="en-GB" sz="3200" b="1" dirty="0">
                <a:solidFill>
                  <a:srgbClr val="660066"/>
                </a:solidFill>
                <a:latin typeface="Verdana"/>
                <a:cs typeface="Verdana"/>
              </a:rPr>
            </a:br>
            <a:r>
              <a:rPr lang="en-GB" sz="3200" b="1" dirty="0">
                <a:solidFill>
                  <a:srgbClr val="660066"/>
                </a:solidFill>
                <a:latin typeface="Verdana"/>
                <a:cs typeface="Verdana"/>
              </a:rPr>
              <a:t>Mark Kermode </a:t>
            </a:r>
          </a:p>
        </p:txBody>
      </p:sp>
      <p:sp>
        <p:nvSpPr>
          <p:cNvPr id="2" name="TextBox 1"/>
          <p:cNvSpPr txBox="1"/>
          <p:nvPr/>
        </p:nvSpPr>
        <p:spPr>
          <a:xfrm>
            <a:off x="250825" y="6600305"/>
            <a:ext cx="7263880" cy="276999"/>
          </a:xfrm>
          <a:prstGeom prst="rect">
            <a:avLst/>
          </a:prstGeom>
          <a:noFill/>
        </p:spPr>
        <p:txBody>
          <a:bodyPr wrap="square" rtlCol="0">
            <a:spAutoFit/>
          </a:bodyPr>
          <a:lstStyle/>
          <a:p>
            <a:r>
              <a:rPr lang="en-GB" sz="1200" dirty="0">
                <a:solidFill>
                  <a:srgbClr val="FFFFFF"/>
                </a:solidFill>
                <a:latin typeface="Verdana" charset="0"/>
              </a:rPr>
              <a:t>Guide to Creating Effective Film Reviews – Primary</a:t>
            </a:r>
            <a:endParaRPr lang="en-GB" sz="1200" dirty="0"/>
          </a:p>
        </p:txBody>
      </p:sp>
      <p:pic>
        <p:nvPicPr>
          <p:cNvPr id="6" name="Picture 5">
            <a:hlinkClick r:id="rId4"/>
          </p:cNvPr>
          <p:cNvPicPr>
            <a:picLocks noChangeAspect="1"/>
          </p:cNvPicPr>
          <p:nvPr/>
        </p:nvPicPr>
        <p:blipFill rotWithShape="1">
          <a:blip r:embed="rId5"/>
          <a:srcRect l="4281" t="6276" r="5035" b="24803"/>
          <a:stretch/>
        </p:blipFill>
        <p:spPr>
          <a:xfrm>
            <a:off x="1400989" y="1795183"/>
            <a:ext cx="6342022" cy="3267634"/>
          </a:xfrm>
          <a:prstGeom prst="rect">
            <a:avLst/>
          </a:prstGeom>
        </p:spPr>
      </p:pic>
      <p:sp>
        <p:nvSpPr>
          <p:cNvPr id="3" name="TextBox 2"/>
          <p:cNvSpPr txBox="1"/>
          <p:nvPr/>
        </p:nvSpPr>
        <p:spPr>
          <a:xfrm>
            <a:off x="3733800" y="5062817"/>
            <a:ext cx="3898900" cy="523220"/>
          </a:xfrm>
          <a:prstGeom prst="rect">
            <a:avLst/>
          </a:prstGeom>
          <a:noFill/>
        </p:spPr>
        <p:txBody>
          <a:bodyPr wrap="square" rtlCol="0">
            <a:spAutoFit/>
          </a:bodyPr>
          <a:lstStyle/>
          <a:p>
            <a:pPr lvl="0" algn="r"/>
            <a:r>
              <a:rPr lang="en-GB" sz="900" dirty="0">
                <a:latin typeface="Verdana" panose="020B0604030504040204" pitchFamily="34" charset="0"/>
                <a:ea typeface="Verdana" panose="020B0604030504040204" pitchFamily="34" charset="0"/>
                <a:cs typeface="Verdana" panose="020B0604030504040204" pitchFamily="34" charset="0"/>
              </a:rPr>
              <a:t>Property of Into Film © (2014) All rights reserved.</a:t>
            </a:r>
          </a:p>
          <a:p>
            <a:endParaRPr lang="en-GB" dirty="0"/>
          </a:p>
        </p:txBody>
      </p:sp>
    </p:spTree>
    <p:extLst>
      <p:ext uri="{BB962C8B-B14F-4D97-AF65-F5344CB8AC3E}">
        <p14:creationId xmlns:p14="http://schemas.microsoft.com/office/powerpoint/2010/main" val="3759247873"/>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descr="IF-slides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711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5"/>
          <p:cNvSpPr txBox="1">
            <a:spLocks noChangeArrowheads="1"/>
          </p:cNvSpPr>
          <p:nvPr/>
        </p:nvSpPr>
        <p:spPr bwMode="auto">
          <a:xfrm>
            <a:off x="250825" y="404813"/>
            <a:ext cx="8713788" cy="1077218"/>
          </a:xfrm>
          <a:prstGeom prst="rect">
            <a:avLst/>
          </a:prstGeom>
          <a:noFill/>
          <a:ln>
            <a:noFill/>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3200" b="1" dirty="0" smtClean="0">
              <a:solidFill>
                <a:srgbClr val="770079"/>
              </a:solidFill>
              <a:latin typeface="Verdana" charset="0"/>
              <a:cs typeface="Verdana" charset="0"/>
            </a:endParaRPr>
          </a:p>
          <a:p>
            <a:pPr eaLnBrk="1" hangingPunct="1">
              <a:defRPr/>
            </a:pPr>
            <a:r>
              <a:rPr lang="en-US" sz="3200" b="1" dirty="0" smtClean="0">
                <a:solidFill>
                  <a:srgbClr val="770079"/>
                </a:solidFill>
                <a:latin typeface="Verdana" charset="0"/>
                <a:cs typeface="Verdana" charset="0"/>
              </a:rPr>
              <a:t> </a:t>
            </a:r>
            <a:endParaRPr lang="en-US" sz="3200" b="1" dirty="0">
              <a:solidFill>
                <a:srgbClr val="770079"/>
              </a:solidFill>
              <a:latin typeface="Verdana" charset="0"/>
              <a:cs typeface="Verdana" charset="0"/>
            </a:endParaRPr>
          </a:p>
        </p:txBody>
      </p:sp>
      <p:sp>
        <p:nvSpPr>
          <p:cNvPr id="5" name="Title 4"/>
          <p:cNvSpPr>
            <a:spLocks noGrp="1"/>
          </p:cNvSpPr>
          <p:nvPr>
            <p:ph type="title"/>
          </p:nvPr>
        </p:nvSpPr>
        <p:spPr/>
        <p:txBody>
          <a:bodyPr>
            <a:normAutofit/>
          </a:bodyPr>
          <a:lstStyle/>
          <a:p>
            <a:r>
              <a:rPr lang="en-GB" sz="3200" b="1" dirty="0">
                <a:solidFill>
                  <a:srgbClr val="660066"/>
                </a:solidFill>
                <a:latin typeface="Verdana"/>
                <a:cs typeface="Verdana"/>
              </a:rPr>
              <a:t>What is a synopsis?</a:t>
            </a:r>
            <a:endParaRPr lang="en-US" sz="3200" b="1" i="1" dirty="0">
              <a:solidFill>
                <a:srgbClr val="660066"/>
              </a:solidFill>
              <a:latin typeface="Verdana"/>
              <a:cs typeface="Verdana"/>
            </a:endParaRPr>
          </a:p>
        </p:txBody>
      </p:sp>
      <p:sp>
        <p:nvSpPr>
          <p:cNvPr id="10" name="Rectangle 9"/>
          <p:cNvSpPr/>
          <p:nvPr/>
        </p:nvSpPr>
        <p:spPr>
          <a:xfrm>
            <a:off x="658906" y="1482031"/>
            <a:ext cx="8027894" cy="5384603"/>
          </a:xfrm>
          <a:prstGeom prst="rect">
            <a:avLst/>
          </a:prstGeom>
        </p:spPr>
        <p:txBody>
          <a:bodyPr wrap="square">
            <a:spAutoFit/>
          </a:bodyPr>
          <a:lstStyle/>
          <a:p>
            <a:pPr marL="342900" indent="-342900">
              <a:buFont typeface="Arial" panose="020B0604020202020204" pitchFamily="34" charset="0"/>
              <a:buChar char="•"/>
            </a:pPr>
            <a:r>
              <a:rPr lang="en-GB" sz="2300" dirty="0">
                <a:latin typeface="Verdana" panose="020B0604030504040204" pitchFamily="34" charset="0"/>
                <a:ea typeface="Verdana" panose="020B0604030504040204" pitchFamily="34" charset="0"/>
                <a:cs typeface="Verdana" panose="020B0604030504040204" pitchFamily="34" charset="0"/>
              </a:rPr>
              <a:t>The part of a review that describes the plot is called a ‘synopsis</a:t>
            </a:r>
            <a:r>
              <a:rPr lang="en-GB" sz="2300" dirty="0" smtClean="0">
                <a:latin typeface="Verdana" panose="020B0604030504040204" pitchFamily="34" charset="0"/>
                <a:ea typeface="Verdana" panose="020B0604030504040204" pitchFamily="34" charset="0"/>
                <a:cs typeface="Verdana" panose="020B0604030504040204" pitchFamily="34" charset="0"/>
              </a:rPr>
              <a:t>’.</a:t>
            </a:r>
          </a:p>
          <a:p>
            <a:endParaRPr lang="en-GB" sz="23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GB" sz="2300" dirty="0">
                <a:latin typeface="Verdana" panose="020B0604030504040204" pitchFamily="34" charset="0"/>
                <a:ea typeface="Verdana" panose="020B0604030504040204" pitchFamily="34" charset="0"/>
                <a:cs typeface="Verdana" panose="020B0604030504040204" pitchFamily="34" charset="0"/>
              </a:rPr>
              <a:t>A review should tell the reader a little bit about what happens in the film – but not too much! </a:t>
            </a:r>
            <a:endParaRPr lang="en-GB" sz="2300" dirty="0" smtClean="0">
              <a:latin typeface="Verdana" panose="020B0604030504040204" pitchFamily="34" charset="0"/>
              <a:ea typeface="Verdana" panose="020B0604030504040204" pitchFamily="34" charset="0"/>
              <a:cs typeface="Verdana" panose="020B0604030504040204" pitchFamily="34" charset="0"/>
            </a:endParaRPr>
          </a:p>
          <a:p>
            <a:endParaRPr lang="en-GB" sz="2300" dirty="0" smtClean="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GB" sz="2300" dirty="0" smtClean="0">
                <a:latin typeface="Verdana" panose="020B0604030504040204" pitchFamily="34" charset="0"/>
                <a:ea typeface="Verdana" panose="020B0604030504040204" pitchFamily="34" charset="0"/>
                <a:cs typeface="Verdana" panose="020B0604030504040204" pitchFamily="34" charset="0"/>
              </a:rPr>
              <a:t>Too </a:t>
            </a:r>
            <a:r>
              <a:rPr lang="en-GB" sz="2300" dirty="0">
                <a:latin typeface="Verdana" panose="020B0604030504040204" pitchFamily="34" charset="0"/>
                <a:ea typeface="Verdana" panose="020B0604030504040204" pitchFamily="34" charset="0"/>
                <a:cs typeface="Verdana" panose="020B0604030504040204" pitchFamily="34" charset="0"/>
              </a:rPr>
              <a:t>much detail can be boring for the reader and might even ruin the </a:t>
            </a:r>
            <a:r>
              <a:rPr lang="en-GB" sz="2300" dirty="0" smtClean="0">
                <a:latin typeface="Verdana" panose="020B0604030504040204" pitchFamily="34" charset="0"/>
                <a:ea typeface="Verdana" panose="020B0604030504040204" pitchFamily="34" charset="0"/>
                <a:cs typeface="Verdana" panose="020B0604030504040204" pitchFamily="34" charset="0"/>
              </a:rPr>
              <a:t>film.</a:t>
            </a:r>
          </a:p>
          <a:p>
            <a:endParaRPr lang="en-GB" sz="23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GB" sz="2300" dirty="0">
                <a:latin typeface="Verdana" panose="020B0604030504040204" pitchFamily="34" charset="0"/>
                <a:ea typeface="Verdana" panose="020B0604030504040204" pitchFamily="34" charset="0"/>
                <a:cs typeface="Verdana" panose="020B0604030504040204" pitchFamily="34" charset="0"/>
              </a:rPr>
              <a:t>That’s why giving away the end of the film in a review is called a ‘spoiler</a:t>
            </a:r>
            <a:r>
              <a:rPr lang="en-GB" sz="2300" dirty="0" smtClean="0">
                <a:latin typeface="Verdana" panose="020B0604030504040204" pitchFamily="34" charset="0"/>
                <a:ea typeface="Verdana" panose="020B0604030504040204" pitchFamily="34" charset="0"/>
                <a:cs typeface="Verdana" panose="020B0604030504040204" pitchFamily="34" charset="0"/>
              </a:rPr>
              <a:t>’!</a:t>
            </a:r>
            <a:endParaRPr lang="en-GB" sz="2300" dirty="0">
              <a:latin typeface="Verdana" panose="020B0604030504040204" pitchFamily="34" charset="0"/>
              <a:ea typeface="Verdana" panose="020B0604030504040204" pitchFamily="34" charset="0"/>
              <a:cs typeface="Verdana" panose="020B0604030504040204" pitchFamily="34" charset="0"/>
            </a:endParaRPr>
          </a:p>
          <a:p>
            <a:endParaRPr lang="en-GB" sz="2000" dirty="0">
              <a:latin typeface="Verdana" panose="020B0604030504040204" pitchFamily="34" charset="0"/>
              <a:ea typeface="Verdana" panose="020B0604030504040204" pitchFamily="34" charset="0"/>
              <a:cs typeface="Verdana" panose="020B0604030504040204" pitchFamily="34" charset="0"/>
            </a:endParaRPr>
          </a:p>
          <a:p>
            <a:pPr>
              <a:lnSpc>
                <a:spcPct val="107000"/>
              </a:lnSpc>
              <a:spcAft>
                <a:spcPts val="800"/>
              </a:spcAft>
              <a:tabLst>
                <a:tab pos="2865755" algn="ctr"/>
              </a:tabLst>
            </a:pPr>
            <a:endParaRPr lang="en-GB" dirty="0">
              <a:latin typeface="Verdana" panose="020B0604030504040204" pitchFamily="34" charset="0"/>
              <a:ea typeface="Verdana" panose="020B0604030504040204" pitchFamily="34" charset="0"/>
              <a:cs typeface="Verdana" panose="020B0604030504040204" pitchFamily="34" charset="0"/>
            </a:endParaRPr>
          </a:p>
          <a:p>
            <a:pPr>
              <a:lnSpc>
                <a:spcPct val="107000"/>
              </a:lnSpc>
              <a:spcAft>
                <a:spcPts val="800"/>
              </a:spcAft>
              <a:tabLst>
                <a:tab pos="2865755" algn="ctr"/>
              </a:tabLst>
            </a:pPr>
            <a:r>
              <a:rPr lang="en-GB" dirty="0">
                <a:latin typeface="Verdana" panose="020B0604030504040204" pitchFamily="34" charset="0"/>
                <a:ea typeface="Verdana" panose="020B0604030504040204" pitchFamily="34" charset="0"/>
                <a:cs typeface="Verdana" panose="020B0604030504040204" pitchFamily="34" charset="0"/>
              </a:rPr>
              <a:t>	</a:t>
            </a:r>
          </a:p>
          <a:p>
            <a:pPr>
              <a:lnSpc>
                <a:spcPct val="107000"/>
              </a:lnSpc>
              <a:spcAft>
                <a:spcPts val="800"/>
              </a:spcAft>
              <a:tabLst>
                <a:tab pos="2865755" algn="ctr"/>
              </a:tabLst>
            </a:pPr>
            <a:endParaRPr lang="en-GB"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6" name="TextBox 5"/>
          <p:cNvSpPr txBox="1"/>
          <p:nvPr/>
        </p:nvSpPr>
        <p:spPr>
          <a:xfrm>
            <a:off x="250825" y="6616930"/>
            <a:ext cx="7263880" cy="276999"/>
          </a:xfrm>
          <a:prstGeom prst="rect">
            <a:avLst/>
          </a:prstGeom>
          <a:noFill/>
        </p:spPr>
        <p:txBody>
          <a:bodyPr wrap="square" rtlCol="0">
            <a:spAutoFit/>
          </a:bodyPr>
          <a:lstStyle/>
          <a:p>
            <a:r>
              <a:rPr lang="en-GB" sz="1200" dirty="0">
                <a:solidFill>
                  <a:srgbClr val="FFFFFF"/>
                </a:solidFill>
                <a:latin typeface="Verdana" charset="0"/>
              </a:rPr>
              <a:t>Guide to Creating Effective Film Reviews – Primary</a:t>
            </a:r>
            <a:endParaRPr lang="en-GB" sz="1200" dirty="0"/>
          </a:p>
        </p:txBody>
      </p:sp>
    </p:spTree>
    <p:extLst>
      <p:ext uri="{BB962C8B-B14F-4D97-AF65-F5344CB8AC3E}">
        <p14:creationId xmlns:p14="http://schemas.microsoft.com/office/powerpoint/2010/main" val="279746963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descr="IF-slides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48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5"/>
          <p:cNvSpPr txBox="1">
            <a:spLocks noChangeArrowheads="1"/>
          </p:cNvSpPr>
          <p:nvPr/>
        </p:nvSpPr>
        <p:spPr bwMode="auto">
          <a:xfrm>
            <a:off x="250825" y="404813"/>
            <a:ext cx="8713788" cy="1077218"/>
          </a:xfrm>
          <a:prstGeom prst="rect">
            <a:avLst/>
          </a:prstGeom>
          <a:noFill/>
          <a:ln>
            <a:noFill/>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3200" b="1" dirty="0" smtClean="0">
              <a:solidFill>
                <a:srgbClr val="770079"/>
              </a:solidFill>
              <a:latin typeface="Verdana" charset="0"/>
              <a:cs typeface="Verdana" charset="0"/>
            </a:endParaRPr>
          </a:p>
          <a:p>
            <a:pPr eaLnBrk="1" hangingPunct="1">
              <a:defRPr/>
            </a:pPr>
            <a:r>
              <a:rPr lang="en-US" sz="3200" b="1" dirty="0" smtClean="0">
                <a:solidFill>
                  <a:srgbClr val="770079"/>
                </a:solidFill>
                <a:latin typeface="Verdana" charset="0"/>
                <a:cs typeface="Verdana" charset="0"/>
              </a:rPr>
              <a:t> </a:t>
            </a:r>
            <a:endParaRPr lang="en-US" sz="3200" b="1" dirty="0">
              <a:solidFill>
                <a:srgbClr val="770079"/>
              </a:solidFill>
              <a:latin typeface="Verdana" charset="0"/>
              <a:cs typeface="Verdana" charset="0"/>
            </a:endParaRPr>
          </a:p>
        </p:txBody>
      </p:sp>
      <p:sp>
        <p:nvSpPr>
          <p:cNvPr id="5" name="Title 4"/>
          <p:cNvSpPr>
            <a:spLocks noGrp="1"/>
          </p:cNvSpPr>
          <p:nvPr>
            <p:ph type="title"/>
          </p:nvPr>
        </p:nvSpPr>
        <p:spPr/>
        <p:txBody>
          <a:bodyPr>
            <a:normAutofit/>
          </a:bodyPr>
          <a:lstStyle/>
          <a:p>
            <a:r>
              <a:rPr lang="en-GB" sz="3200" b="1" dirty="0">
                <a:solidFill>
                  <a:srgbClr val="660066"/>
                </a:solidFill>
                <a:latin typeface="Verdana"/>
                <a:cs typeface="Verdana"/>
              </a:rPr>
              <a:t>Can you guess the film </a:t>
            </a:r>
            <a:r>
              <a:rPr lang="en-GB" sz="3200" b="1" dirty="0" smtClean="0">
                <a:solidFill>
                  <a:srgbClr val="660066"/>
                </a:solidFill>
                <a:latin typeface="Verdana"/>
                <a:cs typeface="Verdana"/>
              </a:rPr>
              <a:t/>
            </a:r>
            <a:br>
              <a:rPr lang="en-GB" sz="3200" b="1" dirty="0" smtClean="0">
                <a:solidFill>
                  <a:srgbClr val="660066"/>
                </a:solidFill>
                <a:latin typeface="Verdana"/>
                <a:cs typeface="Verdana"/>
              </a:rPr>
            </a:br>
            <a:r>
              <a:rPr lang="en-GB" sz="3200" b="1" dirty="0" smtClean="0">
                <a:solidFill>
                  <a:srgbClr val="660066"/>
                </a:solidFill>
                <a:latin typeface="Verdana"/>
                <a:cs typeface="Verdana"/>
              </a:rPr>
              <a:t>from </a:t>
            </a:r>
            <a:r>
              <a:rPr lang="en-GB" sz="3200" b="1" dirty="0">
                <a:solidFill>
                  <a:srgbClr val="660066"/>
                </a:solidFill>
                <a:latin typeface="Verdana"/>
                <a:cs typeface="Verdana"/>
              </a:rPr>
              <a:t>the synopsis?</a:t>
            </a:r>
            <a:endParaRPr lang="en-US" sz="3200" b="1" i="1" dirty="0">
              <a:solidFill>
                <a:srgbClr val="660066"/>
              </a:solidFill>
              <a:latin typeface="Verdana"/>
              <a:cs typeface="Verdana"/>
            </a:endParaRPr>
          </a:p>
        </p:txBody>
      </p:sp>
      <p:sp>
        <p:nvSpPr>
          <p:cNvPr id="6" name="Content Placeholder 2"/>
          <p:cNvSpPr>
            <a:spLocks noGrp="1"/>
          </p:cNvSpPr>
          <p:nvPr>
            <p:ph idx="1"/>
          </p:nvPr>
        </p:nvSpPr>
        <p:spPr>
          <a:xfrm>
            <a:off x="492919" y="1964424"/>
            <a:ext cx="8229600" cy="3671604"/>
          </a:xfrm>
        </p:spPr>
        <p:txBody>
          <a:bodyPr>
            <a:normAutofit/>
          </a:bodyPr>
          <a:lstStyle/>
          <a:p>
            <a:pPr marL="0" indent="0">
              <a:lnSpc>
                <a:spcPct val="150000"/>
              </a:lnSpc>
              <a:buNone/>
            </a:pPr>
            <a:r>
              <a:rPr lang="en-GB" sz="2400" dirty="0" smtClean="0">
                <a:latin typeface="Verdana" panose="020B0604030504040204" pitchFamily="34" charset="0"/>
                <a:ea typeface="Verdana" panose="020B0604030504040204" pitchFamily="34" charset="0"/>
                <a:cs typeface="Verdana" panose="020B0604030504040204" pitchFamily="34" charset="0"/>
              </a:rPr>
              <a:t>The second in </a:t>
            </a:r>
            <a:r>
              <a:rPr lang="en-GB" sz="2400" dirty="0">
                <a:latin typeface="Verdana" panose="020B0604030504040204" pitchFamily="34" charset="0"/>
                <a:ea typeface="Verdana" panose="020B0604030504040204" pitchFamily="34" charset="0"/>
                <a:cs typeface="Verdana" panose="020B0604030504040204" pitchFamily="34" charset="0"/>
              </a:rPr>
              <a:t>a series </a:t>
            </a:r>
            <a:r>
              <a:rPr lang="en-GB" sz="2400" dirty="0" smtClean="0">
                <a:latin typeface="Verdana" panose="020B0604030504040204" pitchFamily="34" charset="0"/>
                <a:ea typeface="Verdana" panose="020B0604030504040204" pitchFamily="34" charset="0"/>
                <a:cs typeface="Verdana" panose="020B0604030504040204" pitchFamily="34" charset="0"/>
              </a:rPr>
              <a:t>of fantasy films about the adventures of a young boy and his friends at a magical school. Someone- or something- is terrorising the students, but can the three friends solve the mystery before it’s too late?</a:t>
            </a:r>
            <a:endParaRPr lang="en-GB" sz="2400" dirty="0">
              <a:latin typeface="Verdana" panose="020B0604030504040204" pitchFamily="34" charset="0"/>
              <a:ea typeface="Verdana" panose="020B0604030504040204" pitchFamily="34" charset="0"/>
              <a:cs typeface="Verdana" panose="020B0604030504040204" pitchFamily="34" charset="0"/>
            </a:endParaRPr>
          </a:p>
        </p:txBody>
      </p:sp>
      <p:sp>
        <p:nvSpPr>
          <p:cNvPr id="7" name="TextBox 6"/>
          <p:cNvSpPr txBox="1"/>
          <p:nvPr/>
        </p:nvSpPr>
        <p:spPr>
          <a:xfrm>
            <a:off x="250825" y="6600305"/>
            <a:ext cx="7263880" cy="276999"/>
          </a:xfrm>
          <a:prstGeom prst="rect">
            <a:avLst/>
          </a:prstGeom>
          <a:noFill/>
        </p:spPr>
        <p:txBody>
          <a:bodyPr wrap="square" rtlCol="0">
            <a:spAutoFit/>
          </a:bodyPr>
          <a:lstStyle/>
          <a:p>
            <a:r>
              <a:rPr lang="en-GB" sz="1200" dirty="0">
                <a:solidFill>
                  <a:srgbClr val="FFFFFF"/>
                </a:solidFill>
                <a:latin typeface="Verdana" charset="0"/>
              </a:rPr>
              <a:t>Guide to Creating Effective Film Reviews – Primary</a:t>
            </a:r>
            <a:endParaRPr lang="en-GB" sz="1200" dirty="0"/>
          </a:p>
        </p:txBody>
      </p:sp>
    </p:spTree>
    <p:extLst>
      <p:ext uri="{BB962C8B-B14F-4D97-AF65-F5344CB8AC3E}">
        <p14:creationId xmlns:p14="http://schemas.microsoft.com/office/powerpoint/2010/main" val="134313659"/>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IF-slides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595313" y="533400"/>
            <a:ext cx="7772400" cy="1362075"/>
          </a:xfrm>
        </p:spPr>
        <p:txBody>
          <a:bodyPr/>
          <a:lstStyle/>
          <a:p>
            <a:r>
              <a:rPr lang="en-GB" i="1" dirty="0" smtClean="0">
                <a:solidFill>
                  <a:srgbClr val="82378C"/>
                </a:solidFill>
                <a:latin typeface="Verdana" panose="020B0604030504040204" pitchFamily="34" charset="0"/>
                <a:ea typeface="Verdana" panose="020B0604030504040204" pitchFamily="34" charset="0"/>
                <a:cs typeface="Verdana" panose="020B0604030504040204" pitchFamily="34" charset="0"/>
              </a:rPr>
              <a:t>Harry potter AND THE CHAMBER OF SECRETS</a:t>
            </a:r>
            <a:endParaRPr lang="en-GB" i="1" dirty="0">
              <a:solidFill>
                <a:srgbClr val="82378C"/>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ext Placeholder 5"/>
          <p:cNvSpPr>
            <a:spLocks noGrp="1"/>
          </p:cNvSpPr>
          <p:nvPr>
            <p:ph type="body" idx="1"/>
          </p:nvPr>
        </p:nvSpPr>
        <p:spPr>
          <a:xfrm>
            <a:off x="595313" y="38100"/>
            <a:ext cx="7443787" cy="495300"/>
          </a:xfrm>
        </p:spPr>
        <p:txBody>
          <a:bodyPr>
            <a:normAutofit/>
          </a:bodyPr>
          <a:lstStyle/>
          <a:p>
            <a:r>
              <a:rPr lang="en-GB" sz="1800" b="1" dirty="0" smtClean="0">
                <a:solidFill>
                  <a:srgbClr val="009999"/>
                </a:solidFill>
                <a:latin typeface="Verdana" panose="020B0604030504040204" pitchFamily="34" charset="0"/>
                <a:ea typeface="Verdana" panose="020B0604030504040204" pitchFamily="34" charset="0"/>
                <a:cs typeface="Verdana" panose="020B0604030504040204" pitchFamily="34" charset="0"/>
              </a:rPr>
              <a:t>The answer is…</a:t>
            </a:r>
            <a:endParaRPr lang="en-GB" sz="1800" b="1" dirty="0">
              <a:solidFill>
                <a:srgbClr val="009999"/>
              </a:solidFill>
              <a:latin typeface="Verdana" panose="020B0604030504040204" pitchFamily="34" charset="0"/>
              <a:ea typeface="Verdana" panose="020B0604030504040204" pitchFamily="34" charset="0"/>
              <a:cs typeface="Verdana" panose="020B060403050404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3900" y="2146300"/>
            <a:ext cx="5156200" cy="3340950"/>
          </a:xfrm>
          <a:prstGeom prst="rect">
            <a:avLst/>
          </a:prstGeom>
        </p:spPr>
      </p:pic>
      <p:sp>
        <p:nvSpPr>
          <p:cNvPr id="7" name="TextBox 6"/>
          <p:cNvSpPr txBox="1"/>
          <p:nvPr/>
        </p:nvSpPr>
        <p:spPr>
          <a:xfrm flipH="1">
            <a:off x="3289300" y="5516502"/>
            <a:ext cx="3860800" cy="230832"/>
          </a:xfrm>
          <a:prstGeom prst="rect">
            <a:avLst/>
          </a:prstGeom>
          <a:noFill/>
        </p:spPr>
        <p:txBody>
          <a:bodyPr wrap="square" rtlCol="0">
            <a:spAutoFit/>
          </a:bodyPr>
          <a:lstStyle/>
          <a:p>
            <a:pPr lvl="0" algn="r" defTabSz="914400">
              <a:spcBef>
                <a:spcPts val="0"/>
              </a:spcBef>
              <a:spcAft>
                <a:spcPts val="0"/>
              </a:spcAft>
              <a:defRPr/>
            </a:pPr>
            <a:r>
              <a:rPr lang="en-GB" sz="900" dirty="0">
                <a:latin typeface="Verdana" panose="020B0604030504040204" pitchFamily="34" charset="0"/>
                <a:ea typeface="Verdana" panose="020B0604030504040204" pitchFamily="34" charset="0"/>
                <a:cs typeface="Verdana" panose="020B0604030504040204" pitchFamily="34" charset="0"/>
              </a:rPr>
              <a:t>Image property of </a:t>
            </a:r>
            <a:r>
              <a:rPr lang="en-GB" sz="900" dirty="0" smtClean="0">
                <a:latin typeface="Verdana" panose="020B0604030504040204" pitchFamily="34" charset="0"/>
                <a:ea typeface="Verdana" panose="020B0604030504040204" pitchFamily="34" charset="0"/>
                <a:cs typeface="Verdana" panose="020B0604030504040204" pitchFamily="34" charset="0"/>
              </a:rPr>
              <a:t>Warner Bros</a:t>
            </a:r>
            <a:r>
              <a:rPr lang="en-GB" sz="900" dirty="0">
                <a:latin typeface="Verdana" panose="020B0604030504040204" pitchFamily="34" charset="0"/>
                <a:ea typeface="Verdana" panose="020B0604030504040204" pitchFamily="34" charset="0"/>
                <a:cs typeface="Verdana" panose="020B0604030504040204" pitchFamily="34" charset="0"/>
              </a:rPr>
              <a:t> © </a:t>
            </a:r>
            <a:r>
              <a:rPr lang="en-GB" sz="900" dirty="0" smtClean="0">
                <a:latin typeface="Verdana" panose="020B0604030504040204" pitchFamily="34" charset="0"/>
                <a:ea typeface="Verdana" panose="020B0604030504040204" pitchFamily="34" charset="0"/>
                <a:cs typeface="Verdana" panose="020B0604030504040204" pitchFamily="34" charset="0"/>
              </a:rPr>
              <a:t>(2002) </a:t>
            </a:r>
            <a:r>
              <a:rPr lang="en-GB" sz="900" dirty="0">
                <a:latin typeface="Verdana" panose="020B0604030504040204" pitchFamily="34" charset="0"/>
                <a:ea typeface="Verdana" panose="020B0604030504040204" pitchFamily="34" charset="0"/>
                <a:cs typeface="Verdana" panose="020B0604030504040204" pitchFamily="34" charset="0"/>
              </a:rPr>
              <a:t>All rights </a:t>
            </a:r>
            <a:r>
              <a:rPr lang="en-GB" sz="900" dirty="0" smtClean="0">
                <a:latin typeface="Verdana" panose="020B0604030504040204" pitchFamily="34" charset="0"/>
                <a:ea typeface="Verdana" panose="020B0604030504040204" pitchFamily="34" charset="0"/>
                <a:cs typeface="Verdana" panose="020B0604030504040204" pitchFamily="34" charset="0"/>
              </a:rPr>
              <a:t>reserved</a:t>
            </a:r>
            <a:endParaRPr lang="en-GB" sz="900" dirty="0"/>
          </a:p>
        </p:txBody>
      </p:sp>
    </p:spTree>
    <p:extLst>
      <p:ext uri="{BB962C8B-B14F-4D97-AF65-F5344CB8AC3E}">
        <p14:creationId xmlns:p14="http://schemas.microsoft.com/office/powerpoint/2010/main" val="4089186688"/>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3881</TotalTime>
  <Words>1018</Words>
  <Application>Microsoft Macintosh PowerPoint</Application>
  <PresentationFormat>On-screen Show (4:3)</PresentationFormat>
  <Paragraphs>135</Paragraphs>
  <Slides>16</Slides>
  <Notes>12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After viewing the film</vt:lpstr>
      <vt:lpstr>Draw your review</vt:lpstr>
      <vt:lpstr>Creative comparisons challenge</vt:lpstr>
      <vt:lpstr>What is a film review?</vt:lpstr>
      <vt:lpstr>Behind The Scenes with  Mark Kermode </vt:lpstr>
      <vt:lpstr>What is a synopsis?</vt:lpstr>
      <vt:lpstr>Can you guess the film  from the synopsis?</vt:lpstr>
      <vt:lpstr>Harry potter AND THE CHAMBER OF SECRETS</vt:lpstr>
      <vt:lpstr>Can you guess the film  from the synopsis?</vt:lpstr>
      <vt:lpstr>Frozen</vt:lpstr>
      <vt:lpstr>Can you guess the film  from the synopsis?</vt:lpstr>
      <vt:lpstr>How to train your dragon</vt:lpstr>
      <vt:lpstr>PowerPoint Presentation</vt:lpstr>
      <vt:lpstr>Film your review!</vt:lpstr>
      <vt:lpstr>Film your review!</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Effective Film Reviews - Primary</dc:title>
  <dc:subject>This presentation is designed to introduce Primary film club members to the art of reviewing.</dc:subject>
  <dc:creator>Into Film</dc:creator>
  <cp:keywords>Into Film; Primary; film; film review; review writing; literacy; film club; KS1; KS2; first level; second level</cp:keywords>
  <dc:description/>
  <cp:lastModifiedBy>alexia larkins</cp:lastModifiedBy>
  <cp:revision>145</cp:revision>
  <cp:lastPrinted>2014-12-04T17:01:47Z</cp:lastPrinted>
  <dcterms:created xsi:type="dcterms:W3CDTF">2014-09-16T21:06:50Z</dcterms:created>
  <dcterms:modified xsi:type="dcterms:W3CDTF">2015-12-21T14:52:36Z</dcterms:modified>
  <cp:category>Education resource</cp:category>
</cp:coreProperties>
</file>