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89" r:id="rId6"/>
    <p:sldId id="282" r:id="rId7"/>
    <p:sldId id="290" r:id="rId8"/>
    <p:sldId id="291" r:id="rId9"/>
    <p:sldId id="284" r:id="rId10"/>
    <p:sldId id="292" r:id="rId11"/>
    <p:sldId id="288" r:id="rId12"/>
    <p:sldId id="277" r:id="rId13"/>
    <p:sldId id="28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Twinkl"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BCB"/>
    <a:srgbClr val="E50050"/>
    <a:srgbClr val="007AC2"/>
    <a:srgbClr val="AFDEF9"/>
    <a:srgbClr val="F9B000"/>
    <a:srgbClr val="FFEDAA"/>
    <a:srgbClr val="689429"/>
    <a:srgbClr val="11743A"/>
    <a:srgbClr val="009640"/>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showGuides="1">
      <p:cViewPr varScale="1">
        <p:scale>
          <a:sx n="111" d="100"/>
          <a:sy n="111" d="100"/>
        </p:scale>
        <p:origin x="1284" y="102"/>
      </p:cViewPr>
      <p:guideLst>
        <p:guide orient="horz" pos="2160"/>
        <p:guide pos="2880"/>
        <p:guide pos="340"/>
        <p:guide orient="horz" pos="3929"/>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twinkl.co.uk/resources/planit-maths-primary-teaching-resources-year-4/planit-maths-primary-teaching-resources-year-4-measurement/planit-maths-primary-teaching-resources-year-4-measurement-estimate-compare-and-calculate-different-measures-including-money-in-pounds-and-pence" TargetMode="Externa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835CBB9D-3E4B-4ACA-8BFA-5CB9A9C9A75D}"/>
              </a:ext>
            </a:extLst>
          </p:cNvPr>
          <p:cNvSpPr/>
          <p:nvPr/>
        </p:nvSpPr>
        <p:spPr>
          <a:xfrm>
            <a:off x="138022" y="5527795"/>
            <a:ext cx="1604514" cy="113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E89334B4-3B1F-4AD4-81C0-A08A764BA886}"/>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75" name="Rectangle 74"/>
          <p:cNvSpPr/>
          <p:nvPr/>
        </p:nvSpPr>
        <p:spPr>
          <a:xfrm>
            <a:off x="23118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CBD16BA-EB49-4984-9815-5D3AD14FF747}"/>
              </a:ext>
            </a:extLst>
          </p:cNvPr>
          <p:cNvSpPr txBox="1"/>
          <p:nvPr/>
        </p:nvSpPr>
        <p:spPr>
          <a:xfrm>
            <a:off x="755650" y="1232955"/>
            <a:ext cx="7632700" cy="907941"/>
          </a:xfrm>
          <a:prstGeom prst="rect">
            <a:avLst/>
          </a:prstGeom>
          <a:noFill/>
        </p:spPr>
        <p:txBody>
          <a:bodyPr wrap="square" lIns="0" tIns="0" rIns="0" bIns="0" rtlCol="0">
            <a:spAutoFit/>
          </a:bodyPr>
          <a:lstStyle/>
          <a:p>
            <a:pPr>
              <a:spcAft>
                <a:spcPts val="600"/>
              </a:spcAft>
            </a:pPr>
            <a:r>
              <a:rPr lang="en-GB" dirty="0"/>
              <a:t>Find all the different possible prices you can make using these three digits to fill in the price label. </a:t>
            </a:r>
            <a:r>
              <a:rPr lang="en-GB" dirty="0">
                <a:latin typeface="Twinkl" pitchFamily="2" charset="0"/>
              </a:rPr>
              <a:t>You can only use each digit once.</a:t>
            </a:r>
          </a:p>
          <a:p>
            <a:pPr>
              <a:spcAft>
                <a:spcPts val="600"/>
              </a:spcAft>
            </a:pPr>
            <a:r>
              <a:rPr lang="en-GB" dirty="0">
                <a:latin typeface="Twinkl" pitchFamily="2" charset="0"/>
              </a:rPr>
              <a:t>Write the prices in ascending order.</a:t>
            </a:r>
          </a:p>
        </p:txBody>
      </p:sp>
      <p:sp>
        <p:nvSpPr>
          <p:cNvPr id="31" name="Rectangle 30">
            <a:extLst>
              <a:ext uri="{FF2B5EF4-FFF2-40B4-BE49-F238E27FC236}">
                <a16:creationId xmlns:a16="http://schemas.microsoft.com/office/drawing/2014/main" id="{70616ADD-CB23-43A5-A983-80D7EBDB5EB0}"/>
              </a:ext>
            </a:extLst>
          </p:cNvPr>
          <p:cNvSpPr/>
          <p:nvPr/>
        </p:nvSpPr>
        <p:spPr>
          <a:xfrm>
            <a:off x="755650" y="2297574"/>
            <a:ext cx="7632701" cy="263442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63EF00D-C43C-4E21-8C4B-F6DF79246017}"/>
              </a:ext>
            </a:extLst>
          </p:cNvPr>
          <p:cNvSpPr txBox="1"/>
          <p:nvPr/>
        </p:nvSpPr>
        <p:spPr>
          <a:xfrm>
            <a:off x="755650" y="5285250"/>
            <a:ext cx="7632699" cy="495108"/>
          </a:xfrm>
          <a:prstGeom prst="rect">
            <a:avLst/>
          </a:prstGeom>
          <a:solidFill>
            <a:schemeClr val="bg1"/>
          </a:solidFill>
          <a:ln w="28575">
            <a:solidFill>
              <a:srgbClr val="689429"/>
            </a:solidFill>
          </a:ln>
        </p:spPr>
        <p:txBody>
          <a:bodyPr wrap="square" lIns="108000" tIns="108000" rIns="108000" bIns="108000" rtlCol="0" anchor="ctr">
            <a:spAutoFit/>
          </a:bodyPr>
          <a:lstStyle/>
          <a:p>
            <a:pPr algn="ctr"/>
            <a:r>
              <a:rPr lang="en-GB" b="1" dirty="0">
                <a:latin typeface="Twinkl" pitchFamily="2" charset="0"/>
              </a:rPr>
              <a:t>£4.68, £4.86, £6.48, £6.84, £8.46, £8.64.</a:t>
            </a:r>
          </a:p>
        </p:txBody>
      </p:sp>
      <p:grpSp>
        <p:nvGrpSpPr>
          <p:cNvPr id="21" name="Group 20">
            <a:extLst>
              <a:ext uri="{FF2B5EF4-FFF2-40B4-BE49-F238E27FC236}">
                <a16:creationId xmlns:a16="http://schemas.microsoft.com/office/drawing/2014/main" id="{6EA96F27-36AE-4034-92E5-A1CD203395DD}"/>
              </a:ext>
            </a:extLst>
          </p:cNvPr>
          <p:cNvGrpSpPr/>
          <p:nvPr/>
        </p:nvGrpSpPr>
        <p:grpSpPr>
          <a:xfrm>
            <a:off x="1518852" y="2577501"/>
            <a:ext cx="2074570" cy="2074570"/>
            <a:chOff x="1378726" y="2751205"/>
            <a:chExt cx="2074570" cy="2074570"/>
          </a:xfrm>
        </p:grpSpPr>
        <p:sp>
          <p:nvSpPr>
            <p:cNvPr id="6" name="Oval 5">
              <a:extLst>
                <a:ext uri="{FF2B5EF4-FFF2-40B4-BE49-F238E27FC236}">
                  <a16:creationId xmlns:a16="http://schemas.microsoft.com/office/drawing/2014/main" id="{2EC8E058-CED9-4DDD-8A13-277F0E27B930}"/>
                </a:ext>
              </a:extLst>
            </p:cNvPr>
            <p:cNvSpPr/>
            <p:nvPr/>
          </p:nvSpPr>
          <p:spPr>
            <a:xfrm>
              <a:off x="1378726" y="2751205"/>
              <a:ext cx="2074570" cy="2074570"/>
            </a:xfrm>
            <a:prstGeom prst="ellipse">
              <a:avLst/>
            </a:prstGeom>
            <a:solidFill>
              <a:srgbClr val="F9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nvGrpSpPr>
            <p:cNvPr id="18" name="Group 17">
              <a:extLst>
                <a:ext uri="{FF2B5EF4-FFF2-40B4-BE49-F238E27FC236}">
                  <a16:creationId xmlns:a16="http://schemas.microsoft.com/office/drawing/2014/main" id="{DF2A92D4-6B16-486B-8E11-633C68594665}"/>
                </a:ext>
              </a:extLst>
            </p:cNvPr>
            <p:cNvGrpSpPr/>
            <p:nvPr/>
          </p:nvGrpSpPr>
          <p:grpSpPr>
            <a:xfrm>
              <a:off x="1404606" y="3352011"/>
              <a:ext cx="1873432" cy="769441"/>
              <a:chOff x="1378726" y="3403769"/>
              <a:chExt cx="1873432" cy="769441"/>
            </a:xfrm>
          </p:grpSpPr>
          <p:sp>
            <p:nvSpPr>
              <p:cNvPr id="11" name="Rectangle 10">
                <a:extLst>
                  <a:ext uri="{FF2B5EF4-FFF2-40B4-BE49-F238E27FC236}">
                    <a16:creationId xmlns:a16="http://schemas.microsoft.com/office/drawing/2014/main" id="{6550A30E-80BE-4BB3-9FFB-1476E08961C0}"/>
                  </a:ext>
                </a:extLst>
              </p:cNvPr>
              <p:cNvSpPr/>
              <p:nvPr/>
            </p:nvSpPr>
            <p:spPr>
              <a:xfrm>
                <a:off x="1378726" y="3403769"/>
                <a:ext cx="502061" cy="769441"/>
              </a:xfrm>
              <a:prstGeom prst="rect">
                <a:avLst/>
              </a:prstGeom>
            </p:spPr>
            <p:txBody>
              <a:bodyPr wrap="none">
                <a:spAutoFit/>
              </a:bodyPr>
              <a:lstStyle/>
              <a:p>
                <a:r>
                  <a:rPr lang="en-GB" sz="4400" dirty="0"/>
                  <a:t>£</a:t>
                </a:r>
              </a:p>
            </p:txBody>
          </p:sp>
          <p:sp>
            <p:nvSpPr>
              <p:cNvPr id="47" name="Rectangle 46">
                <a:extLst>
                  <a:ext uri="{FF2B5EF4-FFF2-40B4-BE49-F238E27FC236}">
                    <a16:creationId xmlns:a16="http://schemas.microsoft.com/office/drawing/2014/main" id="{F31536B1-A26D-445B-8E1C-3F4C9CB876C0}"/>
                  </a:ext>
                </a:extLst>
              </p:cNvPr>
              <p:cNvSpPr/>
              <p:nvPr/>
            </p:nvSpPr>
            <p:spPr>
              <a:xfrm>
                <a:off x="2146609" y="3403769"/>
                <a:ext cx="330540" cy="769441"/>
              </a:xfrm>
              <a:prstGeom prst="rect">
                <a:avLst/>
              </a:prstGeom>
            </p:spPr>
            <p:txBody>
              <a:bodyPr wrap="none">
                <a:spAutoFit/>
              </a:bodyPr>
              <a:lstStyle/>
              <a:p>
                <a:r>
                  <a:rPr lang="en-GB" sz="4400" dirty="0"/>
                  <a:t>.</a:t>
                </a:r>
              </a:p>
            </p:txBody>
          </p:sp>
          <p:cxnSp>
            <p:nvCxnSpPr>
              <p:cNvPr id="13" name="Straight Connector 12">
                <a:extLst>
                  <a:ext uri="{FF2B5EF4-FFF2-40B4-BE49-F238E27FC236}">
                    <a16:creationId xmlns:a16="http://schemas.microsoft.com/office/drawing/2014/main" id="{743AC9F1-C6DD-428D-86BC-4F2B6BB571EC}"/>
                  </a:ext>
                </a:extLst>
              </p:cNvPr>
              <p:cNvCxnSpPr>
                <a:cxnSpLocks/>
              </p:cNvCxnSpPr>
              <p:nvPr/>
            </p:nvCxnSpPr>
            <p:spPr>
              <a:xfrm>
                <a:off x="1811547" y="4037162"/>
                <a:ext cx="3709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1F59EE5-FB42-4221-8952-96C712C7D143}"/>
                  </a:ext>
                </a:extLst>
              </p:cNvPr>
              <p:cNvCxnSpPr>
                <a:cxnSpLocks/>
              </p:cNvCxnSpPr>
              <p:nvPr/>
            </p:nvCxnSpPr>
            <p:spPr>
              <a:xfrm>
                <a:off x="2415396" y="4037162"/>
                <a:ext cx="3709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A5F6164-0C0E-4757-BD5F-CE03F54ED52F}"/>
                  </a:ext>
                </a:extLst>
              </p:cNvPr>
              <p:cNvCxnSpPr>
                <a:cxnSpLocks/>
              </p:cNvCxnSpPr>
              <p:nvPr/>
            </p:nvCxnSpPr>
            <p:spPr>
              <a:xfrm>
                <a:off x="2881222" y="4037162"/>
                <a:ext cx="370936"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22" name="Rectangle: Rounded Corners 21">
            <a:extLst>
              <a:ext uri="{FF2B5EF4-FFF2-40B4-BE49-F238E27FC236}">
                <a16:creationId xmlns:a16="http://schemas.microsoft.com/office/drawing/2014/main" id="{BAAA290A-57D6-45FA-8BC1-DF0BD4FDE9AE}"/>
              </a:ext>
            </a:extLst>
          </p:cNvPr>
          <p:cNvSpPr/>
          <p:nvPr/>
        </p:nvSpPr>
        <p:spPr>
          <a:xfrm>
            <a:off x="4380495"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4</a:t>
            </a:r>
          </a:p>
        </p:txBody>
      </p:sp>
      <p:sp>
        <p:nvSpPr>
          <p:cNvPr id="53" name="Rectangle: Rounded Corners 52">
            <a:extLst>
              <a:ext uri="{FF2B5EF4-FFF2-40B4-BE49-F238E27FC236}">
                <a16:creationId xmlns:a16="http://schemas.microsoft.com/office/drawing/2014/main" id="{2BEA5950-1946-49D7-9AC2-47B36513F869}"/>
              </a:ext>
            </a:extLst>
          </p:cNvPr>
          <p:cNvSpPr/>
          <p:nvPr/>
        </p:nvSpPr>
        <p:spPr>
          <a:xfrm>
            <a:off x="5549574"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6</a:t>
            </a:r>
          </a:p>
        </p:txBody>
      </p:sp>
      <p:sp>
        <p:nvSpPr>
          <p:cNvPr id="54" name="Rectangle: Rounded Corners 53">
            <a:extLst>
              <a:ext uri="{FF2B5EF4-FFF2-40B4-BE49-F238E27FC236}">
                <a16:creationId xmlns:a16="http://schemas.microsoft.com/office/drawing/2014/main" id="{65C8CD1D-F8D9-4AE1-B216-884156F65A99}"/>
              </a:ext>
            </a:extLst>
          </p:cNvPr>
          <p:cNvSpPr/>
          <p:nvPr/>
        </p:nvSpPr>
        <p:spPr>
          <a:xfrm>
            <a:off x="6718653"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8</a:t>
            </a:r>
          </a:p>
        </p:txBody>
      </p:sp>
    </p:spTree>
    <p:extLst>
      <p:ext uri="{BB962C8B-B14F-4D97-AF65-F5344CB8AC3E}">
        <p14:creationId xmlns:p14="http://schemas.microsoft.com/office/powerpoint/2010/main" val="25061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32"/>
                                        </p:tgtEl>
                                      </p:cBhvr>
                                    </p:animEffect>
                                    <p:animScale>
                                      <p:cBhvr>
                                        <p:cTn id="10" dur="125"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288"/>
          <a:stretch/>
        </p:blipFill>
        <p:spPr>
          <a:xfrm rot="1560000">
            <a:off x="2525560" y="2840899"/>
            <a:ext cx="834435" cy="2327514"/>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4745"/>
          <a:stretch/>
        </p:blipFill>
        <p:spPr>
          <a:xfrm rot="1647370">
            <a:off x="1038982" y="2246732"/>
            <a:ext cx="1622741" cy="1497848"/>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1919" y="1937487"/>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46D75D5E-4267-4E82-996C-007C4705C9FB}"/>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48923"/>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Roboto" panose="02000000000000000000" pitchFamily="2" charset="0"/>
                <a:ea typeface="Roboto" panose="02000000000000000000" pitchFamily="2" charset="0"/>
              </a:rPr>
              <a:t>Estimate, compare and calculate different measures, including money in pounds and pence.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BF97B546-ED6C-449C-B359-E758749423F3}"/>
              </a:ext>
            </a:extLst>
          </p:cNvPr>
          <p:cNvSpPr/>
          <p:nvPr/>
        </p:nvSpPr>
        <p:spPr>
          <a:xfrm>
            <a:off x="3769743" y="2863970"/>
            <a:ext cx="1604514" cy="113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Estimate, compare and calculate different measures, including money in pounds and pence.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ECE0E46-75EA-48F2-A455-7F817FC3B120}"/>
              </a:ext>
            </a:extLst>
          </p:cNvPr>
          <p:cNvSpPr/>
          <p:nvPr/>
        </p:nvSpPr>
        <p:spPr>
          <a:xfrm>
            <a:off x="755650" y="1617044"/>
            <a:ext cx="4661739" cy="447578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D073837-B4BD-4042-B4D6-5B34196EBBF1}"/>
              </a:ext>
            </a:extLst>
          </p:cNvPr>
          <p:cNvSpPr/>
          <p:nvPr/>
        </p:nvSpPr>
        <p:spPr>
          <a:xfrm>
            <a:off x="5417389" y="1617044"/>
            <a:ext cx="2970961" cy="447578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311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cxnSp>
        <p:nvCxnSpPr>
          <p:cNvPr id="103" name="Straight Connector 102"/>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Compare these amounts using &lt;, &gt; or =.</a:t>
            </a:r>
          </a:p>
        </p:txBody>
      </p:sp>
      <p:grpSp>
        <p:nvGrpSpPr>
          <p:cNvPr id="19" name="Group 18">
            <a:extLst>
              <a:ext uri="{FF2B5EF4-FFF2-40B4-BE49-F238E27FC236}">
                <a16:creationId xmlns:a16="http://schemas.microsoft.com/office/drawing/2014/main" id="{B92A0B72-795A-43A4-AAAC-513DD1987E08}"/>
              </a:ext>
            </a:extLst>
          </p:cNvPr>
          <p:cNvGrpSpPr/>
          <p:nvPr/>
        </p:nvGrpSpPr>
        <p:grpSpPr>
          <a:xfrm>
            <a:off x="1316484" y="2210249"/>
            <a:ext cx="3389068" cy="586596"/>
            <a:chOff x="2879798" y="1882913"/>
            <a:chExt cx="3389068" cy="586596"/>
          </a:xfrm>
        </p:grpSpPr>
        <p:sp>
          <p:nvSpPr>
            <p:cNvPr id="4" name="Rectangle 3">
              <a:extLst>
                <a:ext uri="{FF2B5EF4-FFF2-40B4-BE49-F238E27FC236}">
                  <a16:creationId xmlns:a16="http://schemas.microsoft.com/office/drawing/2014/main" id="{3B701B4A-D938-43C9-A50A-10DC6CEBE713}"/>
                </a:ext>
              </a:extLst>
            </p:cNvPr>
            <p:cNvSpPr/>
            <p:nvPr/>
          </p:nvSpPr>
          <p:spPr>
            <a:xfrm>
              <a:off x="2879798" y="1884734"/>
              <a:ext cx="3389068" cy="584775"/>
            </a:xfrm>
            <a:prstGeom prst="rect">
              <a:avLst/>
            </a:prstGeom>
          </p:spPr>
          <p:txBody>
            <a:bodyPr wrap="none">
              <a:spAutoFit/>
            </a:bodyPr>
            <a:lstStyle/>
            <a:p>
              <a:pPr algn="ctr"/>
              <a:r>
                <a:rPr lang="en-GB" sz="3200" dirty="0">
                  <a:latin typeface="Twinkl" pitchFamily="50" charset="0"/>
                </a:rPr>
                <a:t>1256p         1265p</a:t>
              </a:r>
              <a:endParaRPr lang="en-GB" sz="3200" dirty="0"/>
            </a:p>
          </p:txBody>
        </p:sp>
        <p:sp>
          <p:nvSpPr>
            <p:cNvPr id="6" name="Rectangle 5">
              <a:extLst>
                <a:ext uri="{FF2B5EF4-FFF2-40B4-BE49-F238E27FC236}">
                  <a16:creationId xmlns:a16="http://schemas.microsoft.com/office/drawing/2014/main" id="{7266635F-27F6-4FFF-85A2-6B1567CAAC68}"/>
                </a:ext>
              </a:extLst>
            </p:cNvPr>
            <p:cNvSpPr/>
            <p:nvPr/>
          </p:nvSpPr>
          <p:spPr>
            <a:xfrm>
              <a:off x="4278702" y="1882913"/>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4A43B042-3105-4EDF-B8C3-1651EAD45FC0}"/>
              </a:ext>
            </a:extLst>
          </p:cNvPr>
          <p:cNvGrpSpPr/>
          <p:nvPr/>
        </p:nvGrpSpPr>
        <p:grpSpPr>
          <a:xfrm>
            <a:off x="986142" y="3135702"/>
            <a:ext cx="4049752" cy="586596"/>
            <a:chOff x="2549456" y="2693796"/>
            <a:chExt cx="4049752" cy="586596"/>
          </a:xfrm>
        </p:grpSpPr>
        <p:sp>
          <p:nvSpPr>
            <p:cNvPr id="13" name="Rectangle 12">
              <a:extLst>
                <a:ext uri="{FF2B5EF4-FFF2-40B4-BE49-F238E27FC236}">
                  <a16:creationId xmlns:a16="http://schemas.microsoft.com/office/drawing/2014/main" id="{4B2E056E-A588-4B50-B4A4-76A49D3B280C}"/>
                </a:ext>
              </a:extLst>
            </p:cNvPr>
            <p:cNvSpPr/>
            <p:nvPr/>
          </p:nvSpPr>
          <p:spPr>
            <a:xfrm>
              <a:off x="2549456" y="2695617"/>
              <a:ext cx="4049752" cy="584775"/>
            </a:xfrm>
            <a:prstGeom prst="rect">
              <a:avLst/>
            </a:prstGeom>
          </p:spPr>
          <p:txBody>
            <a:bodyPr wrap="square">
              <a:spAutoFit/>
            </a:bodyPr>
            <a:lstStyle/>
            <a:p>
              <a:pPr algn="ctr"/>
              <a:r>
                <a:rPr lang="en-GB" sz="3200" dirty="0">
                  <a:latin typeface="Twinkl" pitchFamily="50" charset="0"/>
                </a:rPr>
                <a:t>£61.65         £61.55</a:t>
              </a:r>
            </a:p>
          </p:txBody>
        </p:sp>
        <p:sp>
          <p:nvSpPr>
            <p:cNvPr id="14" name="Rectangle 13">
              <a:extLst>
                <a:ext uri="{FF2B5EF4-FFF2-40B4-BE49-F238E27FC236}">
                  <a16:creationId xmlns:a16="http://schemas.microsoft.com/office/drawing/2014/main" id="{0B49A853-7755-4BB4-A39C-30846289E928}"/>
                </a:ext>
              </a:extLst>
            </p:cNvPr>
            <p:cNvSpPr/>
            <p:nvPr/>
          </p:nvSpPr>
          <p:spPr>
            <a:xfrm>
              <a:off x="4278702" y="2693796"/>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BE0A4E4-3AAC-4048-8424-023339FD4D03}"/>
              </a:ext>
            </a:extLst>
          </p:cNvPr>
          <p:cNvGrpSpPr/>
          <p:nvPr/>
        </p:nvGrpSpPr>
        <p:grpSpPr>
          <a:xfrm>
            <a:off x="1426289" y="4061155"/>
            <a:ext cx="3169458" cy="586596"/>
            <a:chOff x="2989603" y="3498831"/>
            <a:chExt cx="3169458" cy="586596"/>
          </a:xfrm>
        </p:grpSpPr>
        <p:sp>
          <p:nvSpPr>
            <p:cNvPr id="15" name="Rectangle 14">
              <a:extLst>
                <a:ext uri="{FF2B5EF4-FFF2-40B4-BE49-F238E27FC236}">
                  <a16:creationId xmlns:a16="http://schemas.microsoft.com/office/drawing/2014/main" id="{586F6DD2-AE6D-4189-8D0D-37CEC0A0EB6C}"/>
                </a:ext>
              </a:extLst>
            </p:cNvPr>
            <p:cNvSpPr/>
            <p:nvPr/>
          </p:nvSpPr>
          <p:spPr>
            <a:xfrm>
              <a:off x="2989603" y="3500652"/>
              <a:ext cx="3169458" cy="584775"/>
            </a:xfrm>
            <a:prstGeom prst="rect">
              <a:avLst/>
            </a:prstGeom>
          </p:spPr>
          <p:txBody>
            <a:bodyPr wrap="none">
              <a:spAutoFit/>
            </a:bodyPr>
            <a:lstStyle/>
            <a:p>
              <a:pPr algn="ctr"/>
              <a:r>
                <a:rPr lang="en-GB" sz="3200" dirty="0">
                  <a:latin typeface="Twinkl" pitchFamily="50" charset="0"/>
                </a:rPr>
                <a:t>£2.63         236p</a:t>
              </a:r>
              <a:endParaRPr lang="en-GB" sz="3200" dirty="0"/>
            </a:p>
          </p:txBody>
        </p:sp>
        <p:sp>
          <p:nvSpPr>
            <p:cNvPr id="16" name="Rectangle 15">
              <a:extLst>
                <a:ext uri="{FF2B5EF4-FFF2-40B4-BE49-F238E27FC236}">
                  <a16:creationId xmlns:a16="http://schemas.microsoft.com/office/drawing/2014/main" id="{2D2599E5-C1B6-4137-9D8C-9AC2C22A1BBA}"/>
                </a:ext>
              </a:extLst>
            </p:cNvPr>
            <p:cNvSpPr/>
            <p:nvPr/>
          </p:nvSpPr>
          <p:spPr>
            <a:xfrm>
              <a:off x="4278702" y="3498831"/>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F6D0EF0B-D9B3-45FF-88CA-2434D1C54532}"/>
              </a:ext>
            </a:extLst>
          </p:cNvPr>
          <p:cNvGrpSpPr/>
          <p:nvPr/>
        </p:nvGrpSpPr>
        <p:grpSpPr>
          <a:xfrm>
            <a:off x="1211029" y="4986609"/>
            <a:ext cx="3175869" cy="586596"/>
            <a:chOff x="2774343" y="4309714"/>
            <a:chExt cx="3175869" cy="586596"/>
          </a:xfrm>
        </p:grpSpPr>
        <p:sp>
          <p:nvSpPr>
            <p:cNvPr id="17" name="Rectangle 16">
              <a:extLst>
                <a:ext uri="{FF2B5EF4-FFF2-40B4-BE49-F238E27FC236}">
                  <a16:creationId xmlns:a16="http://schemas.microsoft.com/office/drawing/2014/main" id="{5A015ACA-5760-47C8-86EC-A8F9EED8E236}"/>
                </a:ext>
              </a:extLst>
            </p:cNvPr>
            <p:cNvSpPr/>
            <p:nvPr/>
          </p:nvSpPr>
          <p:spPr>
            <a:xfrm>
              <a:off x="2774343" y="4311535"/>
              <a:ext cx="3175869" cy="584775"/>
            </a:xfrm>
            <a:prstGeom prst="rect">
              <a:avLst/>
            </a:prstGeom>
          </p:spPr>
          <p:txBody>
            <a:bodyPr wrap="none">
              <a:spAutoFit/>
            </a:bodyPr>
            <a:lstStyle/>
            <a:p>
              <a:pPr algn="ctr"/>
              <a:r>
                <a:rPr lang="en-GB" sz="3200" dirty="0">
                  <a:latin typeface="Twinkl" pitchFamily="50" charset="0"/>
                </a:rPr>
                <a:t>2400p         £24</a:t>
              </a:r>
            </a:p>
          </p:txBody>
        </p:sp>
        <p:sp>
          <p:nvSpPr>
            <p:cNvPr id="18" name="Rectangle 17">
              <a:extLst>
                <a:ext uri="{FF2B5EF4-FFF2-40B4-BE49-F238E27FC236}">
                  <a16:creationId xmlns:a16="http://schemas.microsoft.com/office/drawing/2014/main" id="{3F885262-F4C7-4794-8924-51B33B0C25FF}"/>
                </a:ext>
              </a:extLst>
            </p:cNvPr>
            <p:cNvSpPr/>
            <p:nvPr/>
          </p:nvSpPr>
          <p:spPr>
            <a:xfrm>
              <a:off x="4278702" y="4309714"/>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5C1F4FBA-EE48-43E7-BA40-67DBB347CF25}"/>
              </a:ext>
            </a:extLst>
          </p:cNvPr>
          <p:cNvSpPr/>
          <p:nvPr/>
        </p:nvSpPr>
        <p:spPr>
          <a:xfrm>
            <a:off x="2807589" y="2210248"/>
            <a:ext cx="426720" cy="584775"/>
          </a:xfrm>
          <a:prstGeom prst="rect">
            <a:avLst/>
          </a:prstGeom>
        </p:spPr>
        <p:txBody>
          <a:bodyPr wrap="none">
            <a:spAutoFit/>
          </a:bodyPr>
          <a:lstStyle/>
          <a:p>
            <a:r>
              <a:rPr lang="en-GB" sz="3200" b="1" dirty="0">
                <a:solidFill>
                  <a:srgbClr val="689429"/>
                </a:solidFill>
                <a:latin typeface="Twinkl" pitchFamily="50" charset="0"/>
              </a:rPr>
              <a:t>&lt;</a:t>
            </a:r>
            <a:endParaRPr lang="en-GB" sz="3200" b="1" dirty="0">
              <a:solidFill>
                <a:srgbClr val="689429"/>
              </a:solidFill>
            </a:endParaRPr>
          </a:p>
        </p:txBody>
      </p:sp>
      <p:sp>
        <p:nvSpPr>
          <p:cNvPr id="24" name="Rectangle 23">
            <a:extLst>
              <a:ext uri="{FF2B5EF4-FFF2-40B4-BE49-F238E27FC236}">
                <a16:creationId xmlns:a16="http://schemas.microsoft.com/office/drawing/2014/main" id="{22CDD524-0F20-4E7D-BB42-E607C870B98B}"/>
              </a:ext>
            </a:extLst>
          </p:cNvPr>
          <p:cNvSpPr/>
          <p:nvPr/>
        </p:nvSpPr>
        <p:spPr>
          <a:xfrm>
            <a:off x="2807589" y="3133880"/>
            <a:ext cx="426720" cy="584775"/>
          </a:xfrm>
          <a:prstGeom prst="rect">
            <a:avLst/>
          </a:prstGeom>
        </p:spPr>
        <p:txBody>
          <a:bodyPr wrap="none">
            <a:spAutoFit/>
          </a:bodyPr>
          <a:lstStyle/>
          <a:p>
            <a:r>
              <a:rPr lang="en-GB" sz="3200" b="1" dirty="0">
                <a:solidFill>
                  <a:srgbClr val="689429"/>
                </a:solidFill>
                <a:latin typeface="Twinkl" pitchFamily="50" charset="0"/>
              </a:rPr>
              <a:t>&gt;</a:t>
            </a:r>
            <a:endParaRPr lang="en-GB" sz="3200" b="1" dirty="0">
              <a:solidFill>
                <a:srgbClr val="689429"/>
              </a:solidFill>
            </a:endParaRPr>
          </a:p>
        </p:txBody>
      </p:sp>
      <p:sp>
        <p:nvSpPr>
          <p:cNvPr id="25" name="Rectangle 24">
            <a:extLst>
              <a:ext uri="{FF2B5EF4-FFF2-40B4-BE49-F238E27FC236}">
                <a16:creationId xmlns:a16="http://schemas.microsoft.com/office/drawing/2014/main" id="{2AFA94AB-963B-4361-B720-570F3597A946}"/>
              </a:ext>
            </a:extLst>
          </p:cNvPr>
          <p:cNvSpPr/>
          <p:nvPr/>
        </p:nvSpPr>
        <p:spPr>
          <a:xfrm>
            <a:off x="2807589" y="4055690"/>
            <a:ext cx="426720" cy="584775"/>
          </a:xfrm>
          <a:prstGeom prst="rect">
            <a:avLst/>
          </a:prstGeom>
        </p:spPr>
        <p:txBody>
          <a:bodyPr wrap="none">
            <a:spAutoFit/>
          </a:bodyPr>
          <a:lstStyle/>
          <a:p>
            <a:r>
              <a:rPr lang="en-GB" sz="3200" b="1" dirty="0">
                <a:solidFill>
                  <a:srgbClr val="689429"/>
                </a:solidFill>
                <a:latin typeface="Twinkl" pitchFamily="50" charset="0"/>
              </a:rPr>
              <a:t>&gt;</a:t>
            </a:r>
            <a:endParaRPr lang="en-GB" sz="3200" b="1" dirty="0">
              <a:solidFill>
                <a:srgbClr val="689429"/>
              </a:solidFill>
            </a:endParaRPr>
          </a:p>
        </p:txBody>
      </p:sp>
      <p:sp>
        <p:nvSpPr>
          <p:cNvPr id="26" name="Rectangle 25">
            <a:extLst>
              <a:ext uri="{FF2B5EF4-FFF2-40B4-BE49-F238E27FC236}">
                <a16:creationId xmlns:a16="http://schemas.microsoft.com/office/drawing/2014/main" id="{060FF5E5-32A4-4CD7-A993-B9C26661092B}"/>
              </a:ext>
            </a:extLst>
          </p:cNvPr>
          <p:cNvSpPr/>
          <p:nvPr/>
        </p:nvSpPr>
        <p:spPr>
          <a:xfrm>
            <a:off x="2807589" y="4988430"/>
            <a:ext cx="426720" cy="584775"/>
          </a:xfrm>
          <a:prstGeom prst="rect">
            <a:avLst/>
          </a:prstGeom>
        </p:spPr>
        <p:txBody>
          <a:bodyPr wrap="none">
            <a:spAutoFit/>
          </a:bodyPr>
          <a:lstStyle/>
          <a:p>
            <a:r>
              <a:rPr lang="en-GB" sz="3200" b="1" dirty="0">
                <a:solidFill>
                  <a:srgbClr val="689429"/>
                </a:solidFill>
                <a:latin typeface="Twinkl" pitchFamily="50" charset="0"/>
              </a:rPr>
              <a:t>=</a:t>
            </a:r>
            <a:endParaRPr lang="en-GB" sz="3200" b="1" dirty="0">
              <a:solidFill>
                <a:srgbClr val="689429"/>
              </a:solidFill>
            </a:endParaRPr>
          </a:p>
        </p:txBody>
      </p:sp>
      <p:pic>
        <p:nvPicPr>
          <p:cNvPr id="23" name="Picture 22">
            <a:extLst>
              <a:ext uri="{FF2B5EF4-FFF2-40B4-BE49-F238E27FC236}">
                <a16:creationId xmlns:a16="http://schemas.microsoft.com/office/drawing/2014/main" id="{2DAE81B1-11F8-4B47-981B-E480E877A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7"/>
          <a:stretch/>
        </p:blipFill>
        <p:spPr>
          <a:xfrm>
            <a:off x="5471766" y="2489935"/>
            <a:ext cx="2862206" cy="3623944"/>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93247E1-C4F3-4086-B23E-20851F73A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567" y="2591040"/>
            <a:ext cx="5600886" cy="3336642"/>
          </a:xfrm>
          <a:prstGeom prst="rect">
            <a:avLst/>
          </a:prstGeom>
        </p:spPr>
      </p:pic>
      <p:sp>
        <p:nvSpPr>
          <p:cNvPr id="97" name="Rectangle 96"/>
          <p:cNvSpPr/>
          <p:nvPr/>
        </p:nvSpPr>
        <p:spPr>
          <a:xfrm>
            <a:off x="2311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cxnSp>
        <p:nvCxnSpPr>
          <p:cNvPr id="103" name="Straight Connector 102"/>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Put the amounts in ascending order.</a:t>
            </a:r>
            <a:endParaRPr lang="en-GB" dirty="0"/>
          </a:p>
        </p:txBody>
      </p:sp>
      <p:sp>
        <p:nvSpPr>
          <p:cNvPr id="3" name="Rectangle 2">
            <a:extLst>
              <a:ext uri="{FF2B5EF4-FFF2-40B4-BE49-F238E27FC236}">
                <a16:creationId xmlns:a16="http://schemas.microsoft.com/office/drawing/2014/main" id="{488FD761-7987-4A61-A63F-9EEDAFC2DC27}"/>
              </a:ext>
            </a:extLst>
          </p:cNvPr>
          <p:cNvSpPr/>
          <p:nvPr/>
        </p:nvSpPr>
        <p:spPr>
          <a:xfrm>
            <a:off x="1328153"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1256p</a:t>
            </a:r>
            <a:endParaRPr lang="en-GB" b="1" dirty="0"/>
          </a:p>
        </p:txBody>
      </p:sp>
      <p:sp>
        <p:nvSpPr>
          <p:cNvPr id="23" name="Rectangle 22">
            <a:extLst>
              <a:ext uri="{FF2B5EF4-FFF2-40B4-BE49-F238E27FC236}">
                <a16:creationId xmlns:a16="http://schemas.microsoft.com/office/drawing/2014/main" id="{1A78E37C-603D-4803-92F6-6B01AA5F362C}"/>
              </a:ext>
            </a:extLst>
          </p:cNvPr>
          <p:cNvSpPr/>
          <p:nvPr/>
        </p:nvSpPr>
        <p:spPr>
          <a:xfrm>
            <a:off x="3009874"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b="1" dirty="0">
                <a:solidFill>
                  <a:schemeClr val="tx1"/>
                </a:solidFill>
                <a:latin typeface="Twinkl" pitchFamily="50" charset="0"/>
              </a:rPr>
              <a:t>£21.65</a:t>
            </a:r>
          </a:p>
        </p:txBody>
      </p:sp>
      <p:sp>
        <p:nvSpPr>
          <p:cNvPr id="24" name="Rectangle 23">
            <a:extLst>
              <a:ext uri="{FF2B5EF4-FFF2-40B4-BE49-F238E27FC236}">
                <a16:creationId xmlns:a16="http://schemas.microsoft.com/office/drawing/2014/main" id="{F2613F58-8938-492B-812E-9B2B541217C6}"/>
              </a:ext>
            </a:extLst>
          </p:cNvPr>
          <p:cNvSpPr/>
          <p:nvPr/>
        </p:nvSpPr>
        <p:spPr>
          <a:xfrm>
            <a:off x="4691596"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£12.65</a:t>
            </a:r>
          </a:p>
        </p:txBody>
      </p:sp>
      <p:sp>
        <p:nvSpPr>
          <p:cNvPr id="25" name="Rectangle 24">
            <a:extLst>
              <a:ext uri="{FF2B5EF4-FFF2-40B4-BE49-F238E27FC236}">
                <a16:creationId xmlns:a16="http://schemas.microsoft.com/office/drawing/2014/main" id="{625BA1BD-DECF-4911-9554-6D68F7E4D750}"/>
              </a:ext>
            </a:extLst>
          </p:cNvPr>
          <p:cNvSpPr/>
          <p:nvPr/>
        </p:nvSpPr>
        <p:spPr>
          <a:xfrm>
            <a:off x="6373317"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2156p</a:t>
            </a:r>
          </a:p>
        </p:txBody>
      </p:sp>
      <p:sp>
        <p:nvSpPr>
          <p:cNvPr id="27" name="TextBox 26">
            <a:extLst>
              <a:ext uri="{FF2B5EF4-FFF2-40B4-BE49-F238E27FC236}">
                <a16:creationId xmlns:a16="http://schemas.microsoft.com/office/drawing/2014/main" id="{79754EB3-ACA0-4DC5-9F80-6338DF634178}"/>
              </a:ext>
            </a:extLst>
          </p:cNvPr>
          <p:cNvSpPr txBox="1"/>
          <p:nvPr/>
        </p:nvSpPr>
        <p:spPr>
          <a:xfrm>
            <a:off x="755650" y="4521003"/>
            <a:ext cx="7632700" cy="1571822"/>
          </a:xfrm>
          <a:prstGeom prst="rect">
            <a:avLst/>
          </a:prstGeom>
          <a:solidFill>
            <a:schemeClr val="bg1"/>
          </a:solidFill>
          <a:ln w="28575">
            <a:solidFill>
              <a:srgbClr val="689429"/>
            </a:solidFill>
          </a:ln>
        </p:spPr>
        <p:txBody>
          <a:bodyPr wrap="square" lIns="108000" tIns="108000" rIns="108000" bIns="108000" rtlCol="0">
            <a:noAutofit/>
          </a:bodyPr>
          <a:lstStyle/>
          <a:p>
            <a:endParaRPr lang="en-GB" dirty="0"/>
          </a:p>
        </p:txBody>
      </p:sp>
      <p:sp>
        <p:nvSpPr>
          <p:cNvPr id="28" name="Rectangle 27">
            <a:extLst>
              <a:ext uri="{FF2B5EF4-FFF2-40B4-BE49-F238E27FC236}">
                <a16:creationId xmlns:a16="http://schemas.microsoft.com/office/drawing/2014/main" id="{CE158A13-A20E-4272-8338-59CB306E2C0D}"/>
              </a:ext>
            </a:extLst>
          </p:cNvPr>
          <p:cNvSpPr/>
          <p:nvPr/>
        </p:nvSpPr>
        <p:spPr>
          <a:xfrm>
            <a:off x="1328153"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9" name="Rectangle 28">
            <a:extLst>
              <a:ext uri="{FF2B5EF4-FFF2-40B4-BE49-F238E27FC236}">
                <a16:creationId xmlns:a16="http://schemas.microsoft.com/office/drawing/2014/main" id="{E1E8907C-8B77-432F-B684-E33AC27D2ACE}"/>
              </a:ext>
            </a:extLst>
          </p:cNvPr>
          <p:cNvSpPr/>
          <p:nvPr/>
        </p:nvSpPr>
        <p:spPr>
          <a:xfrm>
            <a:off x="3009874"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Twinkl" pitchFamily="50" charset="0"/>
            </a:endParaRPr>
          </a:p>
        </p:txBody>
      </p:sp>
      <p:sp>
        <p:nvSpPr>
          <p:cNvPr id="30" name="Rectangle 29">
            <a:extLst>
              <a:ext uri="{FF2B5EF4-FFF2-40B4-BE49-F238E27FC236}">
                <a16:creationId xmlns:a16="http://schemas.microsoft.com/office/drawing/2014/main" id="{37CCD5FC-1A12-4AFA-A314-52F83160281D}"/>
              </a:ext>
            </a:extLst>
          </p:cNvPr>
          <p:cNvSpPr/>
          <p:nvPr/>
        </p:nvSpPr>
        <p:spPr>
          <a:xfrm>
            <a:off x="4691596"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Twinkl" pitchFamily="50" charset="0"/>
            </a:endParaRPr>
          </a:p>
        </p:txBody>
      </p:sp>
      <p:sp>
        <p:nvSpPr>
          <p:cNvPr id="31" name="Rectangle 30">
            <a:extLst>
              <a:ext uri="{FF2B5EF4-FFF2-40B4-BE49-F238E27FC236}">
                <a16:creationId xmlns:a16="http://schemas.microsoft.com/office/drawing/2014/main" id="{52D4E75F-0978-4D96-8E35-168F1E79DB9C}"/>
              </a:ext>
            </a:extLst>
          </p:cNvPr>
          <p:cNvSpPr/>
          <p:nvPr/>
        </p:nvSpPr>
        <p:spPr>
          <a:xfrm>
            <a:off x="6373317"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b="1" dirty="0">
              <a:solidFill>
                <a:schemeClr val="tx1"/>
              </a:solidFill>
              <a:latin typeface="Twinkl" pitchFamily="50" charset="0"/>
            </a:endParaRPr>
          </a:p>
        </p:txBody>
      </p:sp>
      <p:sp>
        <p:nvSpPr>
          <p:cNvPr id="34" name="Rectangle 33">
            <a:extLst>
              <a:ext uri="{FF2B5EF4-FFF2-40B4-BE49-F238E27FC236}">
                <a16:creationId xmlns:a16="http://schemas.microsoft.com/office/drawing/2014/main" id="{8AE2AA20-CD80-4661-8FAE-382125B3D8F1}"/>
              </a:ext>
            </a:extLst>
          </p:cNvPr>
          <p:cNvSpPr/>
          <p:nvPr/>
        </p:nvSpPr>
        <p:spPr>
          <a:xfrm>
            <a:off x="1328153"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1256p</a:t>
            </a:r>
            <a:endParaRPr lang="en-GB" b="1" dirty="0"/>
          </a:p>
        </p:txBody>
      </p:sp>
      <p:sp>
        <p:nvSpPr>
          <p:cNvPr id="35" name="Rectangle 34">
            <a:extLst>
              <a:ext uri="{FF2B5EF4-FFF2-40B4-BE49-F238E27FC236}">
                <a16:creationId xmlns:a16="http://schemas.microsoft.com/office/drawing/2014/main" id="{8B7FF3F1-EDF6-4FA7-879C-FFFF83F14988}"/>
              </a:ext>
            </a:extLst>
          </p:cNvPr>
          <p:cNvSpPr/>
          <p:nvPr/>
        </p:nvSpPr>
        <p:spPr>
          <a:xfrm>
            <a:off x="3009874"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£12.65</a:t>
            </a:r>
          </a:p>
        </p:txBody>
      </p:sp>
      <p:sp>
        <p:nvSpPr>
          <p:cNvPr id="36" name="Rectangle 35">
            <a:extLst>
              <a:ext uri="{FF2B5EF4-FFF2-40B4-BE49-F238E27FC236}">
                <a16:creationId xmlns:a16="http://schemas.microsoft.com/office/drawing/2014/main" id="{4DBC373A-E596-4E71-B94B-7E5B7FC0F5C4}"/>
              </a:ext>
            </a:extLst>
          </p:cNvPr>
          <p:cNvSpPr/>
          <p:nvPr/>
        </p:nvSpPr>
        <p:spPr>
          <a:xfrm>
            <a:off x="4691596"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2156p</a:t>
            </a:r>
          </a:p>
        </p:txBody>
      </p:sp>
      <p:sp>
        <p:nvSpPr>
          <p:cNvPr id="37" name="Rectangle 36">
            <a:extLst>
              <a:ext uri="{FF2B5EF4-FFF2-40B4-BE49-F238E27FC236}">
                <a16:creationId xmlns:a16="http://schemas.microsoft.com/office/drawing/2014/main" id="{9F3B87E4-9675-42ED-A08A-03A091B4C19E}"/>
              </a:ext>
            </a:extLst>
          </p:cNvPr>
          <p:cNvSpPr/>
          <p:nvPr/>
        </p:nvSpPr>
        <p:spPr>
          <a:xfrm>
            <a:off x="6373317"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b="1" dirty="0">
                <a:solidFill>
                  <a:schemeClr val="tx1"/>
                </a:solidFill>
                <a:latin typeface="Twinkl" pitchFamily="50" charset="0"/>
              </a:rPr>
              <a:t>£21.65</a:t>
            </a:r>
          </a:p>
        </p:txBody>
      </p:sp>
    </p:spTree>
    <p:extLst>
      <p:ext uri="{BB962C8B-B14F-4D97-AF65-F5344CB8AC3E}">
        <p14:creationId xmlns:p14="http://schemas.microsoft.com/office/powerpoint/2010/main" val="164440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6AFD62C-335B-4DB2-950B-46A0D39872DB}"/>
              </a:ext>
            </a:extLst>
          </p:cNvPr>
          <p:cNvGraphicFramePr>
            <a:graphicFrameLocks noGrp="1"/>
          </p:cNvGraphicFramePr>
          <p:nvPr>
            <p:extLst>
              <p:ext uri="{D42A27DB-BD31-4B8C-83A1-F6EECF244321}">
                <p14:modId xmlns:p14="http://schemas.microsoft.com/office/powerpoint/2010/main" val="1074272816"/>
              </p:ext>
            </p:extLst>
          </p:nvPr>
        </p:nvGraphicFramePr>
        <p:xfrm>
          <a:off x="755650" y="1995434"/>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a)</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sp>
        <p:nvSpPr>
          <p:cNvPr id="13" name="Rectangle 12">
            <a:extLst>
              <a:ext uri="{FF2B5EF4-FFF2-40B4-BE49-F238E27FC236}">
                <a16:creationId xmlns:a16="http://schemas.microsoft.com/office/drawing/2014/main" id="{40C405B1-1B34-4FFA-BAB3-C4BDF3A02219}"/>
              </a:ext>
            </a:extLst>
          </p:cNvPr>
          <p:cNvSpPr/>
          <p:nvPr/>
        </p:nvSpPr>
        <p:spPr>
          <a:xfrm>
            <a:off x="1471643" y="2261803"/>
            <a:ext cx="2975808" cy="584775"/>
          </a:xfrm>
          <a:prstGeom prst="rect">
            <a:avLst/>
          </a:prstGeom>
        </p:spPr>
        <p:txBody>
          <a:bodyPr wrap="square">
            <a:spAutoFit/>
          </a:bodyPr>
          <a:lstStyle/>
          <a:p>
            <a:pPr algn="ctr"/>
            <a:r>
              <a:rPr lang="en-GB" sz="3200" dirty="0">
                <a:latin typeface="Twinkl" pitchFamily="50" charset="0"/>
              </a:rPr>
              <a:t>1573p &gt; £13.75</a:t>
            </a:r>
          </a:p>
        </p:txBody>
      </p:sp>
      <p:sp>
        <p:nvSpPr>
          <p:cNvPr id="24" name="TextBox 23">
            <a:extLst>
              <a:ext uri="{FF2B5EF4-FFF2-40B4-BE49-F238E27FC236}">
                <a16:creationId xmlns:a16="http://schemas.microsoft.com/office/drawing/2014/main" id="{04380A99-F1CE-43D0-82BA-C106C8B7BF32}"/>
              </a:ext>
            </a:extLst>
          </p:cNvPr>
          <p:cNvSpPr txBox="1"/>
          <p:nvPr/>
        </p:nvSpPr>
        <p:spPr>
          <a:xfrm>
            <a:off x="4615012" y="1995434"/>
            <a:ext cx="1471763" cy="1116816"/>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50" charset="0"/>
              </a:rPr>
              <a:t>True.</a:t>
            </a:r>
          </a:p>
        </p:txBody>
      </p:sp>
      <p:graphicFrame>
        <p:nvGraphicFramePr>
          <p:cNvPr id="25" name="Table 2">
            <a:extLst>
              <a:ext uri="{FF2B5EF4-FFF2-40B4-BE49-F238E27FC236}">
                <a16:creationId xmlns:a16="http://schemas.microsoft.com/office/drawing/2014/main" id="{FA05C5FC-89DC-4603-AF3D-86DFE1E66F2B}"/>
              </a:ext>
            </a:extLst>
          </p:cNvPr>
          <p:cNvGraphicFramePr>
            <a:graphicFrameLocks noGrp="1"/>
          </p:cNvGraphicFramePr>
          <p:nvPr>
            <p:extLst>
              <p:ext uri="{D42A27DB-BD31-4B8C-83A1-F6EECF244321}">
                <p14:modId xmlns:p14="http://schemas.microsoft.com/office/powerpoint/2010/main" val="3712356271"/>
              </p:ext>
            </p:extLst>
          </p:nvPr>
        </p:nvGraphicFramePr>
        <p:xfrm>
          <a:off x="755650" y="3485722"/>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b)</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graphicFrame>
        <p:nvGraphicFramePr>
          <p:cNvPr id="26" name="Table 2">
            <a:extLst>
              <a:ext uri="{FF2B5EF4-FFF2-40B4-BE49-F238E27FC236}">
                <a16:creationId xmlns:a16="http://schemas.microsoft.com/office/drawing/2014/main" id="{8EC1D78B-49C3-4CCB-ABE4-27AC874359A1}"/>
              </a:ext>
            </a:extLst>
          </p:cNvPr>
          <p:cNvGraphicFramePr>
            <a:graphicFrameLocks noGrp="1"/>
          </p:cNvGraphicFramePr>
          <p:nvPr>
            <p:extLst>
              <p:ext uri="{D42A27DB-BD31-4B8C-83A1-F6EECF244321}">
                <p14:modId xmlns:p14="http://schemas.microsoft.com/office/powerpoint/2010/main" val="2276707814"/>
              </p:ext>
            </p:extLst>
          </p:nvPr>
        </p:nvGraphicFramePr>
        <p:xfrm>
          <a:off x="755650" y="4976009"/>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c)</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Is each statement true or false? For each false statement, which symbol should be used instead to make it true?</a:t>
            </a:r>
            <a:endParaRPr lang="en-GB" dirty="0"/>
          </a:p>
        </p:txBody>
      </p:sp>
      <p:sp>
        <p:nvSpPr>
          <p:cNvPr id="16" name="Rectangle 15">
            <a:extLst>
              <a:ext uri="{FF2B5EF4-FFF2-40B4-BE49-F238E27FC236}">
                <a16:creationId xmlns:a16="http://schemas.microsoft.com/office/drawing/2014/main" id="{7BF3AE85-4319-44D4-B030-3776D6699F64}"/>
              </a:ext>
            </a:extLst>
          </p:cNvPr>
          <p:cNvSpPr/>
          <p:nvPr/>
        </p:nvSpPr>
        <p:spPr>
          <a:xfrm>
            <a:off x="1471643" y="3751743"/>
            <a:ext cx="2975808" cy="584775"/>
          </a:xfrm>
          <a:prstGeom prst="rect">
            <a:avLst/>
          </a:prstGeom>
        </p:spPr>
        <p:txBody>
          <a:bodyPr wrap="square">
            <a:spAutoFit/>
          </a:bodyPr>
          <a:lstStyle/>
          <a:p>
            <a:pPr algn="ctr"/>
            <a:r>
              <a:rPr lang="en-GB" sz="3200" dirty="0">
                <a:latin typeface="Twinkl" pitchFamily="50" charset="0"/>
              </a:rPr>
              <a:t>£12.90 &lt; 1209p</a:t>
            </a:r>
          </a:p>
        </p:txBody>
      </p:sp>
      <p:sp>
        <p:nvSpPr>
          <p:cNvPr id="19" name="Rectangle 18">
            <a:extLst>
              <a:ext uri="{FF2B5EF4-FFF2-40B4-BE49-F238E27FC236}">
                <a16:creationId xmlns:a16="http://schemas.microsoft.com/office/drawing/2014/main" id="{7D54EAD7-9845-4399-83DB-EA89E83879A8}"/>
              </a:ext>
            </a:extLst>
          </p:cNvPr>
          <p:cNvSpPr/>
          <p:nvPr/>
        </p:nvSpPr>
        <p:spPr>
          <a:xfrm>
            <a:off x="1471643" y="5242029"/>
            <a:ext cx="2975808" cy="584775"/>
          </a:xfrm>
          <a:prstGeom prst="rect">
            <a:avLst/>
          </a:prstGeom>
        </p:spPr>
        <p:txBody>
          <a:bodyPr wrap="square">
            <a:spAutoFit/>
          </a:bodyPr>
          <a:lstStyle/>
          <a:p>
            <a:pPr algn="ctr"/>
            <a:r>
              <a:rPr lang="en-GB" sz="3200" dirty="0">
                <a:latin typeface="Twinkl" pitchFamily="50" charset="0"/>
              </a:rPr>
              <a:t>560p &gt; £5.60</a:t>
            </a:r>
            <a:endParaRPr lang="en-GB" sz="3200" dirty="0"/>
          </a:p>
        </p:txBody>
      </p:sp>
      <p:sp>
        <p:nvSpPr>
          <p:cNvPr id="27" name="TextBox 26">
            <a:extLst>
              <a:ext uri="{FF2B5EF4-FFF2-40B4-BE49-F238E27FC236}">
                <a16:creationId xmlns:a16="http://schemas.microsoft.com/office/drawing/2014/main" id="{3E7D9067-7876-414F-9F9F-4100A7A53709}"/>
              </a:ext>
            </a:extLst>
          </p:cNvPr>
          <p:cNvSpPr txBox="1"/>
          <p:nvPr/>
        </p:nvSpPr>
        <p:spPr>
          <a:xfrm>
            <a:off x="4615012" y="3486447"/>
            <a:ext cx="3450687" cy="1116816"/>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50" charset="0"/>
              </a:rPr>
              <a:t>False. £12.90 equals 1290p, which is greater than 1209p. The &gt; sign should be used.</a:t>
            </a:r>
          </a:p>
        </p:txBody>
      </p:sp>
      <p:sp>
        <p:nvSpPr>
          <p:cNvPr id="28" name="TextBox 27">
            <a:extLst>
              <a:ext uri="{FF2B5EF4-FFF2-40B4-BE49-F238E27FC236}">
                <a16:creationId xmlns:a16="http://schemas.microsoft.com/office/drawing/2014/main" id="{A47EE0B5-F35F-4E42-AE40-4E788772A69D}"/>
              </a:ext>
            </a:extLst>
          </p:cNvPr>
          <p:cNvSpPr txBox="1"/>
          <p:nvPr/>
        </p:nvSpPr>
        <p:spPr>
          <a:xfrm>
            <a:off x="4615012" y="4976009"/>
            <a:ext cx="3450687" cy="1116816"/>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50" charset="0"/>
              </a:rPr>
              <a:t>False. 560p equals £5.60, so the = sign should be used.</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0D6B076-6833-49F0-84EC-60295F2B0872}"/>
              </a:ext>
            </a:extLst>
          </p:cNvPr>
          <p:cNvSpPr txBox="1"/>
          <p:nvPr/>
        </p:nvSpPr>
        <p:spPr>
          <a:xfrm>
            <a:off x="755650" y="4712898"/>
            <a:ext cx="7632699" cy="1379927"/>
          </a:xfrm>
          <a:prstGeom prst="rect">
            <a:avLst/>
          </a:prstGeom>
          <a:solidFill>
            <a:schemeClr val="bg1"/>
          </a:solidFill>
          <a:ln w="28575">
            <a:solidFill>
              <a:srgbClr val="689429"/>
            </a:solidFill>
          </a:ln>
        </p:spPr>
        <p:txBody>
          <a:bodyPr wrap="square" lIns="108000" tIns="108000" rIns="108000" bIns="108000" rtlCol="0" anchor="ctr">
            <a:noAutofit/>
          </a:bodyPr>
          <a:lstStyle/>
          <a:p>
            <a:endParaRPr lang="en-GB" b="1" dirty="0"/>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Morris has written these amounts in descending order. He has made a mistake. Explain his mistake and write the amounts in the correct order.</a:t>
            </a:r>
            <a:endParaRPr lang="en-GB" dirty="0"/>
          </a:p>
        </p:txBody>
      </p:sp>
      <p:sp>
        <p:nvSpPr>
          <p:cNvPr id="17" name="Rectangle 16">
            <a:extLst>
              <a:ext uri="{FF2B5EF4-FFF2-40B4-BE49-F238E27FC236}">
                <a16:creationId xmlns:a16="http://schemas.microsoft.com/office/drawing/2014/main" id="{300DCE24-9D32-4F24-B45E-F9A06CB42F28}"/>
              </a:ext>
            </a:extLst>
          </p:cNvPr>
          <p:cNvSpPr/>
          <p:nvPr/>
        </p:nvSpPr>
        <p:spPr>
          <a:xfrm>
            <a:off x="755650" y="1961770"/>
            <a:ext cx="7632701" cy="232068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A90185C-71FF-448D-A734-E5F54F62B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194"/>
          <a:stretch/>
        </p:blipFill>
        <p:spPr>
          <a:xfrm flipH="1">
            <a:off x="539750" y="2566923"/>
            <a:ext cx="3040424" cy="1706901"/>
          </a:xfrm>
          <a:prstGeom prst="rect">
            <a:avLst/>
          </a:prstGeom>
        </p:spPr>
      </p:pic>
      <p:sp>
        <p:nvSpPr>
          <p:cNvPr id="23" name="TextBox 22">
            <a:extLst>
              <a:ext uri="{FF2B5EF4-FFF2-40B4-BE49-F238E27FC236}">
                <a16:creationId xmlns:a16="http://schemas.microsoft.com/office/drawing/2014/main" id="{E6690858-3562-4F89-A916-27B5F10C89C9}"/>
              </a:ext>
            </a:extLst>
          </p:cNvPr>
          <p:cNvSpPr txBox="1"/>
          <p:nvPr/>
        </p:nvSpPr>
        <p:spPr>
          <a:xfrm>
            <a:off x="4343271" y="3279193"/>
            <a:ext cx="3281982" cy="767182"/>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2" charset="0"/>
              </a:rPr>
              <a:t>Morris has written the numbers in ascending order.</a:t>
            </a:r>
            <a:endParaRPr lang="en-GB" b="1" dirty="0"/>
          </a:p>
        </p:txBody>
      </p:sp>
      <p:graphicFrame>
        <p:nvGraphicFramePr>
          <p:cNvPr id="3" name="Table 2">
            <a:extLst>
              <a:ext uri="{FF2B5EF4-FFF2-40B4-BE49-F238E27FC236}">
                <a16:creationId xmlns:a16="http://schemas.microsoft.com/office/drawing/2014/main" id="{56E3FF3D-46A1-456A-AB7C-1996A7A85DC3}"/>
              </a:ext>
            </a:extLst>
          </p:cNvPr>
          <p:cNvGraphicFramePr>
            <a:graphicFrameLocks noGrp="1"/>
          </p:cNvGraphicFramePr>
          <p:nvPr>
            <p:extLst>
              <p:ext uri="{D42A27DB-BD31-4B8C-83A1-F6EECF244321}">
                <p14:modId xmlns:p14="http://schemas.microsoft.com/office/powerpoint/2010/main" val="2260336523"/>
              </p:ext>
            </p:extLst>
          </p:nvPr>
        </p:nvGraphicFramePr>
        <p:xfrm>
          <a:off x="2570672" y="2392218"/>
          <a:ext cx="5669590" cy="676564"/>
        </p:xfrm>
        <a:graphic>
          <a:graphicData uri="http://schemas.openxmlformats.org/drawingml/2006/table">
            <a:tbl>
              <a:tblPr firstRow="1" bandRow="1">
                <a:tableStyleId>{5C22544A-7EE6-4342-B048-85BDC9FD1C3A}</a:tableStyleId>
              </a:tblPr>
              <a:tblGrid>
                <a:gridCol w="1133918">
                  <a:extLst>
                    <a:ext uri="{9D8B030D-6E8A-4147-A177-3AD203B41FA5}">
                      <a16:colId xmlns:a16="http://schemas.microsoft.com/office/drawing/2014/main" val="86393326"/>
                    </a:ext>
                  </a:extLst>
                </a:gridCol>
                <a:gridCol w="1133918">
                  <a:extLst>
                    <a:ext uri="{9D8B030D-6E8A-4147-A177-3AD203B41FA5}">
                      <a16:colId xmlns:a16="http://schemas.microsoft.com/office/drawing/2014/main" val="329465358"/>
                    </a:ext>
                  </a:extLst>
                </a:gridCol>
                <a:gridCol w="1133918">
                  <a:extLst>
                    <a:ext uri="{9D8B030D-6E8A-4147-A177-3AD203B41FA5}">
                      <a16:colId xmlns:a16="http://schemas.microsoft.com/office/drawing/2014/main" val="3872575660"/>
                    </a:ext>
                  </a:extLst>
                </a:gridCol>
                <a:gridCol w="1133918">
                  <a:extLst>
                    <a:ext uri="{9D8B030D-6E8A-4147-A177-3AD203B41FA5}">
                      <a16:colId xmlns:a16="http://schemas.microsoft.com/office/drawing/2014/main" val="4088689421"/>
                    </a:ext>
                  </a:extLst>
                </a:gridCol>
                <a:gridCol w="1133918">
                  <a:extLst>
                    <a:ext uri="{9D8B030D-6E8A-4147-A177-3AD203B41FA5}">
                      <a16:colId xmlns:a16="http://schemas.microsoft.com/office/drawing/2014/main" val="4032985247"/>
                    </a:ext>
                  </a:extLst>
                </a:gridCol>
              </a:tblGrid>
              <a:tr h="676564">
                <a:tc>
                  <a:txBody>
                    <a:bodyPr/>
                    <a:lstStyle/>
                    <a:p>
                      <a:pPr algn="ctr"/>
                      <a:r>
                        <a:rPr lang="en-GB" sz="2400" b="0" dirty="0">
                          <a:solidFill>
                            <a:schemeClr val="tx1"/>
                          </a:solidFill>
                          <a:latin typeface="Twinkl" pitchFamily="50" charset="0"/>
                        </a:rPr>
                        <a:t>£2.45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254p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524p</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extLst>
                  <a:ext uri="{0D108BD9-81ED-4DB2-BD59-A6C34878D82A}">
                    <a16:rowId xmlns:a16="http://schemas.microsoft.com/office/drawing/2014/main" val="726058618"/>
                  </a:ext>
                </a:extLst>
              </a:tr>
            </a:tbl>
          </a:graphicData>
        </a:graphic>
      </p:graphicFrame>
      <p:graphicFrame>
        <p:nvGraphicFramePr>
          <p:cNvPr id="20" name="Table 19">
            <a:extLst>
              <a:ext uri="{FF2B5EF4-FFF2-40B4-BE49-F238E27FC236}">
                <a16:creationId xmlns:a16="http://schemas.microsoft.com/office/drawing/2014/main" id="{A7C0C4D3-8ED6-47F6-83BC-C5424B2508A7}"/>
              </a:ext>
            </a:extLst>
          </p:cNvPr>
          <p:cNvGraphicFramePr>
            <a:graphicFrameLocks noGrp="1"/>
          </p:cNvGraphicFramePr>
          <p:nvPr>
            <p:extLst>
              <p:ext uri="{D42A27DB-BD31-4B8C-83A1-F6EECF244321}">
                <p14:modId xmlns:p14="http://schemas.microsoft.com/office/powerpoint/2010/main" val="757185710"/>
              </p:ext>
            </p:extLst>
          </p:nvPr>
        </p:nvGraphicFramePr>
        <p:xfrm>
          <a:off x="1241749" y="5071046"/>
          <a:ext cx="6660500" cy="676564"/>
        </p:xfrm>
        <a:graphic>
          <a:graphicData uri="http://schemas.openxmlformats.org/drawingml/2006/table">
            <a:tbl>
              <a:tblPr firstRow="1" bandRow="1">
                <a:tableStyleId>{5C22544A-7EE6-4342-B048-85BDC9FD1C3A}</a:tableStyleId>
              </a:tblPr>
              <a:tblGrid>
                <a:gridCol w="1332100">
                  <a:extLst>
                    <a:ext uri="{9D8B030D-6E8A-4147-A177-3AD203B41FA5}">
                      <a16:colId xmlns:a16="http://schemas.microsoft.com/office/drawing/2014/main" val="86393326"/>
                    </a:ext>
                  </a:extLst>
                </a:gridCol>
                <a:gridCol w="1332100">
                  <a:extLst>
                    <a:ext uri="{9D8B030D-6E8A-4147-A177-3AD203B41FA5}">
                      <a16:colId xmlns:a16="http://schemas.microsoft.com/office/drawing/2014/main" val="329465358"/>
                    </a:ext>
                  </a:extLst>
                </a:gridCol>
                <a:gridCol w="1332100">
                  <a:extLst>
                    <a:ext uri="{9D8B030D-6E8A-4147-A177-3AD203B41FA5}">
                      <a16:colId xmlns:a16="http://schemas.microsoft.com/office/drawing/2014/main" val="3872575660"/>
                    </a:ext>
                  </a:extLst>
                </a:gridCol>
                <a:gridCol w="1332100">
                  <a:extLst>
                    <a:ext uri="{9D8B030D-6E8A-4147-A177-3AD203B41FA5}">
                      <a16:colId xmlns:a16="http://schemas.microsoft.com/office/drawing/2014/main" val="4088689421"/>
                    </a:ext>
                  </a:extLst>
                </a:gridCol>
                <a:gridCol w="1332100">
                  <a:extLst>
                    <a:ext uri="{9D8B030D-6E8A-4147-A177-3AD203B41FA5}">
                      <a16:colId xmlns:a16="http://schemas.microsoft.com/office/drawing/2014/main" val="4032985247"/>
                    </a:ext>
                  </a:extLst>
                </a:gridCol>
              </a:tblGrid>
              <a:tr h="676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524p</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1" dirty="0">
                          <a:solidFill>
                            <a:schemeClr val="tx1"/>
                          </a:solidFill>
                          <a:latin typeface="Twinkl" pitchFamily="50" charset="0"/>
                        </a:rPr>
                        <a:t>254p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£2.45</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extLst>
                  <a:ext uri="{0D108BD9-81ED-4DB2-BD59-A6C34878D82A}">
                    <a16:rowId xmlns:a16="http://schemas.microsoft.com/office/drawing/2014/main" val="726058618"/>
                  </a:ext>
                </a:extLst>
              </a:tr>
            </a:tbl>
          </a:graphicData>
        </a:graphic>
      </p:graphicFrame>
    </p:spTree>
    <p:extLst>
      <p:ext uri="{BB962C8B-B14F-4D97-AF65-F5344CB8AC3E}">
        <p14:creationId xmlns:p14="http://schemas.microsoft.com/office/powerpoint/2010/main" val="7716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3"/>
                                        </p:tgtEl>
                                      </p:cBhvr>
                                    </p:animEffect>
                                    <p:animScale>
                                      <p:cBhvr>
                                        <p:cTn id="10" dur="125" autoRev="1" fill="hold"/>
                                        <p:tgtEl>
                                          <p:spTgt spid="2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A6BA1F8-6C29-4A38-8DD6-9F00A54E10E9}"/>
              </a:ext>
            </a:extLst>
          </p:cNvPr>
          <p:cNvSpPr/>
          <p:nvPr/>
        </p:nvSpPr>
        <p:spPr>
          <a:xfrm>
            <a:off x="3467820" y="4746042"/>
            <a:ext cx="2208362" cy="420147"/>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Twinkl" pitchFamily="2" charset="0"/>
              </a:rPr>
              <a:t>Who is correct?</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latin typeface="Twinkl" pitchFamily="2" charset="0"/>
              </a:rPr>
              <a:t>These purses have been lined up in ascending order of value.</a:t>
            </a:r>
          </a:p>
        </p:txBody>
      </p:sp>
      <p:sp>
        <p:nvSpPr>
          <p:cNvPr id="17" name="Rectangle 16">
            <a:extLst>
              <a:ext uri="{FF2B5EF4-FFF2-40B4-BE49-F238E27FC236}">
                <a16:creationId xmlns:a16="http://schemas.microsoft.com/office/drawing/2014/main" id="{300DCE24-9D32-4F24-B45E-F9A06CB42F28}"/>
              </a:ext>
            </a:extLst>
          </p:cNvPr>
          <p:cNvSpPr/>
          <p:nvPr/>
        </p:nvSpPr>
        <p:spPr>
          <a:xfrm>
            <a:off x="755650" y="1578635"/>
            <a:ext cx="7632701" cy="2926689"/>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6690858-3562-4F89-A916-27B5F10C89C9}"/>
              </a:ext>
            </a:extLst>
          </p:cNvPr>
          <p:cNvSpPr txBox="1"/>
          <p:nvPr/>
        </p:nvSpPr>
        <p:spPr>
          <a:xfrm>
            <a:off x="755650" y="5325643"/>
            <a:ext cx="7632699" cy="767182"/>
          </a:xfrm>
          <a:prstGeom prst="rect">
            <a:avLst/>
          </a:prstGeom>
          <a:solidFill>
            <a:schemeClr val="bg1"/>
          </a:solidFill>
          <a:ln w="28575">
            <a:solidFill>
              <a:srgbClr val="689429"/>
            </a:solidFill>
          </a:ln>
        </p:spPr>
        <p:txBody>
          <a:bodyPr wrap="square" lIns="108000" tIns="108000" rIns="108000" bIns="108000" rtlCol="0" anchor="ctr">
            <a:spAutoFit/>
          </a:bodyPr>
          <a:lstStyle/>
          <a:p>
            <a:r>
              <a:rPr lang="en-GB" b="1" dirty="0">
                <a:latin typeface="Twinkl" pitchFamily="2" charset="0"/>
              </a:rPr>
              <a:t>Either of the children could be correct. The purse could have £1.97, £1.98, £1.99, £2.00, £2.01 or £2.02 in it.</a:t>
            </a:r>
          </a:p>
        </p:txBody>
      </p:sp>
      <p:sp>
        <p:nvSpPr>
          <p:cNvPr id="14" name="Speech Bubble: Rectangle 13">
            <a:extLst>
              <a:ext uri="{FF2B5EF4-FFF2-40B4-BE49-F238E27FC236}">
                <a16:creationId xmlns:a16="http://schemas.microsoft.com/office/drawing/2014/main" id="{8D7B79F0-53BE-4293-9E7C-32EC856410B5}"/>
              </a:ext>
            </a:extLst>
          </p:cNvPr>
          <p:cNvSpPr/>
          <p:nvPr/>
        </p:nvSpPr>
        <p:spPr>
          <a:xfrm>
            <a:off x="2296575" y="1801954"/>
            <a:ext cx="2016328" cy="836999"/>
          </a:xfrm>
          <a:prstGeom prst="wedgeRectCallout">
            <a:avLst>
              <a:gd name="adj1" fmla="val -45652"/>
              <a:gd name="adj2" fmla="val 81808"/>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latin typeface="Twinkl" pitchFamily="2" charset="0"/>
              </a:rPr>
              <a:t>The middle purse has £2 in it.</a:t>
            </a:r>
            <a:endParaRPr lang="en-GB" dirty="0">
              <a:solidFill>
                <a:schemeClr val="tx1"/>
              </a:solidFill>
            </a:endParaRPr>
          </a:p>
        </p:txBody>
      </p:sp>
      <p:sp>
        <p:nvSpPr>
          <p:cNvPr id="22" name="Speech Bubble: Rectangle 21">
            <a:extLst>
              <a:ext uri="{FF2B5EF4-FFF2-40B4-BE49-F238E27FC236}">
                <a16:creationId xmlns:a16="http://schemas.microsoft.com/office/drawing/2014/main" id="{9AB7B920-C0D7-4D1E-8EB4-7E70B7CD4C61}"/>
              </a:ext>
            </a:extLst>
          </p:cNvPr>
          <p:cNvSpPr/>
          <p:nvPr/>
        </p:nvSpPr>
        <p:spPr>
          <a:xfrm>
            <a:off x="4560994" y="1791610"/>
            <a:ext cx="2390373" cy="836999"/>
          </a:xfrm>
          <a:prstGeom prst="wedgeRectCallout">
            <a:avLst>
              <a:gd name="adj1" fmla="val 41855"/>
              <a:gd name="adj2" fmla="val 82172"/>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latin typeface="Twinkl" pitchFamily="2" charset="0"/>
              </a:rPr>
              <a:t>The middle purse has less than £2 in it.</a:t>
            </a:r>
            <a:endParaRPr lang="en-GB" dirty="0">
              <a:solidFill>
                <a:schemeClr val="tx1"/>
              </a:solidFill>
            </a:endParaRPr>
          </a:p>
        </p:txBody>
      </p:sp>
      <p:pic>
        <p:nvPicPr>
          <p:cNvPr id="4" name="Picture 3">
            <a:extLst>
              <a:ext uri="{FF2B5EF4-FFF2-40B4-BE49-F238E27FC236}">
                <a16:creationId xmlns:a16="http://schemas.microsoft.com/office/drawing/2014/main" id="{31E741F9-D509-46D9-9B9B-7D2E9D6E2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201" y="2786774"/>
            <a:ext cx="1022738" cy="1237030"/>
          </a:xfrm>
          <a:prstGeom prst="rect">
            <a:avLst/>
          </a:prstGeom>
        </p:spPr>
      </p:pic>
      <p:pic>
        <p:nvPicPr>
          <p:cNvPr id="8" name="Picture 7">
            <a:extLst>
              <a:ext uri="{FF2B5EF4-FFF2-40B4-BE49-F238E27FC236}">
                <a16:creationId xmlns:a16="http://schemas.microsoft.com/office/drawing/2014/main" id="{A88B3AA5-FB71-4E82-908E-C69AA9167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707" y="2840425"/>
            <a:ext cx="1033642" cy="1250222"/>
          </a:xfrm>
          <a:prstGeom prst="rect">
            <a:avLst/>
          </a:prstGeom>
        </p:spPr>
      </p:pic>
      <p:pic>
        <p:nvPicPr>
          <p:cNvPr id="13" name="Picture 12">
            <a:extLst>
              <a:ext uri="{FF2B5EF4-FFF2-40B4-BE49-F238E27FC236}">
                <a16:creationId xmlns:a16="http://schemas.microsoft.com/office/drawing/2014/main" id="{6BA31D8B-1A28-4C37-95DD-C2F7FE011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970" y="2834944"/>
            <a:ext cx="1033642" cy="1250222"/>
          </a:xfrm>
          <a:prstGeom prst="rect">
            <a:avLst/>
          </a:prstGeom>
        </p:spPr>
      </p:pic>
      <p:pic>
        <p:nvPicPr>
          <p:cNvPr id="19" name="Picture 18">
            <a:extLst>
              <a:ext uri="{FF2B5EF4-FFF2-40B4-BE49-F238E27FC236}">
                <a16:creationId xmlns:a16="http://schemas.microsoft.com/office/drawing/2014/main" id="{4F77AFEE-E975-4DD8-93E4-2EA0780BB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97" y="1964308"/>
            <a:ext cx="1904721" cy="2525330"/>
          </a:xfrm>
          <a:prstGeom prst="rect">
            <a:avLst/>
          </a:prstGeom>
        </p:spPr>
      </p:pic>
      <p:pic>
        <p:nvPicPr>
          <p:cNvPr id="24" name="Picture 23">
            <a:extLst>
              <a:ext uri="{FF2B5EF4-FFF2-40B4-BE49-F238E27FC236}">
                <a16:creationId xmlns:a16="http://schemas.microsoft.com/office/drawing/2014/main" id="{F407551D-244B-4D16-B62A-3A7A5259D2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1640" y="1944481"/>
            <a:ext cx="1935351" cy="2553095"/>
          </a:xfrm>
          <a:prstGeom prst="rect">
            <a:avLst/>
          </a:prstGeom>
        </p:spPr>
      </p:pic>
      <p:sp>
        <p:nvSpPr>
          <p:cNvPr id="25" name="Rectangle 24">
            <a:extLst>
              <a:ext uri="{FF2B5EF4-FFF2-40B4-BE49-F238E27FC236}">
                <a16:creationId xmlns:a16="http://schemas.microsoft.com/office/drawing/2014/main" id="{F8CAA765-A057-4CEF-B1D2-6F4D10F3D3C9}"/>
              </a:ext>
            </a:extLst>
          </p:cNvPr>
          <p:cNvSpPr/>
          <p:nvPr/>
        </p:nvSpPr>
        <p:spPr>
          <a:xfrm rot="817195">
            <a:off x="2801519" y="3650314"/>
            <a:ext cx="712053" cy="369332"/>
          </a:xfrm>
          <a:prstGeom prst="rect">
            <a:avLst/>
          </a:prstGeom>
          <a:solidFill>
            <a:srgbClr val="FFEDAA"/>
          </a:solidFill>
          <a:ln w="19050">
            <a:solidFill>
              <a:schemeClr val="tx1"/>
            </a:solidFill>
          </a:ln>
        </p:spPr>
        <p:txBody>
          <a:bodyPr wrap="none">
            <a:spAutoFit/>
          </a:bodyPr>
          <a:lstStyle/>
          <a:p>
            <a:pPr algn="ctr"/>
            <a:r>
              <a:rPr lang="en-GB" dirty="0">
                <a:latin typeface="Twinkl" pitchFamily="50" charset="0"/>
              </a:rPr>
              <a:t>£1.96</a:t>
            </a:r>
          </a:p>
        </p:txBody>
      </p:sp>
      <p:sp>
        <p:nvSpPr>
          <p:cNvPr id="26" name="Rectangle 25">
            <a:extLst>
              <a:ext uri="{FF2B5EF4-FFF2-40B4-BE49-F238E27FC236}">
                <a16:creationId xmlns:a16="http://schemas.microsoft.com/office/drawing/2014/main" id="{5F7824BB-0689-4EE9-8951-9D42127673E7}"/>
              </a:ext>
            </a:extLst>
          </p:cNvPr>
          <p:cNvSpPr/>
          <p:nvPr/>
        </p:nvSpPr>
        <p:spPr>
          <a:xfrm rot="20837705">
            <a:off x="5510587" y="3582984"/>
            <a:ext cx="691215" cy="369332"/>
          </a:xfrm>
          <a:prstGeom prst="rect">
            <a:avLst/>
          </a:prstGeom>
          <a:solidFill>
            <a:srgbClr val="FFEDAA"/>
          </a:solidFill>
          <a:ln w="19050">
            <a:solidFill>
              <a:schemeClr val="tx1"/>
            </a:solidFill>
          </a:ln>
        </p:spPr>
        <p:txBody>
          <a:bodyPr wrap="none">
            <a:spAutoFit/>
          </a:bodyPr>
          <a:lstStyle/>
          <a:p>
            <a:r>
              <a:rPr lang="en-GB" dirty="0">
                <a:latin typeface="Twinkl" pitchFamily="50" charset="0"/>
              </a:rPr>
              <a:t>203p</a:t>
            </a:r>
            <a:endParaRPr lang="en-GB" dirty="0"/>
          </a:p>
        </p:txBody>
      </p:sp>
    </p:spTree>
    <p:extLst>
      <p:ext uri="{BB962C8B-B14F-4D97-AF65-F5344CB8AC3E}">
        <p14:creationId xmlns:p14="http://schemas.microsoft.com/office/powerpoint/2010/main" val="2937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3"/>
                                        </p:tgtEl>
                                      </p:cBhvr>
                                    </p:animEffect>
                                    <p:animScale>
                                      <p:cBhvr>
                                        <p:cTn id="10" dur="125"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85582CA-7DE8-4956-B243-E355BE5BD63C}"/>
              </a:ext>
            </a:extLst>
          </p:cNvPr>
          <p:cNvSpPr/>
          <p:nvPr/>
        </p:nvSpPr>
        <p:spPr>
          <a:xfrm>
            <a:off x="755650" y="5237680"/>
            <a:ext cx="4559300" cy="854361"/>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BBA1C83-4B22-44A7-A282-543A7836C947}"/>
              </a:ext>
            </a:extLst>
          </p:cNvPr>
          <p:cNvSpPr/>
          <p:nvPr/>
        </p:nvSpPr>
        <p:spPr>
          <a:xfrm>
            <a:off x="755650" y="1578636"/>
            <a:ext cx="7632701" cy="186700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E89334B4-3B1F-4AD4-81C0-A08A764BA886}"/>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75" name="Rectangle 74"/>
          <p:cNvSpPr/>
          <p:nvPr/>
        </p:nvSpPr>
        <p:spPr>
          <a:xfrm>
            <a:off x="23118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37BEFE8-5B8B-47DF-956C-21387BBBAB3A}"/>
              </a:ext>
            </a:extLst>
          </p:cNvPr>
          <p:cNvGrpSpPr/>
          <p:nvPr/>
        </p:nvGrpSpPr>
        <p:grpSpPr>
          <a:xfrm>
            <a:off x="912245" y="1778367"/>
            <a:ext cx="1561100" cy="1095872"/>
            <a:chOff x="805823" y="1352896"/>
            <a:chExt cx="1890408" cy="1262051"/>
          </a:xfrm>
        </p:grpSpPr>
        <p:pic>
          <p:nvPicPr>
            <p:cNvPr id="14" name="Picture 13">
              <a:extLst>
                <a:ext uri="{FF2B5EF4-FFF2-40B4-BE49-F238E27FC236}">
                  <a16:creationId xmlns:a16="http://schemas.microsoft.com/office/drawing/2014/main" id="{895180E9-9D20-4D0B-AF53-E2DB25CC8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7162">
              <a:off x="805823" y="1352896"/>
              <a:ext cx="1890408" cy="1262051"/>
            </a:xfrm>
            <a:prstGeom prst="rect">
              <a:avLst/>
            </a:prstGeom>
          </p:spPr>
        </p:pic>
        <p:sp>
          <p:nvSpPr>
            <p:cNvPr id="10" name="TextBox 9">
              <a:extLst>
                <a:ext uri="{FF2B5EF4-FFF2-40B4-BE49-F238E27FC236}">
                  <a16:creationId xmlns:a16="http://schemas.microsoft.com/office/drawing/2014/main" id="{0BAAF7B6-82CE-4BAD-9B36-C5160D32A863}"/>
                </a:ext>
              </a:extLst>
            </p:cNvPr>
            <p:cNvSpPr txBox="1"/>
            <p:nvPr/>
          </p:nvSpPr>
          <p:spPr>
            <a:xfrm rot="21227162">
              <a:off x="1251230" y="1676084"/>
              <a:ext cx="974847" cy="602562"/>
            </a:xfrm>
            <a:prstGeom prst="rect">
              <a:avLst/>
            </a:prstGeom>
            <a:noFill/>
          </p:spPr>
          <p:txBody>
            <a:bodyPr wrap="none" rtlCol="0">
              <a:spAutoFit/>
            </a:bodyPr>
            <a:lstStyle/>
            <a:p>
              <a:pPr algn="ctr"/>
              <a:r>
                <a:rPr lang="en-GB" sz="2800" b="1" dirty="0"/>
                <a:t>50p</a:t>
              </a:r>
            </a:p>
          </p:txBody>
        </p:sp>
      </p:grpSp>
      <p:grpSp>
        <p:nvGrpSpPr>
          <p:cNvPr id="23" name="Group 22">
            <a:extLst>
              <a:ext uri="{FF2B5EF4-FFF2-40B4-BE49-F238E27FC236}">
                <a16:creationId xmlns:a16="http://schemas.microsoft.com/office/drawing/2014/main" id="{32BC3F40-B30D-4AB8-98B8-8FE1B17645DB}"/>
              </a:ext>
            </a:extLst>
          </p:cNvPr>
          <p:cNvGrpSpPr/>
          <p:nvPr/>
        </p:nvGrpSpPr>
        <p:grpSpPr>
          <a:xfrm>
            <a:off x="2563017" y="2217005"/>
            <a:ext cx="1561100" cy="1095872"/>
            <a:chOff x="3430630" y="1314588"/>
            <a:chExt cx="1890408" cy="1262051"/>
          </a:xfrm>
        </p:grpSpPr>
        <p:pic>
          <p:nvPicPr>
            <p:cNvPr id="15" name="Picture 14">
              <a:extLst>
                <a:ext uri="{FF2B5EF4-FFF2-40B4-BE49-F238E27FC236}">
                  <a16:creationId xmlns:a16="http://schemas.microsoft.com/office/drawing/2014/main" id="{8B2B356C-B72E-4F9F-8BCD-36B2E8D28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7047">
              <a:off x="3430630" y="1314588"/>
              <a:ext cx="1890408" cy="1262051"/>
            </a:xfrm>
            <a:prstGeom prst="rect">
              <a:avLst/>
            </a:prstGeom>
          </p:spPr>
        </p:pic>
        <p:sp>
          <p:nvSpPr>
            <p:cNvPr id="19" name="TextBox 18">
              <a:extLst>
                <a:ext uri="{FF2B5EF4-FFF2-40B4-BE49-F238E27FC236}">
                  <a16:creationId xmlns:a16="http://schemas.microsoft.com/office/drawing/2014/main" id="{F5FE9335-CA64-45BB-B8E6-EBCC058B3C4A}"/>
                </a:ext>
              </a:extLst>
            </p:cNvPr>
            <p:cNvSpPr txBox="1"/>
            <p:nvPr/>
          </p:nvSpPr>
          <p:spPr>
            <a:xfrm rot="257047">
              <a:off x="4012889" y="1637776"/>
              <a:ext cx="701144" cy="602562"/>
            </a:xfrm>
            <a:prstGeom prst="rect">
              <a:avLst/>
            </a:prstGeom>
            <a:noFill/>
          </p:spPr>
          <p:txBody>
            <a:bodyPr wrap="none" rtlCol="0">
              <a:spAutoFit/>
            </a:bodyPr>
            <a:lstStyle/>
            <a:p>
              <a:pPr algn="ctr"/>
              <a:r>
                <a:rPr lang="en-GB" sz="2800" b="1" dirty="0"/>
                <a:t>£3</a:t>
              </a:r>
            </a:p>
          </p:txBody>
        </p:sp>
      </p:grpSp>
      <p:grpSp>
        <p:nvGrpSpPr>
          <p:cNvPr id="30" name="Group 29">
            <a:extLst>
              <a:ext uri="{FF2B5EF4-FFF2-40B4-BE49-F238E27FC236}">
                <a16:creationId xmlns:a16="http://schemas.microsoft.com/office/drawing/2014/main" id="{AC904CF7-0B1C-4D80-9BEA-4A852E3F9014}"/>
              </a:ext>
            </a:extLst>
          </p:cNvPr>
          <p:cNvGrpSpPr/>
          <p:nvPr/>
        </p:nvGrpSpPr>
        <p:grpSpPr>
          <a:xfrm>
            <a:off x="4258988" y="1837932"/>
            <a:ext cx="1561100" cy="1095872"/>
            <a:chOff x="6043050" y="1310807"/>
            <a:chExt cx="1890408" cy="1262051"/>
          </a:xfrm>
        </p:grpSpPr>
        <p:pic>
          <p:nvPicPr>
            <p:cNvPr id="16" name="Picture 15">
              <a:extLst>
                <a:ext uri="{FF2B5EF4-FFF2-40B4-BE49-F238E27FC236}">
                  <a16:creationId xmlns:a16="http://schemas.microsoft.com/office/drawing/2014/main" id="{CB301EEC-DF18-472B-B9F7-9911B0C85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3823">
              <a:off x="6043050" y="1310807"/>
              <a:ext cx="1890408" cy="1262051"/>
            </a:xfrm>
            <a:prstGeom prst="rect">
              <a:avLst/>
            </a:prstGeom>
          </p:spPr>
        </p:pic>
        <p:sp>
          <p:nvSpPr>
            <p:cNvPr id="20" name="TextBox 19">
              <a:extLst>
                <a:ext uri="{FF2B5EF4-FFF2-40B4-BE49-F238E27FC236}">
                  <a16:creationId xmlns:a16="http://schemas.microsoft.com/office/drawing/2014/main" id="{61D37866-7EAB-43E3-A4F6-5C254726EE61}"/>
                </a:ext>
              </a:extLst>
            </p:cNvPr>
            <p:cNvSpPr txBox="1"/>
            <p:nvPr/>
          </p:nvSpPr>
          <p:spPr>
            <a:xfrm rot="323823">
              <a:off x="6400136" y="1633995"/>
              <a:ext cx="1151490" cy="602562"/>
            </a:xfrm>
            <a:prstGeom prst="rect">
              <a:avLst/>
            </a:prstGeom>
            <a:noFill/>
          </p:spPr>
          <p:txBody>
            <a:bodyPr wrap="none" rtlCol="0">
              <a:spAutoFit/>
            </a:bodyPr>
            <a:lstStyle/>
            <a:p>
              <a:pPr algn="ctr"/>
              <a:r>
                <a:rPr lang="en-GB" sz="2800" b="1" dirty="0"/>
                <a:t>120p</a:t>
              </a:r>
            </a:p>
          </p:txBody>
        </p:sp>
      </p:grpSp>
      <p:sp>
        <p:nvSpPr>
          <p:cNvPr id="25" name="TextBox 24">
            <a:extLst>
              <a:ext uri="{FF2B5EF4-FFF2-40B4-BE49-F238E27FC236}">
                <a16:creationId xmlns:a16="http://schemas.microsoft.com/office/drawing/2014/main" id="{A7D25CD6-0FFA-4EF1-A070-B8EC4E719B8D}"/>
              </a:ext>
            </a:extLst>
          </p:cNvPr>
          <p:cNvSpPr txBox="1"/>
          <p:nvPr/>
        </p:nvSpPr>
        <p:spPr>
          <a:xfrm>
            <a:off x="6248400" y="3875305"/>
            <a:ext cx="2139949" cy="1117098"/>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2" charset="0"/>
              </a:rPr>
              <a:t>£1.70 (or 170p)</a:t>
            </a:r>
          </a:p>
        </p:txBody>
      </p:sp>
      <p:sp>
        <p:nvSpPr>
          <p:cNvPr id="26" name="TextBox 25">
            <a:extLst>
              <a:ext uri="{FF2B5EF4-FFF2-40B4-BE49-F238E27FC236}">
                <a16:creationId xmlns:a16="http://schemas.microsoft.com/office/drawing/2014/main" id="{B40A4BA4-B9D9-48B9-9FD0-D5E4CA93EEF3}"/>
              </a:ext>
            </a:extLst>
          </p:cNvPr>
          <p:cNvSpPr txBox="1"/>
          <p:nvPr/>
        </p:nvSpPr>
        <p:spPr>
          <a:xfrm>
            <a:off x="857521" y="5387861"/>
            <a:ext cx="4406900" cy="553998"/>
          </a:xfrm>
          <a:prstGeom prst="rect">
            <a:avLst/>
          </a:prstGeom>
          <a:solidFill>
            <a:srgbClr val="FFEDAA"/>
          </a:solidFill>
        </p:spPr>
        <p:txBody>
          <a:bodyPr wrap="square" lIns="0" tIns="0" rIns="0" bIns="0" rtlCol="0">
            <a:spAutoFit/>
          </a:bodyPr>
          <a:lstStyle/>
          <a:p>
            <a:pPr>
              <a:spcAft>
                <a:spcPts val="600"/>
              </a:spcAft>
            </a:pPr>
            <a:r>
              <a:rPr lang="en-GB" dirty="0">
                <a:latin typeface="Twinkl" pitchFamily="2" charset="0"/>
              </a:rPr>
              <a:t>Find all the different possible amounts she could make. Put them in ascending order.</a:t>
            </a:r>
          </a:p>
        </p:txBody>
      </p:sp>
      <p:sp>
        <p:nvSpPr>
          <p:cNvPr id="27" name="TextBox 26">
            <a:extLst>
              <a:ext uri="{FF2B5EF4-FFF2-40B4-BE49-F238E27FC236}">
                <a16:creationId xmlns:a16="http://schemas.microsoft.com/office/drawing/2014/main" id="{3BDA3997-D93F-433C-81E9-7666D99E06AF}"/>
              </a:ext>
            </a:extLst>
          </p:cNvPr>
          <p:cNvSpPr txBox="1"/>
          <p:nvPr/>
        </p:nvSpPr>
        <p:spPr>
          <a:xfrm>
            <a:off x="5527270" y="5237680"/>
            <a:ext cx="2861079" cy="854361"/>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2" charset="0"/>
              </a:rPr>
              <a:t>£1.70, £3.50, £4.20</a:t>
            </a:r>
            <a:br>
              <a:rPr lang="en-GB" b="1" dirty="0">
                <a:latin typeface="Twinkl" pitchFamily="2" charset="0"/>
              </a:rPr>
            </a:br>
            <a:r>
              <a:rPr lang="en-GB" b="1" dirty="0">
                <a:latin typeface="Twinkl" pitchFamily="2" charset="0"/>
              </a:rPr>
              <a:t>(or 170p, 350p, 420p)</a:t>
            </a:r>
          </a:p>
        </p:txBody>
      </p:sp>
      <p:pic>
        <p:nvPicPr>
          <p:cNvPr id="64" name="Picture 63">
            <a:extLst>
              <a:ext uri="{FF2B5EF4-FFF2-40B4-BE49-F238E27FC236}">
                <a16:creationId xmlns:a16="http://schemas.microsoft.com/office/drawing/2014/main" id="{C3907414-8A3A-4E44-A776-86820C02D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184" y="1014535"/>
            <a:ext cx="2298164" cy="2423990"/>
          </a:xfrm>
          <a:prstGeom prst="rect">
            <a:avLst/>
          </a:prstGeom>
        </p:spPr>
      </p:pic>
      <p:sp>
        <p:nvSpPr>
          <p:cNvPr id="36" name="Rectangle 35">
            <a:extLst>
              <a:ext uri="{FF2B5EF4-FFF2-40B4-BE49-F238E27FC236}">
                <a16:creationId xmlns:a16="http://schemas.microsoft.com/office/drawing/2014/main" id="{F1403129-C775-4D73-BD71-696851D88E3D}"/>
              </a:ext>
            </a:extLst>
          </p:cNvPr>
          <p:cNvSpPr/>
          <p:nvPr/>
        </p:nvSpPr>
        <p:spPr>
          <a:xfrm>
            <a:off x="755650" y="3875305"/>
            <a:ext cx="5295534" cy="1117098"/>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52DDD3-8CD6-496F-B788-D0AB4CBB6110}"/>
              </a:ext>
            </a:extLst>
          </p:cNvPr>
          <p:cNvSpPr txBox="1"/>
          <p:nvPr/>
        </p:nvSpPr>
        <p:spPr>
          <a:xfrm>
            <a:off x="893877" y="3979884"/>
            <a:ext cx="5118838" cy="907941"/>
          </a:xfrm>
          <a:prstGeom prst="rect">
            <a:avLst/>
          </a:prstGeom>
          <a:solidFill>
            <a:srgbClr val="FFEDAA"/>
          </a:solidFill>
        </p:spPr>
        <p:txBody>
          <a:bodyPr wrap="square" lIns="0" tIns="0" rIns="0" bIns="0" rtlCol="0">
            <a:spAutoFit/>
          </a:bodyPr>
          <a:lstStyle/>
          <a:p>
            <a:pPr>
              <a:spcAft>
                <a:spcPts val="600"/>
              </a:spcAft>
            </a:pPr>
            <a:r>
              <a:rPr lang="en-GB" dirty="0">
                <a:latin typeface="Twinkl" pitchFamily="2" charset="0"/>
              </a:rPr>
              <a:t>Saffron buys two raffle tickets.</a:t>
            </a:r>
          </a:p>
          <a:p>
            <a:pPr>
              <a:spcAft>
                <a:spcPts val="600"/>
              </a:spcAft>
            </a:pPr>
            <a:r>
              <a:rPr lang="en-GB" dirty="0">
                <a:latin typeface="Twinkl" pitchFamily="2" charset="0"/>
              </a:rPr>
              <a:t>What is the smallest amount of money she could spend altogether?</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203</TotalTime>
  <Words>588</Words>
  <Application>Microsoft Office PowerPoint</Application>
  <PresentationFormat>On-screen Show (4:3)</PresentationFormat>
  <Paragraphs>96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vt:lpstr>
      <vt:lpstr>Calibri</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170</cp:revision>
  <dcterms:created xsi:type="dcterms:W3CDTF">2020-04-22T14:36:12Z</dcterms:created>
  <dcterms:modified xsi:type="dcterms:W3CDTF">2020-04-24T17:44:50Z</dcterms:modified>
</cp:coreProperties>
</file>