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18"/>
  </p:notesMasterIdLst>
  <p:handoutMasterIdLst>
    <p:handoutMasterId r:id="rId19"/>
  </p:handoutMasterIdLst>
  <p:sldIdLst>
    <p:sldId id="268" r:id="rId3"/>
    <p:sldId id="264" r:id="rId4"/>
    <p:sldId id="271" r:id="rId5"/>
    <p:sldId id="273" r:id="rId6"/>
    <p:sldId id="274" r:id="rId7"/>
    <p:sldId id="275" r:id="rId8"/>
    <p:sldId id="277" r:id="rId9"/>
    <p:sldId id="278" r:id="rId10"/>
    <p:sldId id="279" r:id="rId11"/>
    <p:sldId id="280" r:id="rId12"/>
    <p:sldId id="281" r:id="rId13"/>
    <p:sldId id="282" r:id="rId14"/>
    <p:sldId id="283" r:id="rId15"/>
    <p:sldId id="284" r:id="rId16"/>
    <p:sldId id="270" r:id="rId17"/>
  </p:sldIdLst>
  <p:sldSz cx="9144000" cy="6858000" type="screen4x3"/>
  <p:notesSz cx="6858000" cy="9144000"/>
  <p:embeddedFontLst>
    <p:embeddedFont>
      <p:font typeface="Twinkl" panose="020B0604020202020204" charset="0"/>
      <p:regular r:id="rId20"/>
      <p:bold r:id="rId21"/>
    </p:embeddedFont>
    <p:embeddedFont>
      <p:font typeface="Calibri" panose="020F0502020204030204" pitchFamily="34" charset="0"/>
      <p:regular r:id="rId22"/>
      <p:bold r:id="rId23"/>
      <p:italic r:id="rId24"/>
      <p:boldItalic r:id="rId25"/>
    </p:embeddedFont>
    <p:embeddedFont>
      <p:font typeface="Roboto" panose="020B060402020202020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75"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203" userDrawn="1">
          <p15:clr>
            <a:srgbClr val="A4A3A4"/>
          </p15:clr>
        </p15:guide>
        <p15:guide id="8" pos="476" userDrawn="1">
          <p15:clr>
            <a:srgbClr val="A4A3A4"/>
          </p15:clr>
        </p15:guide>
        <p15:guide id="9" orient="horz" pos="482" userDrawn="1">
          <p15:clr>
            <a:srgbClr val="A4A3A4"/>
          </p15:clr>
        </p15:guide>
        <p15:guide id="10" orient="horz" pos="3816"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C8E5"/>
    <a:srgbClr val="CFE09B"/>
    <a:srgbClr val="EDBCD9"/>
    <a:srgbClr val="FFE864"/>
    <a:srgbClr val="CFB6D8"/>
    <a:srgbClr val="F9CBCB"/>
    <a:srgbClr val="E51E21"/>
    <a:srgbClr val="C6DFCA"/>
    <a:srgbClr val="F0F1AD"/>
    <a:srgbClr val="B46E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showGuides="1">
      <p:cViewPr varScale="1">
        <p:scale>
          <a:sx n="88" d="100"/>
          <a:sy n="88" d="100"/>
        </p:scale>
        <p:origin x="1334" y="62"/>
      </p:cViewPr>
      <p:guideLst>
        <p:guide orient="horz" pos="3475"/>
        <p:guide pos="2880"/>
        <p:guide pos="340"/>
        <p:guide orient="horz" pos="3974"/>
        <p:guide pos="5420"/>
        <p:guide orient="horz" pos="3203"/>
        <p:guide pos="476"/>
        <p:guide orient="horz" pos="482"/>
        <p:guide orient="horz" pos="3816"/>
        <p:guide pos="5284"/>
      </p:guideLst>
    </p:cSldViewPr>
  </p:slideViewPr>
  <p:notesTextViewPr>
    <p:cViewPr>
      <p:scale>
        <a:sx n="3" d="2"/>
        <a:sy n="3" d="2"/>
      </p:scale>
      <p:origin x="0" y="0"/>
    </p:cViewPr>
  </p:notesTextViewPr>
  <p:notesViewPr>
    <p:cSldViewPr snapToGrid="0" showGuide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font" Target="fonts/font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handoutMaster" Target="handoutMasters/handoutMaster1.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19/11/2025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19/11/2025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resources/ks1-twinkl-originals-key-stage-1/twinkl-educational-publishing-fiction-story-books-story-primary-resources-english-key-stage-1/dont-hog-the-hedge-twinkl-educational-publishing-fiction-story-books-story-primary-resources-english-key-stage-1"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twinkl.co.uk/resources/ks1-twinkl-originals-key-stage-1/twinkl-educational-publishing-fiction-story-books-story-primary-resources-english-key-stage-1/dont-hog-the-hedge-twinkl-educational-publishing-fiction-story-books-story-primary-resources-english-key-stage-1"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www.twinkl.co.uk/resources/ks1-twinkl-originals-key-stage-1/twinkl-educational-publishing-fiction-story-books-story-primary-resources-english-key-stage-1/dont-hog-the-hedge-twinkl-educational-publishing-fiction-story-books-story-primary-resources-english-key-stage-1"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twinkl.co.uk/resources/ks1-twinkl-originals-key-stage-1/twinkl-educational-publishing-fiction-story-books-story-primary-resources-english-key-stage-1/dont-hog-the-hedge-twinkl-educational-publishing-fiction-story-books-story-primary-resources-english-key-stage-1"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resources/ks1-twinkl-originals-key-stage-1/twinkl-educational-publishing-fiction-story-books-story-primary-resources-english-key-stage-1/dont-hog-the-hedge-twinkl-educational-publishing-fiction-story-books-story-primary-resources-english-key-stage-1"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2" Type="http://schemas.openxmlformats.org/officeDocument/2006/relationships/hyperlink" Target="mailto:twinklcares@twinkl.co.uk" TargetMode="External"/><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149630" y="6012064"/>
            <a:ext cx="991293" cy="679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nimation and Editable Resource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41" name="Group 40">
            <a:extLst>
              <a:ext uri="{FF2B5EF4-FFF2-40B4-BE49-F238E27FC236}">
                <a16:creationId xmlns:a16="http://schemas.microsoft.com/office/drawing/2014/main" id="{2BB4EA30-0107-4362-9222-C6055ABF324A}"/>
              </a:ext>
            </a:extLst>
          </p:cNvPr>
          <p:cNvGrpSpPr/>
          <p:nvPr userDrawn="1"/>
        </p:nvGrpSpPr>
        <p:grpSpPr>
          <a:xfrm>
            <a:off x="743835" y="3604852"/>
            <a:ext cx="7644513" cy="1571953"/>
            <a:chOff x="743837" y="1344834"/>
            <a:chExt cx="7644513" cy="1571953"/>
          </a:xfrm>
        </p:grpSpPr>
        <p:sp>
          <p:nvSpPr>
            <p:cNvPr id="42" name="Rectangle 41">
              <a:extLst>
                <a:ext uri="{FF2B5EF4-FFF2-40B4-BE49-F238E27FC236}">
                  <a16:creationId xmlns:a16="http://schemas.microsoft.com/office/drawing/2014/main" id="{0DF60415-D303-4DFE-A6B8-E0AB42EF4DDC}"/>
                </a:ext>
              </a:extLst>
            </p:cNvPr>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sz="1600" b="1" dirty="0">
                  <a:latin typeface="Roboto" panose="02000000000000000000" pitchFamily="2" charset="0"/>
                  <a:ea typeface="Roboto" panose="02000000000000000000" pitchFamily="2" charset="0"/>
                </a:rPr>
                <a:t>Editable</a:t>
              </a:r>
            </a:p>
          </p:txBody>
        </p:sp>
        <p:sp>
          <p:nvSpPr>
            <p:cNvPr id="43" name="Rectangle 42">
              <a:extLst>
                <a:ext uri="{FF2B5EF4-FFF2-40B4-BE49-F238E27FC236}">
                  <a16:creationId xmlns:a16="http://schemas.microsoft.com/office/drawing/2014/main" id="{6A96975B-C3DC-451D-8423-D15D5BCDB436}"/>
                </a:ext>
              </a:extLst>
            </p:cNvPr>
            <p:cNvSpPr/>
            <p:nvPr/>
          </p:nvSpPr>
          <p:spPr>
            <a:xfrm>
              <a:off x="755650" y="1618794"/>
              <a:ext cx="7632700" cy="1297993"/>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b="0" i="0" dirty="0">
                  <a:solidFill>
                    <a:srgbClr val="202124"/>
                  </a:solidFill>
                  <a:effectLst/>
                  <a:latin typeface="Roboto" panose="02000000000000000000" pitchFamily="2" charset="0"/>
                </a:rPr>
                <a:t>This resource is editable and can be adapted to meet the needs of different children. Twinkl cannot be held responsible for any changes made once a resource has been downloaded. Please be aware that this content may have been edited and therefore </a:t>
              </a:r>
              <a:br>
                <a:rPr lang="en-GB" sz="1400" b="0" i="0" dirty="0">
                  <a:solidFill>
                    <a:srgbClr val="202124"/>
                  </a:solidFill>
                  <a:effectLst/>
                  <a:latin typeface="Roboto" panose="02000000000000000000" pitchFamily="2" charset="0"/>
                </a:rPr>
              </a:br>
              <a:r>
                <a:rPr lang="en-GB" sz="1400" b="0" i="0" dirty="0">
                  <a:solidFill>
                    <a:srgbClr val="202124"/>
                  </a:solidFill>
                  <a:effectLst/>
                  <a:latin typeface="Roboto" panose="02000000000000000000" pitchFamily="2" charset="0"/>
                </a:rPr>
                <a:t>may no longer reflect our values.</a:t>
              </a:r>
              <a:endParaRPr lang="en-GB" sz="1400" dirty="0">
                <a:latin typeface="Roboto" panose="02000000000000000000" pitchFamily="2" charset="0"/>
                <a:ea typeface="Roboto" panose="02000000000000000000" pitchFamily="2" charset="0"/>
              </a:endParaRPr>
            </a:p>
          </p:txBody>
        </p:sp>
      </p:gr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
        <p:nvSpPr>
          <p:cNvPr id="2" name="Rectangle 1">
            <a:extLst>
              <a:ext uri="{FF2B5EF4-FFF2-40B4-BE49-F238E27FC236}">
                <a16:creationId xmlns:a16="http://schemas.microsoft.com/office/drawing/2014/main" id="{831FCADC-C0C1-A512-A0E6-00735A98EE23}"/>
              </a:ext>
            </a:extLst>
          </p:cNvPr>
          <p:cNvSpPr/>
          <p:nvPr userDrawn="1"/>
        </p:nvSpPr>
        <p:spPr>
          <a:xfrm>
            <a:off x="743835" y="1681195"/>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3" name="Rectangle 2">
            <a:extLst>
              <a:ext uri="{FF2B5EF4-FFF2-40B4-BE49-F238E27FC236}">
                <a16:creationId xmlns:a16="http://schemas.microsoft.com/office/drawing/2014/main" id="{F88C9B18-CEF9-33DD-B6BC-F4FAE51CB874}"/>
              </a:ext>
            </a:extLst>
          </p:cNvPr>
          <p:cNvSpPr/>
          <p:nvPr userDrawn="1"/>
        </p:nvSpPr>
        <p:spPr>
          <a:xfrm>
            <a:off x="755648" y="1955155"/>
            <a:ext cx="7632700" cy="1513437"/>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b="0" i="0" dirty="0">
                <a:solidFill>
                  <a:srgbClr val="202124"/>
                </a:solidFill>
                <a:effectLst/>
                <a:latin typeface="Roboto" panose="02000000000000000000" pitchFamily="2" charset="0"/>
              </a:rPr>
              <a:t>This resource has been designed with animations on each slide to make it as fun and engaging as possible. To view the content in the correct formatting, please view the slideshow in ‘</a:t>
            </a:r>
            <a:r>
              <a:rPr lang="en-GB" sz="1400" b="1" i="0" dirty="0">
                <a:solidFill>
                  <a:srgbClr val="202124"/>
                </a:solidFill>
                <a:effectLst/>
                <a:latin typeface="Roboto" panose="02000000000000000000" pitchFamily="2" charset="0"/>
              </a:rPr>
              <a:t>presentation mode</a:t>
            </a:r>
            <a:r>
              <a:rPr lang="en-GB" sz="1400" b="0" i="0" dirty="0">
                <a:solidFill>
                  <a:srgbClr val="202124"/>
                </a:solidFill>
                <a:effectLst/>
                <a:latin typeface="Roboto" panose="02000000000000000000" pitchFamily="2" charset="0"/>
              </a:rPr>
              <a:t>’. If you view the slides without selecting ‘presentation mode’, you may find that some of the text and images overlap each other or are difficult to read.</a:t>
            </a:r>
            <a:endParaRPr lang="en-GB" sz="14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24152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xternal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7223ECE9-6F1A-4E72-ACE0-06F71C468FD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1" name="Group 10">
            <a:extLst>
              <a:ext uri="{FF2B5EF4-FFF2-40B4-BE49-F238E27FC236}">
                <a16:creationId xmlns:a16="http://schemas.microsoft.com/office/drawing/2014/main" id="{5F05BBF0-ECD1-4FE4-937E-1F73A27AF916}"/>
              </a:ext>
            </a:extLst>
          </p:cNvPr>
          <p:cNvGrpSpPr/>
          <p:nvPr userDrawn="1"/>
        </p:nvGrpSpPr>
        <p:grpSpPr>
          <a:xfrm>
            <a:off x="743837" y="1681195"/>
            <a:ext cx="7644513" cy="2002840"/>
            <a:chOff x="743837" y="1344834"/>
            <a:chExt cx="7644513" cy="2002840"/>
          </a:xfrm>
        </p:grpSpPr>
        <p:sp>
          <p:nvSpPr>
            <p:cNvPr id="12" name="Rectangle 11">
              <a:extLst>
                <a:ext uri="{FF2B5EF4-FFF2-40B4-BE49-F238E27FC236}">
                  <a16:creationId xmlns:a16="http://schemas.microsoft.com/office/drawing/2014/main" id="{D52A1D21-ED2B-43AD-B353-E06410A36383}"/>
                </a:ext>
              </a:extLst>
            </p:cNvPr>
            <p:cNvSpPr/>
            <p:nvPr/>
          </p:nvSpPr>
          <p:spPr>
            <a:xfrm>
              <a:off x="743837" y="1344834"/>
              <a:ext cx="2703717"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Websites</a:t>
              </a:r>
            </a:p>
          </p:txBody>
        </p:sp>
        <p:sp>
          <p:nvSpPr>
            <p:cNvPr id="13" name="Rectangle 12">
              <a:extLst>
                <a:ext uri="{FF2B5EF4-FFF2-40B4-BE49-F238E27FC236}">
                  <a16:creationId xmlns:a16="http://schemas.microsoft.com/office/drawing/2014/main" id="{1FFC9EFA-95C1-4D1B-B736-D82D578BE355}"/>
                </a:ext>
              </a:extLst>
            </p:cNvPr>
            <p:cNvSpPr/>
            <p:nvPr/>
          </p:nvSpPr>
          <p:spPr>
            <a:xfrm>
              <a:off x="755650" y="1618794"/>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websites. Please be aware that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You should also be aware that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the case. We are not responsible for the content of external sites.</a:t>
              </a:r>
            </a:p>
          </p:txBody>
        </p:sp>
      </p:grpSp>
      <p:sp>
        <p:nvSpPr>
          <p:cNvPr id="16" name="TextBox 15">
            <a:extLst>
              <a:ext uri="{FF2B5EF4-FFF2-40B4-BE49-F238E27FC236}">
                <a16:creationId xmlns:a16="http://schemas.microsoft.com/office/drawing/2014/main" id="{3E809478-62E0-4C7A-83A2-03913DD4D89E}"/>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211658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xternal Video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6" name="Rectangle 15">
            <a:extLst>
              <a:ext uri="{FF2B5EF4-FFF2-40B4-BE49-F238E27FC236}">
                <a16:creationId xmlns:a16="http://schemas.microsoft.com/office/drawing/2014/main" id="{E98D6414-A260-404A-9274-A35AB2A1EA5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7" name="Group 16">
            <a:extLst>
              <a:ext uri="{FF2B5EF4-FFF2-40B4-BE49-F238E27FC236}">
                <a16:creationId xmlns:a16="http://schemas.microsoft.com/office/drawing/2014/main" id="{5688A155-CC1C-4CA5-824A-88B66BF4B7D8}"/>
              </a:ext>
            </a:extLst>
          </p:cNvPr>
          <p:cNvGrpSpPr/>
          <p:nvPr userDrawn="1"/>
        </p:nvGrpSpPr>
        <p:grpSpPr>
          <a:xfrm>
            <a:off x="733079" y="1681195"/>
            <a:ext cx="7643458" cy="2649171"/>
            <a:chOff x="744892" y="3707365"/>
            <a:chExt cx="7643458" cy="2649171"/>
          </a:xfrm>
        </p:grpSpPr>
        <p:sp>
          <p:nvSpPr>
            <p:cNvPr id="18" name="Rectangle 17">
              <a:extLst>
                <a:ext uri="{FF2B5EF4-FFF2-40B4-BE49-F238E27FC236}">
                  <a16:creationId xmlns:a16="http://schemas.microsoft.com/office/drawing/2014/main" id="{B519C287-0C36-43FA-A38F-45E9B4A11B4D}"/>
                </a:ext>
              </a:extLst>
            </p:cNvPr>
            <p:cNvSpPr/>
            <p:nvPr/>
          </p:nvSpPr>
          <p:spPr>
            <a:xfrm>
              <a:off x="744892" y="3707365"/>
              <a:ext cx="3214972"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Video Websites</a:t>
              </a:r>
            </a:p>
          </p:txBody>
        </p:sp>
        <p:sp>
          <p:nvSpPr>
            <p:cNvPr id="19" name="Rectangle 18">
              <a:extLst>
                <a:ext uri="{FF2B5EF4-FFF2-40B4-BE49-F238E27FC236}">
                  <a16:creationId xmlns:a16="http://schemas.microsoft.com/office/drawing/2014/main" id="{F9BBE2CC-1604-46EB-BCDA-9F6AB7410668}"/>
                </a:ext>
              </a:extLst>
            </p:cNvPr>
            <p:cNvSpPr/>
            <p:nvPr/>
          </p:nvSpPr>
          <p:spPr>
            <a:xfrm>
              <a:off x="755650" y="3981325"/>
              <a:ext cx="7632700" cy="2375211"/>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video websites. These websites often have </a:t>
              </a:r>
              <a:r>
                <a:rPr lang="en-GB" sz="1400" dirty="0" err="1">
                  <a:latin typeface="Roboto" panose="02000000000000000000" pitchFamily="2" charset="0"/>
                  <a:ea typeface="Roboto" panose="02000000000000000000" pitchFamily="2" charset="0"/>
                </a:rPr>
                <a:t>autoplay</a:t>
              </a:r>
              <a:r>
                <a:rPr lang="en-GB" sz="1400" dirty="0">
                  <a:latin typeface="Roboto" panose="02000000000000000000" pitchFamily="2" charset="0"/>
                  <a:ea typeface="Roboto" panose="02000000000000000000" pitchFamily="2" charset="0"/>
                </a:rPr>
                <a:t> features meaning that other videos will play after the video you are watching finishes. You should disable this feature before using the video in any classroom or similar setting.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assumes no responsibility for the contents of linked websites.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a:t>
              </a:r>
              <a:br>
                <a:rPr lang="en-GB" sz="1400" dirty="0">
                  <a:latin typeface="Roboto" panose="02000000000000000000" pitchFamily="2" charset="0"/>
                  <a:ea typeface="Roboto" panose="02000000000000000000" pitchFamily="2" charset="0"/>
                </a:rPr>
              </a:br>
              <a:r>
                <a:rPr lang="en-GB" sz="1400" dirty="0">
                  <a:latin typeface="Roboto" panose="02000000000000000000" pitchFamily="2" charset="0"/>
                  <a:ea typeface="Roboto" panose="02000000000000000000" pitchFamily="2" charset="0"/>
                </a:rPr>
                <a:t>the case.</a:t>
              </a:r>
            </a:p>
          </p:txBody>
        </p:sp>
      </p:grpSp>
      <p:sp>
        <p:nvSpPr>
          <p:cNvPr id="20" name="TextBox 19">
            <a:extLst>
              <a:ext uri="{FF2B5EF4-FFF2-40B4-BE49-F238E27FC236}">
                <a16:creationId xmlns:a16="http://schemas.microsoft.com/office/drawing/2014/main" id="{DFBBCB53-5B3E-420F-B980-49AC69553407}"/>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671506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sclaimers Editable">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89AF2E5A-21A6-4DED-A279-863F1FD479A6}"/>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20" name="Group 19">
            <a:extLst>
              <a:ext uri="{FF2B5EF4-FFF2-40B4-BE49-F238E27FC236}">
                <a16:creationId xmlns:a16="http://schemas.microsoft.com/office/drawing/2014/main" id="{0F0C260B-7A5F-4EEA-B147-DE8B78F68034}"/>
              </a:ext>
            </a:extLst>
          </p:cNvPr>
          <p:cNvGrpSpPr/>
          <p:nvPr userDrawn="1"/>
        </p:nvGrpSpPr>
        <p:grpSpPr>
          <a:xfrm>
            <a:off x="733079" y="3957995"/>
            <a:ext cx="7643458" cy="2002840"/>
            <a:chOff x="744892" y="3707365"/>
            <a:chExt cx="7643458" cy="2002840"/>
          </a:xfrm>
        </p:grpSpPr>
        <p:sp>
          <p:nvSpPr>
            <p:cNvPr id="21" name="Rectangle 20">
              <a:extLst>
                <a:ext uri="{FF2B5EF4-FFF2-40B4-BE49-F238E27FC236}">
                  <a16:creationId xmlns:a16="http://schemas.microsoft.com/office/drawing/2014/main" id="{55E2DD96-F714-4CFE-8121-9BD618AA74C8}"/>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22" name="Rectangle 21">
              <a:extLst>
                <a:ext uri="{FF2B5EF4-FFF2-40B4-BE49-F238E27FC236}">
                  <a16:creationId xmlns:a16="http://schemas.microsoft.com/office/drawing/2014/main" id="{110E9556-8ED8-404D-9793-60568C040CEB}"/>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
        <p:nvSpPr>
          <p:cNvPr id="23" name="TextBox 22">
            <a:extLst>
              <a:ext uri="{FF2B5EF4-FFF2-40B4-BE49-F238E27FC236}">
                <a16:creationId xmlns:a16="http://schemas.microsoft.com/office/drawing/2014/main" id="{A19C2661-D570-405D-A1E4-6CF9CAC8BE24}"/>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grpSp>
        <p:nvGrpSpPr>
          <p:cNvPr id="40" name="Group 39">
            <a:extLst>
              <a:ext uri="{FF2B5EF4-FFF2-40B4-BE49-F238E27FC236}">
                <a16:creationId xmlns:a16="http://schemas.microsoft.com/office/drawing/2014/main" id="{C6AC6D2F-10A3-489C-9A80-706183C3A327}"/>
              </a:ext>
            </a:extLst>
          </p:cNvPr>
          <p:cNvGrpSpPr/>
          <p:nvPr userDrawn="1"/>
        </p:nvGrpSpPr>
        <p:grpSpPr>
          <a:xfrm>
            <a:off x="735818" y="1678482"/>
            <a:ext cx="7643458" cy="2002840"/>
            <a:chOff x="744892" y="3707365"/>
            <a:chExt cx="7643458" cy="2002840"/>
          </a:xfrm>
        </p:grpSpPr>
        <p:sp>
          <p:nvSpPr>
            <p:cNvPr id="41" name="Rectangle 40">
              <a:extLst>
                <a:ext uri="{FF2B5EF4-FFF2-40B4-BE49-F238E27FC236}">
                  <a16:creationId xmlns:a16="http://schemas.microsoft.com/office/drawing/2014/main" id="{B0D18F5C-122B-478C-AA2E-1A9D89C3D4CD}"/>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42" name="Rectangle 41">
              <a:extLst>
                <a:ext uri="{FF2B5EF4-FFF2-40B4-BE49-F238E27FC236}">
                  <a16:creationId xmlns:a16="http://schemas.microsoft.com/office/drawing/2014/main" id="{43633EA5-BFCB-47C1-B42E-6602A01D8301}"/>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Tree>
    <p:extLst>
      <p:ext uri="{BB962C8B-B14F-4D97-AF65-F5344CB8AC3E}">
        <p14:creationId xmlns:p14="http://schemas.microsoft.com/office/powerpoint/2010/main" val="3837877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38151"/>
            <a:ext cx="8220075" cy="994306"/>
          </a:xfrm>
          <a:prstGeom prst="roundRect">
            <a:avLst>
              <a:gd name="adj" fmla="val 9641"/>
            </a:avLst>
          </a:prstGeom>
        </p:spPr>
        <p:txBody>
          <a:bodyPr>
            <a:noAutofit/>
          </a:bodyPr>
          <a:lstStyle>
            <a:lvl1pPr>
              <a:defRPr sz="3600">
                <a:latin typeface="Twinkl" pitchFamily="2" charset="0"/>
              </a:defRPr>
            </a:lvl1pPr>
          </a:lstStyle>
          <a:p>
            <a:r>
              <a:rPr lang="en-US"/>
              <a:t>Click to edit Master title style</a:t>
            </a:r>
            <a:endParaRPr lang="en-GB" dirty="0"/>
          </a:p>
        </p:txBody>
      </p:sp>
      <p:sp>
        <p:nvSpPr>
          <p:cNvPr id="2" name="Rectangle 1">
            <a:hlinkClick r:id="rId3"/>
            <a:extLst>
              <a:ext uri="{FF2B5EF4-FFF2-40B4-BE49-F238E27FC236}">
                <a16:creationId xmlns:a16="http://schemas.microsoft.com/office/drawing/2014/main" id="{79A29E8B-D94A-AA59-D591-98EB38E6AE9B}"/>
              </a:ext>
            </a:extLst>
          </p:cNvPr>
          <p:cNvSpPr/>
          <p:nvPr userDrawn="1"/>
        </p:nvSpPr>
        <p:spPr>
          <a:xfrm>
            <a:off x="8553796" y="6675120"/>
            <a:ext cx="590204"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5"/>
          <p:cNvSpPr>
            <a:spLocks noGrp="1"/>
          </p:cNvSpPr>
          <p:nvPr>
            <p:ph type="title"/>
          </p:nvPr>
        </p:nvSpPr>
        <p:spPr>
          <a:xfrm>
            <a:off x="457198" y="438151"/>
            <a:ext cx="8220075" cy="994306"/>
          </a:xfrm>
          <a:prstGeom prst="roundRect">
            <a:avLst>
              <a:gd name="adj" fmla="val 9641"/>
            </a:avLst>
          </a:prstGeom>
        </p:spPr>
        <p:txBody>
          <a:bodyPr>
            <a:noAutofit/>
          </a:bodyPr>
          <a:lstStyle>
            <a:lvl1pPr>
              <a:defRPr sz="3600">
                <a:latin typeface="Twinkl" pitchFamily="2" charset="0"/>
              </a:defRPr>
            </a:lvl1pPr>
          </a:lstStyle>
          <a:p>
            <a:r>
              <a:rPr lang="en-US"/>
              <a:t>Click to edit Master title style</a:t>
            </a:r>
            <a:endParaRPr lang="en-GB" dirty="0"/>
          </a:p>
        </p:txBody>
      </p:sp>
      <p:sp>
        <p:nvSpPr>
          <p:cNvPr id="2" name="Rectangle 1">
            <a:hlinkClick r:id="rId3"/>
            <a:extLst>
              <a:ext uri="{FF2B5EF4-FFF2-40B4-BE49-F238E27FC236}">
                <a16:creationId xmlns:a16="http://schemas.microsoft.com/office/drawing/2014/main" id="{79A29E8B-D94A-AA59-D591-98EB38E6AE9B}"/>
              </a:ext>
            </a:extLst>
          </p:cNvPr>
          <p:cNvSpPr/>
          <p:nvPr userDrawn="1"/>
        </p:nvSpPr>
        <p:spPr>
          <a:xfrm>
            <a:off x="8553796" y="6675120"/>
            <a:ext cx="590204"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49679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24">
            <a:extLst>
              <a:ext uri="{FF2B5EF4-FFF2-40B4-BE49-F238E27FC236}">
                <a16:creationId xmlns:a16="http://schemas.microsoft.com/office/drawing/2014/main" id="{D00ECC8E-1AC3-4E6C-A19B-0A141ABB9071}"/>
              </a:ext>
            </a:extLst>
          </p:cNvPr>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3" name="Rounded Rectangle 23">
            <a:extLst>
              <a:ext uri="{FF2B5EF4-FFF2-40B4-BE49-F238E27FC236}">
                <a16:creationId xmlns:a16="http://schemas.microsoft.com/office/drawing/2014/main" id="{D34100E7-28EA-4EB7-A437-37BB3EE7034D}"/>
              </a:ext>
            </a:extLst>
          </p:cNvPr>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ext Placeholder 9">
            <a:extLst>
              <a:ext uri="{FF2B5EF4-FFF2-40B4-BE49-F238E27FC236}">
                <a16:creationId xmlns:a16="http://schemas.microsoft.com/office/drawing/2014/main" id="{BAFFD08E-D8F1-4950-9C0C-AB7477306E53}"/>
              </a:ext>
            </a:extLst>
          </p:cNvPr>
          <p:cNvSpPr>
            <a:spLocks noGrp="1"/>
          </p:cNvSpPr>
          <p:nvPr>
            <p:ph type="body" sz="quarter" idx="10" hasCustomPrompt="1"/>
          </p:nvPr>
        </p:nvSpPr>
        <p:spPr>
          <a:xfrm>
            <a:off x="755651" y="1037017"/>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3" name="Text Placeholder 9">
            <a:extLst>
              <a:ext uri="{FF2B5EF4-FFF2-40B4-BE49-F238E27FC236}">
                <a16:creationId xmlns:a16="http://schemas.microsoft.com/office/drawing/2014/main" id="{D99DBCE3-B6AA-4708-994C-5096C6F0D38E}"/>
              </a:ext>
            </a:extLst>
          </p:cNvPr>
          <p:cNvSpPr>
            <a:spLocks noGrp="1"/>
          </p:cNvSpPr>
          <p:nvPr>
            <p:ph type="body" sz="quarter" idx="11" hasCustomPrompt="1"/>
          </p:nvPr>
        </p:nvSpPr>
        <p:spPr>
          <a:xfrm>
            <a:off x="755651" y="3445623"/>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5" name="Text Placeholder 8">
            <a:extLst>
              <a:ext uri="{FF2B5EF4-FFF2-40B4-BE49-F238E27FC236}">
                <a16:creationId xmlns:a16="http://schemas.microsoft.com/office/drawing/2014/main" id="{E9191366-6C10-435F-A2F8-6CBD1318FD96}"/>
              </a:ext>
            </a:extLst>
          </p:cNvPr>
          <p:cNvSpPr>
            <a:spLocks noGrp="1"/>
          </p:cNvSpPr>
          <p:nvPr>
            <p:ph type="body" sz="quarter" idx="12" hasCustomPrompt="1"/>
          </p:nvPr>
        </p:nvSpPr>
        <p:spPr>
          <a:xfrm>
            <a:off x="755650" y="512763"/>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Aim</a:t>
            </a:r>
            <a:endParaRPr lang="en-GB" dirty="0"/>
          </a:p>
        </p:txBody>
      </p:sp>
      <p:sp>
        <p:nvSpPr>
          <p:cNvPr id="17" name="Text Placeholder 8">
            <a:extLst>
              <a:ext uri="{FF2B5EF4-FFF2-40B4-BE49-F238E27FC236}">
                <a16:creationId xmlns:a16="http://schemas.microsoft.com/office/drawing/2014/main" id="{6758EDAF-8492-4BF5-93A1-EA11C5D83003}"/>
              </a:ext>
            </a:extLst>
          </p:cNvPr>
          <p:cNvSpPr>
            <a:spLocks noGrp="1"/>
          </p:cNvSpPr>
          <p:nvPr>
            <p:ph type="body" sz="quarter" idx="13" hasCustomPrompt="1"/>
          </p:nvPr>
        </p:nvSpPr>
        <p:spPr>
          <a:xfrm>
            <a:off x="755649" y="2930434"/>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Success Criteria</a:t>
            </a:r>
            <a:endParaRPr lang="en-GB" dirty="0"/>
          </a:p>
        </p:txBody>
      </p:sp>
      <p:sp>
        <p:nvSpPr>
          <p:cNvPr id="4" name="Rectangle 3">
            <a:hlinkClick r:id="rId3"/>
            <a:extLst>
              <a:ext uri="{FF2B5EF4-FFF2-40B4-BE49-F238E27FC236}">
                <a16:creationId xmlns:a16="http://schemas.microsoft.com/office/drawing/2014/main" id="{8418E47D-B3E6-3A62-04E0-D3BA26505FFA}"/>
              </a:ext>
            </a:extLst>
          </p:cNvPr>
          <p:cNvSpPr/>
          <p:nvPr userDrawn="1"/>
        </p:nvSpPr>
        <p:spPr>
          <a:xfrm>
            <a:off x="8537171" y="6641869"/>
            <a:ext cx="599236" cy="2161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57523209"/>
      </p:ext>
    </p:extLst>
  </p:cSld>
  <p:clrMapOvr>
    <a:masterClrMapping/>
  </p:clrMapOvr>
  <p:extLst>
    <p:ext uri="{DCECCB84-F9BA-43D5-87BE-67443E8EF086}">
      <p15:sldGuideLst xmlns:p15="http://schemas.microsoft.com/office/powerpoint/2012/main">
        <p15:guide id="1" orient="horz" pos="640" userDrawn="1">
          <p15:clr>
            <a:srgbClr val="F26B43"/>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8FF90C64-54B8-74D9-96E7-A2B86330A1A2}"/>
              </a:ext>
            </a:extLst>
          </p:cNvPr>
          <p:cNvSpPr/>
          <p:nvPr userDrawn="1"/>
        </p:nvSpPr>
        <p:spPr>
          <a:xfrm>
            <a:off x="149630" y="6012064"/>
            <a:ext cx="991293" cy="679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udio/Video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7" name="Rectangle 6">
            <a:extLst>
              <a:ext uri="{FF2B5EF4-FFF2-40B4-BE49-F238E27FC236}">
                <a16:creationId xmlns:a16="http://schemas.microsoft.com/office/drawing/2014/main" id="{FFC63B62-F6F8-4A70-935A-0CBCE04C051B}"/>
              </a:ext>
            </a:extLst>
          </p:cNvPr>
          <p:cNvSpPr/>
          <p:nvPr userDrawn="1"/>
        </p:nvSpPr>
        <p:spPr>
          <a:xfrm>
            <a:off x="755650"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9" name="Rectangle 8">
            <a:extLst>
              <a:ext uri="{FF2B5EF4-FFF2-40B4-BE49-F238E27FC236}">
                <a16:creationId xmlns:a16="http://schemas.microsoft.com/office/drawing/2014/main" id="{F19AD57E-3485-41E5-86B7-DD796C8FF6EE}"/>
              </a:ext>
            </a:extLst>
          </p:cNvPr>
          <p:cNvSpPr/>
          <p:nvPr userDrawn="1"/>
        </p:nvSpPr>
        <p:spPr>
          <a:xfrm>
            <a:off x="3380669"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10" name="Rectangle 9">
            <a:extLst>
              <a:ext uri="{FF2B5EF4-FFF2-40B4-BE49-F238E27FC236}">
                <a16:creationId xmlns:a16="http://schemas.microsoft.com/office/drawing/2014/main" id="{2A702136-D7DD-49CD-A4E0-42B0D1BAFEFE}"/>
              </a:ext>
            </a:extLst>
          </p:cNvPr>
          <p:cNvSpPr/>
          <p:nvPr userDrawn="1"/>
        </p:nvSpPr>
        <p:spPr>
          <a:xfrm>
            <a:off x="6005688"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pic>
        <p:nvPicPr>
          <p:cNvPr id="12" name="Picture 1">
            <a:extLst>
              <a:ext uri="{FF2B5EF4-FFF2-40B4-BE49-F238E27FC236}">
                <a16:creationId xmlns:a16="http://schemas.microsoft.com/office/drawing/2014/main" id="{3124EECE-F7EF-4595-9620-68FD0E5E79FF}"/>
              </a:ext>
            </a:extLst>
          </p:cNvPr>
          <p:cNvPicPr>
            <a:picLocks noChangeAspect="1"/>
          </p:cNvPicPr>
          <p:nvPr userDrawn="1"/>
        </p:nvPicPr>
        <p:blipFill>
          <a:blip r:embed="rId2">
            <a:extLst>
              <a:ext uri="{28A0092B-C50C-407E-A947-70E740481C1C}">
                <a14:useLocalDpi xmlns:a14="http://schemas.microsoft.com/office/drawing/2010/main" val="0"/>
              </a:ext>
            </a:extLst>
          </a:blip>
          <a:srcRect l="14311" t="18852" r="58228" b="54654"/>
          <a:stretch>
            <a:fillRect/>
          </a:stretch>
        </p:blipFill>
        <p:spPr bwMode="auto">
          <a:xfrm>
            <a:off x="1088144" y="2435955"/>
            <a:ext cx="1717675" cy="1150938"/>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06CC5B3-3D32-4C6C-8E1F-3758561C1FA7}"/>
              </a:ext>
            </a:extLst>
          </p:cNvPr>
          <p:cNvPicPr>
            <a:picLocks noChangeAspect="1"/>
          </p:cNvPicPr>
          <p:nvPr userDrawn="1"/>
        </p:nvPicPr>
        <p:blipFill>
          <a:blip r:embed="rId3">
            <a:extLst>
              <a:ext uri="{28A0092B-C50C-407E-A947-70E740481C1C}">
                <a14:useLocalDpi xmlns:a14="http://schemas.microsoft.com/office/drawing/2010/main" val="0"/>
              </a:ext>
            </a:extLst>
          </a:blip>
          <a:srcRect l="15067" t="26003" r="44786" b="11296"/>
          <a:stretch>
            <a:fillRect/>
          </a:stretch>
        </p:blipFill>
        <p:spPr bwMode="auto">
          <a:xfrm>
            <a:off x="1088144" y="3771617"/>
            <a:ext cx="1717675" cy="185737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5" name="Rectangle 14">
            <a:extLst>
              <a:ext uri="{FF2B5EF4-FFF2-40B4-BE49-F238E27FC236}">
                <a16:creationId xmlns:a16="http://schemas.microsoft.com/office/drawing/2014/main" id="{BF1001AF-39AD-4F6C-8CC7-DE3F05F47402}"/>
              </a:ext>
            </a:extLst>
          </p:cNvPr>
          <p:cNvSpPr/>
          <p:nvPr userDrawn="1"/>
        </p:nvSpPr>
        <p:spPr>
          <a:xfrm>
            <a:off x="450762" y="5938338"/>
            <a:ext cx="8226000" cy="295275"/>
          </a:xfrm>
          <a:prstGeom prst="rect">
            <a:avLst/>
          </a:prstGeom>
          <a:solidFill>
            <a:srgbClr val="E34192"/>
          </a:solidFill>
          <a:ln>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b="1" dirty="0">
                <a:solidFill>
                  <a:schemeClr val="bg1"/>
                </a:solidFill>
                <a:latin typeface="Roboto" panose="02000000000000000000" pitchFamily="2" charset="0"/>
                <a:ea typeface="Roboto" panose="02000000000000000000" pitchFamily="2" charset="0"/>
                <a:cs typeface="Arial" panose="020B0604020202020204" pitchFamily="34" charset="0"/>
              </a:rPr>
              <a:t>Please note the embedded audio may not be compatible with earlier versions of PowerPoint. </a:t>
            </a:r>
          </a:p>
        </p:txBody>
      </p:sp>
      <p:grpSp>
        <p:nvGrpSpPr>
          <p:cNvPr id="16" name="Group 15">
            <a:extLst>
              <a:ext uri="{FF2B5EF4-FFF2-40B4-BE49-F238E27FC236}">
                <a16:creationId xmlns:a16="http://schemas.microsoft.com/office/drawing/2014/main" id="{F4C02CD7-54FA-442D-8552-484866B452A3}"/>
              </a:ext>
            </a:extLst>
          </p:cNvPr>
          <p:cNvGrpSpPr/>
          <p:nvPr userDrawn="1"/>
        </p:nvGrpSpPr>
        <p:grpSpPr>
          <a:xfrm>
            <a:off x="653175" y="1186618"/>
            <a:ext cx="2485137" cy="4640495"/>
            <a:chOff x="653175" y="1293580"/>
            <a:chExt cx="2485137" cy="4640495"/>
          </a:xfrm>
        </p:grpSpPr>
        <p:sp>
          <p:nvSpPr>
            <p:cNvPr id="17" name="Rectangle 16">
              <a:extLst>
                <a:ext uri="{FF2B5EF4-FFF2-40B4-BE49-F238E27FC236}">
                  <a16:creationId xmlns:a16="http://schemas.microsoft.com/office/drawing/2014/main" id="{70129BA9-07CA-4E45-BE89-A3B3D8B06794}"/>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Open the downloaded folder and copy all the files.</a:t>
              </a:r>
            </a:p>
          </p:txBody>
        </p:sp>
        <p:sp>
          <p:nvSpPr>
            <p:cNvPr id="18" name="Oval 17">
              <a:extLst>
                <a:ext uri="{FF2B5EF4-FFF2-40B4-BE49-F238E27FC236}">
                  <a16:creationId xmlns:a16="http://schemas.microsoft.com/office/drawing/2014/main" id="{06AD645D-EF4C-43B9-BC02-E73591ACFEA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1</a:t>
              </a:r>
            </a:p>
          </p:txBody>
        </p:sp>
      </p:grpSp>
      <p:grpSp>
        <p:nvGrpSpPr>
          <p:cNvPr id="19" name="Group 18">
            <a:extLst>
              <a:ext uri="{FF2B5EF4-FFF2-40B4-BE49-F238E27FC236}">
                <a16:creationId xmlns:a16="http://schemas.microsoft.com/office/drawing/2014/main" id="{08DFAC45-3E54-4D6A-98C4-CF211C83922E}"/>
              </a:ext>
            </a:extLst>
          </p:cNvPr>
          <p:cNvGrpSpPr/>
          <p:nvPr userDrawn="1"/>
        </p:nvGrpSpPr>
        <p:grpSpPr>
          <a:xfrm>
            <a:off x="3278194" y="1186618"/>
            <a:ext cx="2485137" cy="4640495"/>
            <a:chOff x="653175" y="1293580"/>
            <a:chExt cx="2485137" cy="4640495"/>
          </a:xfrm>
        </p:grpSpPr>
        <p:sp>
          <p:nvSpPr>
            <p:cNvPr id="20" name="Rectangle 19">
              <a:extLst>
                <a:ext uri="{FF2B5EF4-FFF2-40B4-BE49-F238E27FC236}">
                  <a16:creationId xmlns:a16="http://schemas.microsoft.com/office/drawing/2014/main" id="{F0CD5D4D-4B63-46DB-9525-B34F30B13615}"/>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Paste the copied files into a new folder.</a:t>
              </a:r>
            </a:p>
          </p:txBody>
        </p:sp>
        <p:sp>
          <p:nvSpPr>
            <p:cNvPr id="21" name="Oval 20">
              <a:extLst>
                <a:ext uri="{FF2B5EF4-FFF2-40B4-BE49-F238E27FC236}">
                  <a16:creationId xmlns:a16="http://schemas.microsoft.com/office/drawing/2014/main" id="{E921D1FD-6ED8-4721-9B13-952826BF7583}"/>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2</a:t>
              </a:r>
            </a:p>
          </p:txBody>
        </p:sp>
      </p:grpSp>
      <p:grpSp>
        <p:nvGrpSpPr>
          <p:cNvPr id="22" name="Group 21">
            <a:extLst>
              <a:ext uri="{FF2B5EF4-FFF2-40B4-BE49-F238E27FC236}">
                <a16:creationId xmlns:a16="http://schemas.microsoft.com/office/drawing/2014/main" id="{2E64373C-29B9-44AD-BBFF-1C2B6CB8B856}"/>
              </a:ext>
            </a:extLst>
          </p:cNvPr>
          <p:cNvGrpSpPr/>
          <p:nvPr userDrawn="1"/>
        </p:nvGrpSpPr>
        <p:grpSpPr>
          <a:xfrm>
            <a:off x="5903213" y="1186618"/>
            <a:ext cx="2485137" cy="4640495"/>
            <a:chOff x="653175" y="1293580"/>
            <a:chExt cx="2485137" cy="4640495"/>
          </a:xfrm>
        </p:grpSpPr>
        <p:sp>
          <p:nvSpPr>
            <p:cNvPr id="23" name="Rectangle 22">
              <a:extLst>
                <a:ext uri="{FF2B5EF4-FFF2-40B4-BE49-F238E27FC236}">
                  <a16:creationId xmlns:a16="http://schemas.microsoft.com/office/drawing/2014/main" id="{3F8F64B4-C8AD-4F3A-AC24-CC1D1D7B43F0}"/>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To use the PowerPoint, enable editing and put into slide show mode.</a:t>
              </a:r>
            </a:p>
          </p:txBody>
        </p:sp>
        <p:sp>
          <p:nvSpPr>
            <p:cNvPr id="24" name="Oval 23">
              <a:extLst>
                <a:ext uri="{FF2B5EF4-FFF2-40B4-BE49-F238E27FC236}">
                  <a16:creationId xmlns:a16="http://schemas.microsoft.com/office/drawing/2014/main" id="{306893F1-C2B6-43EB-825A-DA5B276C890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3</a:t>
              </a:r>
            </a:p>
          </p:txBody>
        </p:sp>
      </p:grpSp>
      <p:pic>
        <p:nvPicPr>
          <p:cNvPr id="25" name="Picture 24">
            <a:extLst>
              <a:ext uri="{FF2B5EF4-FFF2-40B4-BE49-F238E27FC236}">
                <a16:creationId xmlns:a16="http://schemas.microsoft.com/office/drawing/2014/main" id="{F8E75E30-3E3D-4F9B-9EF6-9A9630C27CBB}"/>
              </a:ext>
            </a:extLst>
          </p:cNvPr>
          <p:cNvPicPr>
            <a:picLocks noChangeAspect="1"/>
          </p:cNvPicPr>
          <p:nvPr userDrawn="1"/>
        </p:nvPicPr>
        <p:blipFill>
          <a:blip r:embed="rId4">
            <a:extLst>
              <a:ext uri="{28A0092B-C50C-407E-A947-70E740481C1C}">
                <a14:useLocalDpi xmlns:a14="http://schemas.microsoft.com/office/drawing/2010/main" val="0"/>
              </a:ext>
            </a:extLst>
          </a:blip>
          <a:srcRect l="14085" t="17912" r="52493" b="25307"/>
          <a:stretch>
            <a:fillRect/>
          </a:stretch>
        </p:blipFill>
        <p:spPr bwMode="auto">
          <a:xfrm>
            <a:off x="3720306" y="2435955"/>
            <a:ext cx="1703388" cy="2003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E55EBE21-985E-4E8F-B68C-A7F9AB89D609}"/>
              </a:ext>
            </a:extLst>
          </p:cNvPr>
          <p:cNvPicPr>
            <a:picLocks noChangeAspect="1"/>
          </p:cNvPicPr>
          <p:nvPr userDrawn="1"/>
        </p:nvPicPr>
        <p:blipFill>
          <a:blip r:embed="rId5">
            <a:extLst>
              <a:ext uri="{28A0092B-C50C-407E-A947-70E740481C1C}">
                <a14:useLocalDpi xmlns:a14="http://schemas.microsoft.com/office/drawing/2010/main" val="0"/>
              </a:ext>
            </a:extLst>
          </a:blip>
          <a:srcRect t="65628"/>
          <a:stretch>
            <a:fillRect/>
          </a:stretch>
        </p:blipFill>
        <p:spPr bwMode="auto">
          <a:xfrm>
            <a:off x="6114362" y="3710564"/>
            <a:ext cx="2165314" cy="1601754"/>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12AA4B95-3CCC-45E1-B7B1-343CCBC6F42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14344" y="2435955"/>
            <a:ext cx="2165350" cy="225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EB959152-16E0-47A5-9814-E4CDFB5F1B4A}"/>
              </a:ext>
            </a:extLst>
          </p:cNvPr>
          <p:cNvGrpSpPr/>
          <p:nvPr userDrawn="1"/>
        </p:nvGrpSpPr>
        <p:grpSpPr>
          <a:xfrm>
            <a:off x="6114362" y="2862122"/>
            <a:ext cx="2165350" cy="690207"/>
            <a:chOff x="6137101" y="2837944"/>
            <a:chExt cx="2165350" cy="690207"/>
          </a:xfrm>
        </p:grpSpPr>
        <p:grpSp>
          <p:nvGrpSpPr>
            <p:cNvPr id="29" name="Group 28">
              <a:extLst>
                <a:ext uri="{FF2B5EF4-FFF2-40B4-BE49-F238E27FC236}">
                  <a16:creationId xmlns:a16="http://schemas.microsoft.com/office/drawing/2014/main" id="{2AA9C2EC-978E-419F-A507-D371B5CA5B55}"/>
                </a:ext>
              </a:extLst>
            </p:cNvPr>
            <p:cNvGrpSpPr>
              <a:grpSpLocks/>
            </p:cNvGrpSpPr>
            <p:nvPr/>
          </p:nvGrpSpPr>
          <p:grpSpPr bwMode="auto">
            <a:xfrm>
              <a:off x="6137101" y="2837944"/>
              <a:ext cx="2165350" cy="647700"/>
              <a:chOff x="6164808" y="2589878"/>
              <a:chExt cx="2165459" cy="647296"/>
            </a:xfrm>
          </p:grpSpPr>
          <p:pic>
            <p:nvPicPr>
              <p:cNvPr id="31" name="Picture 30">
                <a:extLst>
                  <a:ext uri="{FF2B5EF4-FFF2-40B4-BE49-F238E27FC236}">
                    <a16:creationId xmlns:a16="http://schemas.microsoft.com/office/drawing/2014/main" id="{B5145F20-A130-4EC9-B902-0B2D234C1C06}"/>
                  </a:ext>
                </a:extLst>
              </p:cNvPr>
              <p:cNvPicPr>
                <a:picLocks noChangeAspect="1"/>
              </p:cNvPicPr>
              <p:nvPr/>
            </p:nvPicPr>
            <p:blipFill>
              <a:blip r:embed="rId7">
                <a:extLst>
                  <a:ext uri="{28A0092B-C50C-407E-A947-70E740481C1C}">
                    <a14:useLocalDpi xmlns:a14="http://schemas.microsoft.com/office/drawing/2010/main" val="0"/>
                  </a:ext>
                </a:extLst>
              </a:blip>
              <a:srcRect t="60687"/>
              <a:stretch>
                <a:fillRect/>
              </a:stretch>
            </p:blipFill>
            <p:spPr bwMode="auto">
              <a:xfrm>
                <a:off x="6164808" y="2589878"/>
                <a:ext cx="2165459" cy="647296"/>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7209CC96-78F3-4B82-BE38-23F76BEC0573}"/>
                  </a:ext>
                </a:extLst>
              </p:cNvPr>
              <p:cNvCxnSpPr/>
              <p:nvPr/>
            </p:nvCxnSpPr>
            <p:spPr>
              <a:xfrm flipH="1">
                <a:off x="7949742" y="2768837"/>
                <a:ext cx="79379" cy="287158"/>
              </a:xfrm>
              <a:prstGeom prst="straightConnector1">
                <a:avLst/>
              </a:prstGeom>
              <a:ln w="19050">
                <a:solidFill>
                  <a:srgbClr val="18A0DB"/>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Oval 29">
              <a:extLst>
                <a:ext uri="{FF2B5EF4-FFF2-40B4-BE49-F238E27FC236}">
                  <a16:creationId xmlns:a16="http://schemas.microsoft.com/office/drawing/2014/main" id="{289AD21C-A27E-4E30-8AB2-27CBD6E49F15}"/>
                </a:ext>
              </a:extLst>
            </p:cNvPr>
            <p:cNvSpPr/>
            <p:nvPr/>
          </p:nvSpPr>
          <p:spPr>
            <a:xfrm>
              <a:off x="7790917" y="3317748"/>
              <a:ext cx="210403" cy="210403"/>
            </a:xfrm>
            <a:prstGeom prst="ellipse">
              <a:avLst/>
            </a:prstGeom>
            <a:noFill/>
            <a:ln w="1905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TextBox 44">
            <a:extLst>
              <a:ext uri="{FF2B5EF4-FFF2-40B4-BE49-F238E27FC236}">
                <a16:creationId xmlns:a16="http://schemas.microsoft.com/office/drawing/2014/main" id="{3642231C-A2F6-4367-90C6-0767E987F9A9}"/>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Guidance for Video/Audio in PowerPoints</a:t>
            </a:r>
            <a:endParaRPr lang="en-GB" sz="2800" b="1" dirty="0">
              <a:solidFill>
                <a:srgbClr val="E34192"/>
              </a:solidFill>
            </a:endParaRPr>
          </a:p>
        </p:txBody>
      </p:sp>
    </p:spTree>
    <p:extLst>
      <p:ext uri="{BB962C8B-B14F-4D97-AF65-F5344CB8AC3E}">
        <p14:creationId xmlns:p14="http://schemas.microsoft.com/office/powerpoint/2010/main" val="395936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dvance Copy">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43" name="Rectangle 42">
            <a:extLst>
              <a:ext uri="{FF2B5EF4-FFF2-40B4-BE49-F238E27FC236}">
                <a16:creationId xmlns:a16="http://schemas.microsoft.com/office/drawing/2014/main" id="{6A96975B-C3DC-451D-8423-D15D5BCDB436}"/>
              </a:ext>
            </a:extLst>
          </p:cNvPr>
          <p:cNvSpPr/>
          <p:nvPr/>
        </p:nvSpPr>
        <p:spPr>
          <a:xfrm>
            <a:off x="755649" y="1716190"/>
            <a:ext cx="7632700" cy="1236438"/>
          </a:xfrm>
          <a:prstGeom prst="rect">
            <a:avLst/>
          </a:prstGeom>
          <a:noFill/>
          <a:ln w="19050">
            <a:solidFill>
              <a:srgbClr val="18A0DB"/>
            </a:solidFill>
          </a:ln>
        </p:spPr>
        <p:txBody>
          <a:bodyPr wrap="square" lIns="216000" tIns="216000" rIns="216000" bIns="216000">
            <a:spAutoFit/>
          </a:bodyPr>
          <a:lstStyle/>
          <a:p>
            <a:pPr algn="ctr">
              <a:spcAft>
                <a:spcPts val="600"/>
              </a:spcAft>
            </a:pPr>
            <a:r>
              <a:rPr lang="en-GB" sz="1400" dirty="0">
                <a:latin typeface="Roboto" panose="02000000000000000000" pitchFamily="2" charset="0"/>
                <a:ea typeface="Roboto" panose="02000000000000000000" pitchFamily="2" charset="0"/>
              </a:rPr>
              <a:t>This is an </a:t>
            </a:r>
            <a:r>
              <a:rPr lang="en-GB" sz="1400" b="1" dirty="0">
                <a:latin typeface="Roboto" panose="02000000000000000000" pitchFamily="2" charset="0"/>
                <a:ea typeface="Roboto" panose="02000000000000000000" pitchFamily="2" charset="0"/>
              </a:rPr>
              <a:t>exclusive, advance copy!</a:t>
            </a:r>
          </a:p>
          <a:p>
            <a:pPr algn="ctr">
              <a:spcAft>
                <a:spcPts val="600"/>
              </a:spcAft>
            </a:pPr>
            <a:r>
              <a:rPr lang="en-GB" sz="1400" dirty="0">
                <a:latin typeface="Roboto" panose="02000000000000000000" pitchFamily="2" charset="0"/>
                <a:ea typeface="Roboto" panose="02000000000000000000" pitchFamily="2" charset="0"/>
              </a:rPr>
              <a:t>Let us know what you think by emailing </a:t>
            </a:r>
            <a:r>
              <a:rPr lang="en-GB" sz="1400" b="1" u="sng" dirty="0">
                <a:latin typeface="Roboto" panose="02000000000000000000" pitchFamily="2" charset="0"/>
                <a:ea typeface="Roboto" panose="02000000000000000000" pitchFamily="2" charset="0"/>
                <a:hlinkClick r:id="rId2"/>
              </a:rPr>
              <a:t>twinklcares@twinkl.co.uk</a:t>
            </a:r>
            <a:endParaRPr lang="en-GB" sz="1400" b="1" u="sng" dirty="0">
              <a:latin typeface="Roboto" panose="02000000000000000000" pitchFamily="2" charset="0"/>
              <a:ea typeface="Roboto" panose="02000000000000000000" pitchFamily="2" charset="0"/>
            </a:endParaRPr>
          </a:p>
          <a:p>
            <a:pPr algn="ctr">
              <a:spcAft>
                <a:spcPts val="600"/>
              </a:spcAft>
            </a:pPr>
            <a:r>
              <a:rPr lang="en-GB" sz="1400" dirty="0">
                <a:latin typeface="Roboto" panose="02000000000000000000" pitchFamily="2" charset="0"/>
                <a:ea typeface="Roboto" panose="02000000000000000000" pitchFamily="2" charset="0"/>
              </a:rPr>
              <a:t>with the reference ‘</a:t>
            </a:r>
            <a:r>
              <a:rPr lang="en-GB" sz="1400" b="1" dirty="0">
                <a:latin typeface="Roboto" panose="02000000000000000000" pitchFamily="2" charset="0"/>
                <a:ea typeface="Roboto" panose="02000000000000000000" pitchFamily="2" charset="0"/>
              </a:rPr>
              <a:t>CODE</a:t>
            </a:r>
            <a:r>
              <a:rPr lang="en-GB" sz="1400" dirty="0">
                <a:latin typeface="Roboto" panose="02000000000000000000" pitchFamily="2" charset="0"/>
                <a:ea typeface="Roboto" panose="02000000000000000000" pitchFamily="2" charset="0"/>
              </a:rPr>
              <a:t>’.</a:t>
            </a:r>
          </a:p>
        </p:txBody>
      </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Advance Copy</a:t>
            </a:r>
            <a:endParaRPr lang="en-GB" sz="2800" b="1" dirty="0">
              <a:solidFill>
                <a:srgbClr val="E34192"/>
              </a:solidFill>
            </a:endParaRPr>
          </a:p>
        </p:txBody>
      </p:sp>
    </p:spTree>
    <p:extLst>
      <p:ext uri="{BB962C8B-B14F-4D97-AF65-F5344CB8AC3E}">
        <p14:creationId xmlns:p14="http://schemas.microsoft.com/office/powerpoint/2010/main" val="13864598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nimation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41" name="Group 40">
            <a:extLst>
              <a:ext uri="{FF2B5EF4-FFF2-40B4-BE49-F238E27FC236}">
                <a16:creationId xmlns:a16="http://schemas.microsoft.com/office/drawing/2014/main" id="{2BB4EA30-0107-4362-9222-C6055ABF324A}"/>
              </a:ext>
            </a:extLst>
          </p:cNvPr>
          <p:cNvGrpSpPr/>
          <p:nvPr userDrawn="1"/>
        </p:nvGrpSpPr>
        <p:grpSpPr>
          <a:xfrm>
            <a:off x="743835" y="1681195"/>
            <a:ext cx="7644513" cy="1787397"/>
            <a:chOff x="743837" y="1344834"/>
            <a:chExt cx="7644513" cy="1787397"/>
          </a:xfrm>
        </p:grpSpPr>
        <p:sp>
          <p:nvSpPr>
            <p:cNvPr id="42" name="Rectangle 41">
              <a:extLst>
                <a:ext uri="{FF2B5EF4-FFF2-40B4-BE49-F238E27FC236}">
                  <a16:creationId xmlns:a16="http://schemas.microsoft.com/office/drawing/2014/main" id="{0DF60415-D303-4DFE-A6B8-E0AB42EF4DDC}"/>
                </a:ext>
              </a:extLst>
            </p:cNvPr>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43" name="Rectangle 42">
              <a:extLst>
                <a:ext uri="{FF2B5EF4-FFF2-40B4-BE49-F238E27FC236}">
                  <a16:creationId xmlns:a16="http://schemas.microsoft.com/office/drawing/2014/main" id="{6A96975B-C3DC-451D-8423-D15D5BCDB436}"/>
                </a:ext>
              </a:extLst>
            </p:cNvPr>
            <p:cNvSpPr/>
            <p:nvPr/>
          </p:nvSpPr>
          <p:spPr>
            <a:xfrm>
              <a:off x="755650" y="1618794"/>
              <a:ext cx="7632700" cy="1513437"/>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b="0" i="0" dirty="0">
                  <a:solidFill>
                    <a:srgbClr val="202124"/>
                  </a:solidFill>
                  <a:effectLst/>
                  <a:latin typeface="Roboto" panose="02000000000000000000" pitchFamily="2" charset="0"/>
                </a:rPr>
                <a:t>This resource has been designed with animations on each slide to make it as fun and engaging as possible. To view the content in the correct formatting, please view the slideshow in ‘</a:t>
              </a:r>
              <a:r>
                <a:rPr lang="en-GB" sz="1400" b="1" i="0" dirty="0">
                  <a:solidFill>
                    <a:srgbClr val="202124"/>
                  </a:solidFill>
                  <a:effectLst/>
                  <a:latin typeface="Roboto" panose="02000000000000000000" pitchFamily="2" charset="0"/>
                </a:rPr>
                <a:t>presentation mode</a:t>
              </a:r>
              <a:r>
                <a:rPr lang="en-GB" sz="1400" b="0" i="0" dirty="0">
                  <a:solidFill>
                    <a:srgbClr val="202124"/>
                  </a:solidFill>
                  <a:effectLst/>
                  <a:latin typeface="Roboto" panose="02000000000000000000" pitchFamily="2" charset="0"/>
                </a:rPr>
                <a:t>’. If you view the slides without selecting ‘presentation mode’, you may find that some of the text and images overlap each other or are difficult to read.</a:t>
              </a:r>
              <a:endParaRPr lang="en-GB" sz="1400" dirty="0">
                <a:latin typeface="Roboto" panose="02000000000000000000" pitchFamily="2" charset="0"/>
                <a:ea typeface="Roboto" panose="02000000000000000000" pitchFamily="2" charset="0"/>
              </a:endParaRPr>
            </a:p>
          </p:txBody>
        </p:sp>
      </p:gr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35770603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ditable Resource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41" name="Group 40">
            <a:extLst>
              <a:ext uri="{FF2B5EF4-FFF2-40B4-BE49-F238E27FC236}">
                <a16:creationId xmlns:a16="http://schemas.microsoft.com/office/drawing/2014/main" id="{2BB4EA30-0107-4362-9222-C6055ABF324A}"/>
              </a:ext>
            </a:extLst>
          </p:cNvPr>
          <p:cNvGrpSpPr/>
          <p:nvPr userDrawn="1"/>
        </p:nvGrpSpPr>
        <p:grpSpPr>
          <a:xfrm>
            <a:off x="743835" y="1681195"/>
            <a:ext cx="7644513" cy="1571953"/>
            <a:chOff x="743837" y="1344834"/>
            <a:chExt cx="7644513" cy="1571953"/>
          </a:xfrm>
        </p:grpSpPr>
        <p:sp>
          <p:nvSpPr>
            <p:cNvPr id="42" name="Rectangle 41">
              <a:extLst>
                <a:ext uri="{FF2B5EF4-FFF2-40B4-BE49-F238E27FC236}">
                  <a16:creationId xmlns:a16="http://schemas.microsoft.com/office/drawing/2014/main" id="{0DF60415-D303-4DFE-A6B8-E0AB42EF4DDC}"/>
                </a:ext>
              </a:extLst>
            </p:cNvPr>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sz="1600" b="1" dirty="0">
                  <a:latin typeface="Roboto" panose="02000000000000000000" pitchFamily="2" charset="0"/>
                  <a:ea typeface="Roboto" panose="02000000000000000000" pitchFamily="2" charset="0"/>
                </a:rPr>
                <a:t>Editable</a:t>
              </a:r>
            </a:p>
          </p:txBody>
        </p:sp>
        <p:sp>
          <p:nvSpPr>
            <p:cNvPr id="43" name="Rectangle 42">
              <a:extLst>
                <a:ext uri="{FF2B5EF4-FFF2-40B4-BE49-F238E27FC236}">
                  <a16:creationId xmlns:a16="http://schemas.microsoft.com/office/drawing/2014/main" id="{6A96975B-C3DC-451D-8423-D15D5BCDB436}"/>
                </a:ext>
              </a:extLst>
            </p:cNvPr>
            <p:cNvSpPr/>
            <p:nvPr/>
          </p:nvSpPr>
          <p:spPr>
            <a:xfrm>
              <a:off x="755650" y="1618794"/>
              <a:ext cx="7632700" cy="1297993"/>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b="0" i="0" dirty="0">
                  <a:solidFill>
                    <a:srgbClr val="202124"/>
                  </a:solidFill>
                  <a:effectLst/>
                  <a:latin typeface="Roboto" panose="02000000000000000000" pitchFamily="2" charset="0"/>
                </a:rPr>
                <a:t>This resource is editable and can be adapted to meet the needs of different children. Twinkl cannot be held responsible for any changes made once a resource has been downloaded. Please be aware that this content may have been edited and therefore </a:t>
              </a:r>
              <a:br>
                <a:rPr lang="en-GB" sz="1400" b="0" i="0" dirty="0">
                  <a:solidFill>
                    <a:srgbClr val="202124"/>
                  </a:solidFill>
                  <a:effectLst/>
                  <a:latin typeface="Roboto" panose="02000000000000000000" pitchFamily="2" charset="0"/>
                </a:rPr>
              </a:br>
              <a:r>
                <a:rPr lang="en-GB" sz="1400" b="0" i="0" dirty="0">
                  <a:solidFill>
                    <a:srgbClr val="202124"/>
                  </a:solidFill>
                  <a:effectLst/>
                  <a:latin typeface="Roboto" panose="02000000000000000000" pitchFamily="2" charset="0"/>
                </a:rPr>
                <a:t>may no longer reflect our values.</a:t>
              </a:r>
              <a:endParaRPr lang="en-GB" sz="1400" dirty="0">
                <a:latin typeface="Roboto" panose="02000000000000000000" pitchFamily="2" charset="0"/>
                <a:ea typeface="Roboto" panose="02000000000000000000" pitchFamily="2" charset="0"/>
              </a:endParaRPr>
            </a:p>
          </p:txBody>
        </p:sp>
      </p:gr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14625285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6" r:id="rId3"/>
    <p:sldLayoutId id="2147483663" r:id="rId4"/>
    <p:sldLayoutId id="2147483666" r:id="rId5"/>
  </p:sldLayoutIdLst>
  <p:txStyles>
    <p:titleStyle>
      <a:lvl1pPr algn="l" defTabSz="914400" rtl="0" eaLnBrk="1" latinLnBrk="0" hangingPunct="1">
        <a:lnSpc>
          <a:spcPct val="90000"/>
        </a:lnSpc>
        <a:spcBef>
          <a:spcPct val="0"/>
        </a:spcBef>
        <a:buNone/>
        <a:defRPr sz="36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1A6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280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3" r:id="rId3"/>
    <p:sldLayoutId id="2147483674" r:id="rId4"/>
    <p:sldLayoutId id="2147483675" r:id="rId5"/>
    <p:sldLayoutId id="2147483669" r:id="rId6"/>
    <p:sldLayoutId id="2147483670" r:id="rId7"/>
    <p:sldLayoutId id="214748367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5.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5.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5.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5.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14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A323B15-E6B6-87CC-D908-6068A4F0EFF3}"/>
              </a:ext>
            </a:extLst>
          </p:cNvPr>
          <p:cNvPicPr>
            <a:picLocks noChangeAspect="1"/>
          </p:cNvPicPr>
          <p:nvPr/>
        </p:nvPicPr>
        <p:blipFill rotWithShape="1">
          <a:blip r:embed="rId2">
            <a:extLst>
              <a:ext uri="{28A0092B-C50C-407E-A947-70E740481C1C}">
                <a14:useLocalDpi xmlns:a14="http://schemas.microsoft.com/office/drawing/2010/main" val="0"/>
              </a:ext>
            </a:extLst>
          </a:blip>
          <a:srcRect l="15486"/>
          <a:stretch/>
        </p:blipFill>
        <p:spPr>
          <a:xfrm>
            <a:off x="1519596" y="1343557"/>
            <a:ext cx="6189337" cy="4703008"/>
          </a:xfrm>
          <a:prstGeom prst="roundRect">
            <a:avLst>
              <a:gd name="adj" fmla="val 4742"/>
            </a:avLst>
          </a:prstGeom>
          <a:ln w="28575">
            <a:solidFill>
              <a:srgbClr val="90C8E5"/>
            </a:solidFill>
          </a:ln>
        </p:spPr>
      </p:pic>
      <p:sp>
        <p:nvSpPr>
          <p:cNvPr id="8" name="Rectangle: Rounded Corners 7">
            <a:extLst>
              <a:ext uri="{FF2B5EF4-FFF2-40B4-BE49-F238E27FC236}">
                <a16:creationId xmlns:a16="http://schemas.microsoft.com/office/drawing/2014/main" id="{EA2CA4B5-02BA-BE41-AFFC-4DDA4D93956C}"/>
              </a:ext>
            </a:extLst>
          </p:cNvPr>
          <p:cNvSpPr/>
          <p:nvPr/>
        </p:nvSpPr>
        <p:spPr>
          <a:xfrm>
            <a:off x="5494458" y="2132360"/>
            <a:ext cx="3110769" cy="1652239"/>
          </a:xfrm>
          <a:prstGeom prst="roundRect">
            <a:avLst>
              <a:gd name="adj" fmla="val 10259"/>
            </a:avLst>
          </a:prstGeom>
          <a:solidFill>
            <a:schemeClr val="bg1"/>
          </a:solidFill>
          <a:ln w="28575">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9AB0E5DB-0D00-CA8E-04BC-52A7665B2A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37431"/>
          <a:stretch/>
        </p:blipFill>
        <p:spPr>
          <a:xfrm rot="1046942" flipH="1">
            <a:off x="7441402" y="5939726"/>
            <a:ext cx="758908" cy="742804"/>
          </a:xfrm>
          <a:prstGeom prst="rect">
            <a:avLst/>
          </a:prstGeom>
        </p:spPr>
      </p:pic>
      <p:sp>
        <p:nvSpPr>
          <p:cNvPr id="10" name="Rectangle: Rounded Corners 9">
            <a:extLst>
              <a:ext uri="{FF2B5EF4-FFF2-40B4-BE49-F238E27FC236}">
                <a16:creationId xmlns:a16="http://schemas.microsoft.com/office/drawing/2014/main" id="{02661C7E-DF47-3F7F-8FF3-61E67409AC07}"/>
              </a:ext>
            </a:extLst>
          </p:cNvPr>
          <p:cNvSpPr/>
          <p:nvPr/>
        </p:nvSpPr>
        <p:spPr>
          <a:xfrm>
            <a:off x="457198" y="425451"/>
            <a:ext cx="8229604" cy="781049"/>
          </a:xfrm>
          <a:prstGeom prst="roundRect">
            <a:avLst/>
          </a:prstGeom>
          <a:solidFill>
            <a:srgbClr val="F0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9E52DB1-0144-3846-6C46-B5A85B5DEE0C}"/>
              </a:ext>
            </a:extLst>
          </p:cNvPr>
          <p:cNvSpPr>
            <a:spLocks noGrp="1"/>
          </p:cNvSpPr>
          <p:nvPr>
            <p:ph type="title"/>
          </p:nvPr>
        </p:nvSpPr>
        <p:spPr>
          <a:xfrm>
            <a:off x="692150" y="349251"/>
            <a:ext cx="8220075" cy="994306"/>
          </a:xfrm>
        </p:spPr>
        <p:txBody>
          <a:bodyPr/>
          <a:lstStyle/>
          <a:p>
            <a:r>
              <a:rPr lang="en-GB" sz="3400" dirty="0">
                <a:solidFill>
                  <a:srgbClr val="B46E2E"/>
                </a:solidFill>
              </a:rPr>
              <a:t>Did You Know?</a:t>
            </a:r>
          </a:p>
        </p:txBody>
      </p:sp>
      <p:pic>
        <p:nvPicPr>
          <p:cNvPr id="9" name="Picture 8">
            <a:extLst>
              <a:ext uri="{FF2B5EF4-FFF2-40B4-BE49-F238E27FC236}">
                <a16:creationId xmlns:a16="http://schemas.microsoft.com/office/drawing/2014/main" id="{D8BF32FE-B3C2-FBD8-F791-C7B199B342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9947" y="507873"/>
            <a:ext cx="580803" cy="592580"/>
          </a:xfrm>
          <a:prstGeom prst="rect">
            <a:avLst/>
          </a:prstGeom>
        </p:spPr>
      </p:pic>
      <p:pic>
        <p:nvPicPr>
          <p:cNvPr id="20" name="Picture 19">
            <a:extLst>
              <a:ext uri="{FF2B5EF4-FFF2-40B4-BE49-F238E27FC236}">
                <a16:creationId xmlns:a16="http://schemas.microsoft.com/office/drawing/2014/main" id="{A97617C2-27FD-F432-6F2D-E5D16A040CCB}"/>
              </a:ext>
            </a:extLst>
          </p:cNvPr>
          <p:cNvPicPr>
            <a:picLocks noChangeAspect="1"/>
          </p:cNvPicPr>
          <p:nvPr/>
        </p:nvPicPr>
        <p:blipFill rotWithShape="1">
          <a:blip r:embed="rId5"/>
          <a:srcRect l="-1816" t="-3848" r="-930" b="50496"/>
          <a:stretch/>
        </p:blipFill>
        <p:spPr>
          <a:xfrm>
            <a:off x="3053619" y="5434906"/>
            <a:ext cx="5943600" cy="1423094"/>
          </a:xfrm>
          <a:prstGeom prst="rect">
            <a:avLst/>
          </a:prstGeom>
        </p:spPr>
      </p:pic>
      <p:pic>
        <p:nvPicPr>
          <p:cNvPr id="21" name="Picture 20">
            <a:extLst>
              <a:ext uri="{FF2B5EF4-FFF2-40B4-BE49-F238E27FC236}">
                <a16:creationId xmlns:a16="http://schemas.microsoft.com/office/drawing/2014/main" id="{73768683-6A74-327A-C797-CB4B5F822324}"/>
              </a:ext>
            </a:extLst>
          </p:cNvPr>
          <p:cNvPicPr>
            <a:picLocks noChangeAspect="1"/>
          </p:cNvPicPr>
          <p:nvPr/>
        </p:nvPicPr>
        <p:blipFill rotWithShape="1">
          <a:blip r:embed="rId5"/>
          <a:srcRect l="-1816" t="-3849" r="23226" b="70303"/>
          <a:stretch/>
        </p:blipFill>
        <p:spPr>
          <a:xfrm flipH="1">
            <a:off x="519967" y="5774425"/>
            <a:ext cx="5505452" cy="1083575"/>
          </a:xfrm>
          <a:prstGeom prst="rect">
            <a:avLst/>
          </a:prstGeom>
        </p:spPr>
      </p:pic>
      <p:pic>
        <p:nvPicPr>
          <p:cNvPr id="7" name="Picture 6">
            <a:extLst>
              <a:ext uri="{FF2B5EF4-FFF2-40B4-BE49-F238E27FC236}">
                <a16:creationId xmlns:a16="http://schemas.microsoft.com/office/drawing/2014/main" id="{92D0DC06-1CFE-5903-9222-1DE8934B35A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flipH="1">
            <a:off x="501650" y="195804"/>
            <a:ext cx="1243865" cy="1049365"/>
          </a:xfrm>
          <a:prstGeom prst="rect">
            <a:avLst/>
          </a:prstGeom>
        </p:spPr>
      </p:pic>
      <p:sp>
        <p:nvSpPr>
          <p:cNvPr id="11" name="Rectangle: Rounded Corners 10">
            <a:extLst>
              <a:ext uri="{FF2B5EF4-FFF2-40B4-BE49-F238E27FC236}">
                <a16:creationId xmlns:a16="http://schemas.microsoft.com/office/drawing/2014/main" id="{A5FA0766-74B0-32FD-2C4A-A68522674A8E}"/>
              </a:ext>
            </a:extLst>
          </p:cNvPr>
          <p:cNvSpPr/>
          <p:nvPr/>
        </p:nvSpPr>
        <p:spPr>
          <a:xfrm>
            <a:off x="542639" y="3670394"/>
            <a:ext cx="2965450" cy="2562092"/>
          </a:xfrm>
          <a:prstGeom prst="roundRect">
            <a:avLst>
              <a:gd name="adj" fmla="val 8772"/>
            </a:avLst>
          </a:prstGeom>
          <a:solidFill>
            <a:schemeClr val="bg1"/>
          </a:solidFill>
          <a:ln w="28575">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ACF7375E-914C-5148-7C64-473DD3CEC752}"/>
              </a:ext>
            </a:extLst>
          </p:cNvPr>
          <p:cNvSpPr txBox="1"/>
          <p:nvPr/>
        </p:nvSpPr>
        <p:spPr>
          <a:xfrm>
            <a:off x="755650" y="1278055"/>
            <a:ext cx="7632701" cy="790099"/>
          </a:xfrm>
          <a:prstGeom prst="roundRect">
            <a:avLst>
              <a:gd name="adj" fmla="val 32207"/>
            </a:avLst>
          </a:prstGeom>
          <a:solidFill>
            <a:srgbClr val="90C8E5"/>
          </a:solidFill>
        </p:spPr>
        <p:txBody>
          <a:bodyPr wrap="square">
            <a:spAutoFit/>
          </a:bodyPr>
          <a:lstStyle/>
          <a:p>
            <a:pPr algn="ctr">
              <a:spcAft>
                <a:spcPts val="1200"/>
              </a:spcAft>
            </a:pPr>
            <a:r>
              <a:rPr lang="en-GB" dirty="0"/>
              <a:t>Hedgehogs are </a:t>
            </a:r>
            <a:r>
              <a:rPr lang="en-GB" b="1" dirty="0"/>
              <a:t>lactose intolerant</a:t>
            </a:r>
            <a:r>
              <a:rPr lang="en-GB" dirty="0"/>
              <a:t>. This means that drinking milk isn’t good for them and can make them poorly. </a:t>
            </a:r>
          </a:p>
        </p:txBody>
      </p:sp>
      <p:sp>
        <p:nvSpPr>
          <p:cNvPr id="4" name="TextBox 3">
            <a:extLst>
              <a:ext uri="{FF2B5EF4-FFF2-40B4-BE49-F238E27FC236}">
                <a16:creationId xmlns:a16="http://schemas.microsoft.com/office/drawing/2014/main" id="{C77D2475-8FF5-A49B-9F0A-B39B76D3518D}"/>
              </a:ext>
            </a:extLst>
          </p:cNvPr>
          <p:cNvSpPr txBox="1"/>
          <p:nvPr/>
        </p:nvSpPr>
        <p:spPr>
          <a:xfrm>
            <a:off x="633125" y="3845383"/>
            <a:ext cx="2659064" cy="2308324"/>
          </a:xfrm>
          <a:prstGeom prst="rect">
            <a:avLst/>
          </a:prstGeom>
          <a:noFill/>
        </p:spPr>
        <p:txBody>
          <a:bodyPr wrap="square">
            <a:spAutoFit/>
          </a:bodyPr>
          <a:lstStyle/>
          <a:p>
            <a:pPr>
              <a:spcAft>
                <a:spcPts val="1200"/>
              </a:spcAft>
            </a:pPr>
            <a:r>
              <a:rPr lang="en-GB" dirty="0"/>
              <a:t>Most hedgehogs will eat insects, worms, slugs, snails and frogs. Some have been known to eat bird’s eggs or dead mice too. Hedgehogs also eat fallen fruit, berries, roots and seeds.</a:t>
            </a:r>
          </a:p>
        </p:txBody>
      </p:sp>
      <p:sp>
        <p:nvSpPr>
          <p:cNvPr id="3" name="TextBox 2">
            <a:extLst>
              <a:ext uri="{FF2B5EF4-FFF2-40B4-BE49-F238E27FC236}">
                <a16:creationId xmlns:a16="http://schemas.microsoft.com/office/drawing/2014/main" id="{21966ECF-8136-83DE-7209-2CD8C809CAEF}"/>
              </a:ext>
            </a:extLst>
          </p:cNvPr>
          <p:cNvSpPr txBox="1"/>
          <p:nvPr/>
        </p:nvSpPr>
        <p:spPr>
          <a:xfrm>
            <a:off x="5593171" y="2204473"/>
            <a:ext cx="2973956" cy="1477328"/>
          </a:xfrm>
          <a:prstGeom prst="rect">
            <a:avLst/>
          </a:prstGeom>
          <a:noFill/>
        </p:spPr>
        <p:txBody>
          <a:bodyPr wrap="square">
            <a:spAutoFit/>
          </a:bodyPr>
          <a:lstStyle/>
          <a:p>
            <a:pPr>
              <a:spcAft>
                <a:spcPts val="1200"/>
              </a:spcAft>
            </a:pPr>
            <a:r>
              <a:rPr lang="en-GB" dirty="0"/>
              <a:t>Sometimes, people leave food out for hedgehogs who visit their garden. Hedgehogs can eat wet cat food and drink fresh water. </a:t>
            </a:r>
          </a:p>
        </p:txBody>
      </p:sp>
    </p:spTree>
    <p:extLst>
      <p:ext uri="{BB962C8B-B14F-4D97-AF65-F5344CB8AC3E}">
        <p14:creationId xmlns:p14="http://schemas.microsoft.com/office/powerpoint/2010/main" val="74400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5" grpId="0" animBg="1"/>
      <p:bldP spid="4"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EBE601B-F274-583D-2CDD-D9A1B41094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6832" y="1490904"/>
            <a:ext cx="3247418" cy="5080000"/>
          </a:xfrm>
          <a:prstGeom prst="rect">
            <a:avLst/>
          </a:prstGeom>
        </p:spPr>
      </p:pic>
      <p:sp>
        <p:nvSpPr>
          <p:cNvPr id="2" name="Freeform: Shape 1">
            <a:extLst>
              <a:ext uri="{FF2B5EF4-FFF2-40B4-BE49-F238E27FC236}">
                <a16:creationId xmlns:a16="http://schemas.microsoft.com/office/drawing/2014/main" id="{BA5444FC-41D2-632B-266A-4895D881B32E}"/>
              </a:ext>
            </a:extLst>
          </p:cNvPr>
          <p:cNvSpPr/>
          <p:nvPr/>
        </p:nvSpPr>
        <p:spPr>
          <a:xfrm rot="6430388">
            <a:off x="2285417" y="148305"/>
            <a:ext cx="2655819" cy="5406427"/>
          </a:xfrm>
          <a:custGeom>
            <a:avLst/>
            <a:gdLst>
              <a:gd name="connsiteX0" fmla="*/ 962789 w 2655819"/>
              <a:gd name="connsiteY0" fmla="*/ 5114568 h 5406427"/>
              <a:gd name="connsiteX1" fmla="*/ 18566 w 2655819"/>
              <a:gd name="connsiteY1" fmla="*/ 2059206 h 5406427"/>
              <a:gd name="connsiteX2" fmla="*/ 291859 w 2655819"/>
              <a:gd name="connsiteY2" fmla="*/ 1541448 h 5406427"/>
              <a:gd name="connsiteX3" fmla="*/ 921869 w 2655819"/>
              <a:gd name="connsiteY3" fmla="*/ 1346751 h 5406427"/>
              <a:gd name="connsiteX4" fmla="*/ 1087968 w 2655819"/>
              <a:gd name="connsiteY4" fmla="*/ 0 h 5406427"/>
              <a:gd name="connsiteX5" fmla="*/ 1243560 w 2655819"/>
              <a:gd name="connsiteY5" fmla="*/ 1261553 h 5406427"/>
              <a:gd name="connsiteX6" fmla="*/ 1338835 w 2655819"/>
              <a:gd name="connsiteY6" fmla="*/ 1251944 h 5406427"/>
              <a:gd name="connsiteX7" fmla="*/ 1693031 w 2655819"/>
              <a:gd name="connsiteY7" fmla="*/ 1541733 h 5406427"/>
              <a:gd name="connsiteX8" fmla="*/ 2637253 w 2655819"/>
              <a:gd name="connsiteY8" fmla="*/ 4597095 h 5406427"/>
              <a:gd name="connsiteX9" fmla="*/ 2363960 w 2655819"/>
              <a:gd name="connsiteY9" fmla="*/ 5114853 h 5406427"/>
              <a:gd name="connsiteX10" fmla="*/ 1480546 w 2655819"/>
              <a:gd name="connsiteY10" fmla="*/ 5387861 h 5406427"/>
              <a:gd name="connsiteX11" fmla="*/ 962789 w 2655819"/>
              <a:gd name="connsiteY11" fmla="*/ 5114568 h 5406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55819" h="5406427">
                <a:moveTo>
                  <a:pt x="962789" y="5114568"/>
                </a:moveTo>
                <a:lnTo>
                  <a:pt x="18566" y="2059206"/>
                </a:lnTo>
                <a:cubicBezTo>
                  <a:pt x="-48941" y="1840763"/>
                  <a:pt x="73416" y="1608955"/>
                  <a:pt x="291859" y="1541448"/>
                </a:cubicBezTo>
                <a:lnTo>
                  <a:pt x="921869" y="1346751"/>
                </a:lnTo>
                <a:lnTo>
                  <a:pt x="1087968" y="0"/>
                </a:lnTo>
                <a:lnTo>
                  <a:pt x="1243560" y="1261553"/>
                </a:lnTo>
                <a:lnTo>
                  <a:pt x="1338835" y="1251944"/>
                </a:lnTo>
                <a:cubicBezTo>
                  <a:pt x="1499351" y="1268117"/>
                  <a:pt x="1642400" y="1377901"/>
                  <a:pt x="1693031" y="1541733"/>
                </a:cubicBezTo>
                <a:lnTo>
                  <a:pt x="2637253" y="4597095"/>
                </a:lnTo>
                <a:cubicBezTo>
                  <a:pt x="2704760" y="4815538"/>
                  <a:pt x="2582403" y="5047346"/>
                  <a:pt x="2363960" y="5114853"/>
                </a:cubicBezTo>
                <a:lnTo>
                  <a:pt x="1480546" y="5387861"/>
                </a:lnTo>
                <a:cubicBezTo>
                  <a:pt x="1262104" y="5455368"/>
                  <a:pt x="1030296" y="5333011"/>
                  <a:pt x="962789" y="5114568"/>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 name="Text"/>
          <p:cNvSpPr/>
          <p:nvPr/>
        </p:nvSpPr>
        <p:spPr>
          <a:xfrm>
            <a:off x="1254399" y="2047438"/>
            <a:ext cx="3472901" cy="1292662"/>
          </a:xfrm>
          <a:prstGeom prst="rect">
            <a:avLst/>
          </a:prstGeom>
        </p:spPr>
        <p:txBody>
          <a:bodyPr wrap="square" lIns="0" tIns="0" rIns="0" bIns="0">
            <a:spAutoFit/>
          </a:bodyPr>
          <a:lstStyle/>
          <a:p>
            <a:pPr algn="ctr">
              <a:spcAft>
                <a:spcPts val="1200"/>
              </a:spcAft>
            </a:pPr>
            <a:r>
              <a:rPr lang="en-GB" sz="2800"/>
              <a:t>We hope you have enjoyed learning about hedgehogs!</a:t>
            </a:r>
            <a:endParaRPr lang="en-GB" sz="2800" dirty="0"/>
          </a:p>
        </p:txBody>
      </p:sp>
    </p:spTree>
    <p:extLst>
      <p:ext uri="{BB962C8B-B14F-4D97-AF65-F5344CB8AC3E}">
        <p14:creationId xmlns:p14="http://schemas.microsoft.com/office/powerpoint/2010/main" val="69892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55801" y="1307285"/>
            <a:ext cx="4502433" cy="337682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984368" y="1239635"/>
            <a:ext cx="4579748" cy="3434811"/>
          </a:xfrm>
          <a:prstGeom prst="rect">
            <a:avLst/>
          </a:prstGeom>
        </p:spPr>
      </p:pic>
    </p:spTree>
    <p:extLst>
      <p:ext uri="{BB962C8B-B14F-4D97-AF65-F5344CB8AC3E}">
        <p14:creationId xmlns:p14="http://schemas.microsoft.com/office/powerpoint/2010/main" val="4026027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75408" y="1426572"/>
            <a:ext cx="4794069" cy="359555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219937" y="1414507"/>
            <a:ext cx="4697550" cy="3523162"/>
          </a:xfrm>
          <a:prstGeom prst="rect">
            <a:avLst/>
          </a:prstGeom>
        </p:spPr>
      </p:pic>
    </p:spTree>
    <p:extLst>
      <p:ext uri="{BB962C8B-B14F-4D97-AF65-F5344CB8AC3E}">
        <p14:creationId xmlns:p14="http://schemas.microsoft.com/office/powerpoint/2010/main" val="1257889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86494" y="1400884"/>
            <a:ext cx="5006561" cy="375492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156377" y="1400885"/>
            <a:ext cx="5006561" cy="3754920"/>
          </a:xfrm>
          <a:prstGeom prst="rect">
            <a:avLst/>
          </a:prstGeom>
        </p:spPr>
      </p:pic>
    </p:spTree>
    <p:extLst>
      <p:ext uri="{BB962C8B-B14F-4D97-AF65-F5344CB8AC3E}">
        <p14:creationId xmlns:p14="http://schemas.microsoft.com/office/powerpoint/2010/main" val="23574372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893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EBE601B-F274-583D-2CDD-D9A1B41094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6832" y="1490904"/>
            <a:ext cx="3247418" cy="5080000"/>
          </a:xfrm>
          <a:prstGeom prst="rect">
            <a:avLst/>
          </a:prstGeom>
        </p:spPr>
      </p:pic>
      <p:sp>
        <p:nvSpPr>
          <p:cNvPr id="24" name="Freeform: Shape 23">
            <a:extLst>
              <a:ext uri="{FF2B5EF4-FFF2-40B4-BE49-F238E27FC236}">
                <a16:creationId xmlns:a16="http://schemas.microsoft.com/office/drawing/2014/main" id="{AAF67D48-0AC8-C9A6-3BFE-8ED780835C7E}"/>
              </a:ext>
            </a:extLst>
          </p:cNvPr>
          <p:cNvSpPr/>
          <p:nvPr/>
        </p:nvSpPr>
        <p:spPr>
          <a:xfrm rot="6430388">
            <a:off x="1221231" y="16059"/>
            <a:ext cx="4098372" cy="5777137"/>
          </a:xfrm>
          <a:custGeom>
            <a:avLst/>
            <a:gdLst>
              <a:gd name="connsiteX0" fmla="*/ 958666 w 3733883"/>
              <a:gd name="connsiteY0" fmla="*/ 5106658 h 5263347"/>
              <a:gd name="connsiteX1" fmla="*/ 9967 w 3733883"/>
              <a:gd name="connsiteY1" fmla="*/ 2036812 h 5263347"/>
              <a:gd name="connsiteX2" fmla="*/ 156688 w 3733883"/>
              <a:gd name="connsiteY2" fmla="*/ 1758847 h 5263347"/>
              <a:gd name="connsiteX3" fmla="*/ 1179286 w 3733883"/>
              <a:gd name="connsiteY3" fmla="*/ 1442825 h 5263347"/>
              <a:gd name="connsiteX4" fmla="*/ 1357234 w 3733883"/>
              <a:gd name="connsiteY4" fmla="*/ 0 h 5263347"/>
              <a:gd name="connsiteX5" fmla="*/ 1522116 w 3733883"/>
              <a:gd name="connsiteY5" fmla="*/ 1336878 h 5263347"/>
              <a:gd name="connsiteX6" fmla="*/ 2497252 w 3733883"/>
              <a:gd name="connsiteY6" fmla="*/ 1035524 h 5263347"/>
              <a:gd name="connsiteX7" fmla="*/ 2775218 w 3733883"/>
              <a:gd name="connsiteY7" fmla="*/ 1182245 h 5263347"/>
              <a:gd name="connsiteX8" fmla="*/ 3723916 w 3733883"/>
              <a:gd name="connsiteY8" fmla="*/ 4252091 h 5263347"/>
              <a:gd name="connsiteX9" fmla="*/ 3577195 w 3733883"/>
              <a:gd name="connsiteY9" fmla="*/ 4530056 h 5263347"/>
              <a:gd name="connsiteX10" fmla="*/ 1236631 w 3733883"/>
              <a:gd name="connsiteY10" fmla="*/ 5253380 h 5263347"/>
              <a:gd name="connsiteX11" fmla="*/ 958666 w 3733883"/>
              <a:gd name="connsiteY11" fmla="*/ 5106658 h 526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33883" h="5263347">
                <a:moveTo>
                  <a:pt x="958666" y="5106658"/>
                </a:moveTo>
                <a:lnTo>
                  <a:pt x="9967" y="2036812"/>
                </a:lnTo>
                <a:cubicBezTo>
                  <a:pt x="-26275" y="1919539"/>
                  <a:pt x="39414" y="1795089"/>
                  <a:pt x="156688" y="1758847"/>
                </a:cubicBezTo>
                <a:lnTo>
                  <a:pt x="1179286" y="1442825"/>
                </a:lnTo>
                <a:lnTo>
                  <a:pt x="1357234" y="0"/>
                </a:lnTo>
                <a:lnTo>
                  <a:pt x="1522116" y="1336878"/>
                </a:lnTo>
                <a:lnTo>
                  <a:pt x="2497252" y="1035524"/>
                </a:lnTo>
                <a:cubicBezTo>
                  <a:pt x="2614526" y="999282"/>
                  <a:pt x="2738976" y="1064971"/>
                  <a:pt x="2775218" y="1182245"/>
                </a:cubicBezTo>
                <a:lnTo>
                  <a:pt x="3723916" y="4252091"/>
                </a:lnTo>
                <a:cubicBezTo>
                  <a:pt x="3760158" y="4369365"/>
                  <a:pt x="3694469" y="4493814"/>
                  <a:pt x="3577195" y="4530056"/>
                </a:cubicBezTo>
                <a:lnTo>
                  <a:pt x="1236631" y="5253380"/>
                </a:lnTo>
                <a:cubicBezTo>
                  <a:pt x="1119358" y="5289622"/>
                  <a:pt x="994908" y="5223932"/>
                  <a:pt x="958666" y="5106658"/>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 name="Text"/>
          <p:cNvSpPr/>
          <p:nvPr/>
        </p:nvSpPr>
        <p:spPr>
          <a:xfrm>
            <a:off x="920382" y="1440104"/>
            <a:ext cx="3842358" cy="2677656"/>
          </a:xfrm>
          <a:prstGeom prst="rect">
            <a:avLst/>
          </a:prstGeom>
        </p:spPr>
        <p:txBody>
          <a:bodyPr wrap="square" lIns="0" tIns="0" rIns="0" bIns="0">
            <a:spAutoFit/>
          </a:bodyPr>
          <a:lstStyle/>
          <a:p>
            <a:pPr>
              <a:spcAft>
                <a:spcPts val="1200"/>
              </a:spcAft>
            </a:pPr>
            <a:r>
              <a:rPr lang="en-GB" sz="2400" dirty="0"/>
              <a:t>Hi!</a:t>
            </a:r>
          </a:p>
          <a:p>
            <a:pPr>
              <a:spcAft>
                <a:spcPts val="1200"/>
              </a:spcAft>
            </a:pPr>
            <a:r>
              <a:rPr lang="en-GB" sz="2400" dirty="0"/>
              <a:t>I’m Hattie.</a:t>
            </a:r>
          </a:p>
          <a:p>
            <a:pPr>
              <a:spcAft>
                <a:spcPts val="1200"/>
              </a:spcAft>
            </a:pPr>
            <a:r>
              <a:rPr lang="en-GB" sz="2400" dirty="0"/>
              <a:t>Would you like to find out more about hedgehogs?</a:t>
            </a:r>
          </a:p>
          <a:p>
            <a:pPr>
              <a:spcAft>
                <a:spcPts val="1200"/>
              </a:spcAft>
            </a:pPr>
            <a:r>
              <a:rPr lang="en-GB" sz="2400" dirty="0"/>
              <a:t>Come with me to learn </a:t>
            </a:r>
            <a:br>
              <a:rPr lang="en-GB" sz="2400" dirty="0"/>
            </a:br>
            <a:r>
              <a:rPr lang="en-GB" sz="2400" dirty="0"/>
              <a:t>lots of fun facts.</a:t>
            </a:r>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9AB0E5DB-0D00-CA8E-04BC-52A7665B2A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06923">
            <a:off x="1465593" y="5434905"/>
            <a:ext cx="909721" cy="1423094"/>
          </a:xfrm>
          <a:prstGeom prst="rect">
            <a:avLst/>
          </a:prstGeom>
        </p:spPr>
      </p:pic>
      <p:sp>
        <p:nvSpPr>
          <p:cNvPr id="17" name="Rectangle: Rounded Corners 16">
            <a:extLst>
              <a:ext uri="{FF2B5EF4-FFF2-40B4-BE49-F238E27FC236}">
                <a16:creationId xmlns:a16="http://schemas.microsoft.com/office/drawing/2014/main" id="{BA128792-0116-9D12-B578-ACA2F66307DC}"/>
              </a:ext>
            </a:extLst>
          </p:cNvPr>
          <p:cNvSpPr/>
          <p:nvPr/>
        </p:nvSpPr>
        <p:spPr>
          <a:xfrm>
            <a:off x="755650" y="1470908"/>
            <a:ext cx="5505450" cy="3723392"/>
          </a:xfrm>
          <a:prstGeom prst="roundRect">
            <a:avLst>
              <a:gd name="adj" fmla="val 8481"/>
            </a:avLst>
          </a:prstGeom>
          <a:solidFill>
            <a:srgbClr val="F0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02661C7E-DF47-3F7F-8FF3-61E67409AC07}"/>
              </a:ext>
            </a:extLst>
          </p:cNvPr>
          <p:cNvSpPr/>
          <p:nvPr/>
        </p:nvSpPr>
        <p:spPr>
          <a:xfrm>
            <a:off x="457198" y="425451"/>
            <a:ext cx="8229604" cy="781049"/>
          </a:xfrm>
          <a:prstGeom prst="roundRect">
            <a:avLst/>
          </a:prstGeom>
          <a:solidFill>
            <a:srgbClr val="F0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9E52DB1-0144-3846-6C46-B5A85B5DEE0C}"/>
              </a:ext>
            </a:extLst>
          </p:cNvPr>
          <p:cNvSpPr>
            <a:spLocks noGrp="1"/>
          </p:cNvSpPr>
          <p:nvPr>
            <p:ph type="title"/>
          </p:nvPr>
        </p:nvSpPr>
        <p:spPr>
          <a:xfrm>
            <a:off x="457198" y="349251"/>
            <a:ext cx="8220075" cy="994306"/>
          </a:xfrm>
        </p:spPr>
        <p:txBody>
          <a:bodyPr/>
          <a:lstStyle/>
          <a:p>
            <a:r>
              <a:rPr lang="en-GB" dirty="0">
                <a:solidFill>
                  <a:srgbClr val="B46E2E"/>
                </a:solidFill>
              </a:rPr>
              <a:t>What Is a Hedgehog?</a:t>
            </a:r>
          </a:p>
        </p:txBody>
      </p:sp>
      <p:sp>
        <p:nvSpPr>
          <p:cNvPr id="5" name="TextBox 4">
            <a:extLst>
              <a:ext uri="{FF2B5EF4-FFF2-40B4-BE49-F238E27FC236}">
                <a16:creationId xmlns:a16="http://schemas.microsoft.com/office/drawing/2014/main" id="{ACF7375E-914C-5148-7C64-473DD3CEC752}"/>
              </a:ext>
            </a:extLst>
          </p:cNvPr>
          <p:cNvSpPr txBox="1"/>
          <p:nvPr/>
        </p:nvSpPr>
        <p:spPr>
          <a:xfrm>
            <a:off x="883224" y="1947609"/>
            <a:ext cx="2733868" cy="2769989"/>
          </a:xfrm>
          <a:prstGeom prst="rect">
            <a:avLst/>
          </a:prstGeom>
          <a:noFill/>
        </p:spPr>
        <p:txBody>
          <a:bodyPr wrap="square">
            <a:spAutoFit/>
          </a:bodyPr>
          <a:lstStyle/>
          <a:p>
            <a:pPr>
              <a:spcAft>
                <a:spcPts val="1200"/>
              </a:spcAft>
            </a:pPr>
            <a:r>
              <a:rPr lang="en-GB" dirty="0"/>
              <a:t>Hedgehogs are small mammals.</a:t>
            </a:r>
          </a:p>
          <a:p>
            <a:pPr>
              <a:spcAft>
                <a:spcPts val="1200"/>
              </a:spcAft>
            </a:pPr>
            <a:r>
              <a:rPr lang="en-GB" dirty="0"/>
              <a:t>A male hedgehog is called a boar.</a:t>
            </a:r>
          </a:p>
          <a:p>
            <a:pPr>
              <a:spcAft>
                <a:spcPts val="1200"/>
              </a:spcAft>
            </a:pPr>
            <a:r>
              <a:rPr lang="en-GB" dirty="0"/>
              <a:t>A female hedgehog is called a sow.</a:t>
            </a:r>
          </a:p>
          <a:p>
            <a:pPr>
              <a:spcAft>
                <a:spcPts val="1200"/>
              </a:spcAft>
            </a:pPr>
            <a:r>
              <a:rPr lang="en-GB" dirty="0"/>
              <a:t>Baby hedgehogs are known as hoglets.</a:t>
            </a:r>
          </a:p>
        </p:txBody>
      </p:sp>
      <p:pic>
        <p:nvPicPr>
          <p:cNvPr id="9" name="Picture 8">
            <a:extLst>
              <a:ext uri="{FF2B5EF4-FFF2-40B4-BE49-F238E27FC236}">
                <a16:creationId xmlns:a16="http://schemas.microsoft.com/office/drawing/2014/main" id="{D8BF32FE-B3C2-FBD8-F791-C7B199B342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9947" y="507873"/>
            <a:ext cx="580803" cy="592580"/>
          </a:xfrm>
          <a:prstGeom prst="rect">
            <a:avLst/>
          </a:prstGeom>
        </p:spPr>
      </p:pic>
      <p:pic>
        <p:nvPicPr>
          <p:cNvPr id="14" name="Picture 13">
            <a:extLst>
              <a:ext uri="{FF2B5EF4-FFF2-40B4-BE49-F238E27FC236}">
                <a16:creationId xmlns:a16="http://schemas.microsoft.com/office/drawing/2014/main" id="{0FD2556D-356E-F38E-99B6-328808A44F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4851"/>
          <a:stretch/>
        </p:blipFill>
        <p:spPr>
          <a:xfrm>
            <a:off x="103306" y="221900"/>
            <a:ext cx="1559836" cy="984600"/>
          </a:xfrm>
          <a:prstGeom prst="rect">
            <a:avLst/>
          </a:prstGeom>
        </p:spPr>
      </p:pic>
      <p:pic>
        <p:nvPicPr>
          <p:cNvPr id="16" name="Picture 15">
            <a:extLst>
              <a:ext uri="{FF2B5EF4-FFF2-40B4-BE49-F238E27FC236}">
                <a16:creationId xmlns:a16="http://schemas.microsoft.com/office/drawing/2014/main" id="{BA323B15-E6B6-87CC-D908-6068A4F0EF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0934" y="1470908"/>
            <a:ext cx="4887416" cy="3723392"/>
          </a:xfrm>
          <a:prstGeom prst="roundRect">
            <a:avLst>
              <a:gd name="adj" fmla="val 8334"/>
            </a:avLst>
          </a:prstGeom>
        </p:spPr>
      </p:pic>
      <p:pic>
        <p:nvPicPr>
          <p:cNvPr id="20" name="Picture 19">
            <a:extLst>
              <a:ext uri="{FF2B5EF4-FFF2-40B4-BE49-F238E27FC236}">
                <a16:creationId xmlns:a16="http://schemas.microsoft.com/office/drawing/2014/main" id="{A97617C2-27FD-F432-6F2D-E5D16A040CCB}"/>
              </a:ext>
            </a:extLst>
          </p:cNvPr>
          <p:cNvPicPr>
            <a:picLocks noChangeAspect="1"/>
          </p:cNvPicPr>
          <p:nvPr/>
        </p:nvPicPr>
        <p:blipFill rotWithShape="1">
          <a:blip r:embed="rId6"/>
          <a:srcRect l="-1816" t="-3848" r="-930" b="50496"/>
          <a:stretch/>
        </p:blipFill>
        <p:spPr>
          <a:xfrm>
            <a:off x="3053619" y="5434906"/>
            <a:ext cx="5943600" cy="1423094"/>
          </a:xfrm>
          <a:prstGeom prst="rect">
            <a:avLst/>
          </a:prstGeom>
        </p:spPr>
      </p:pic>
      <p:pic>
        <p:nvPicPr>
          <p:cNvPr id="21" name="Picture 20">
            <a:extLst>
              <a:ext uri="{FF2B5EF4-FFF2-40B4-BE49-F238E27FC236}">
                <a16:creationId xmlns:a16="http://schemas.microsoft.com/office/drawing/2014/main" id="{73768683-6A74-327A-C797-CB4B5F822324}"/>
              </a:ext>
            </a:extLst>
          </p:cNvPr>
          <p:cNvPicPr>
            <a:picLocks noChangeAspect="1"/>
          </p:cNvPicPr>
          <p:nvPr/>
        </p:nvPicPr>
        <p:blipFill rotWithShape="1">
          <a:blip r:embed="rId6"/>
          <a:srcRect l="-1816" t="-3849" r="23226" b="70303"/>
          <a:stretch/>
        </p:blipFill>
        <p:spPr>
          <a:xfrm flipH="1">
            <a:off x="519967" y="5774425"/>
            <a:ext cx="5505452" cy="1083575"/>
          </a:xfrm>
          <a:prstGeom prst="rect">
            <a:avLst/>
          </a:prstGeom>
        </p:spPr>
      </p:pic>
    </p:spTree>
    <p:extLst>
      <p:ext uri="{BB962C8B-B14F-4D97-AF65-F5344CB8AC3E}">
        <p14:creationId xmlns:p14="http://schemas.microsoft.com/office/powerpoint/2010/main" val="148067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A323B15-E6B6-87CC-D908-6068A4F0EFF3}"/>
              </a:ext>
            </a:extLst>
          </p:cNvPr>
          <p:cNvPicPr>
            <a:picLocks noChangeAspect="1"/>
          </p:cNvPicPr>
          <p:nvPr/>
        </p:nvPicPr>
        <p:blipFill>
          <a:blip r:embed="rId2" cstate="print">
            <a:extLst>
              <a:ext uri="{28A0092B-C50C-407E-A947-70E740481C1C}">
                <a14:useLocalDpi xmlns:a14="http://schemas.microsoft.com/office/drawing/2010/main" val="0"/>
              </a:ext>
            </a:extLst>
          </a:blip>
          <a:srcRect l="725" r="725"/>
          <a:stretch/>
        </p:blipFill>
        <p:spPr>
          <a:xfrm>
            <a:off x="2194745" y="1577398"/>
            <a:ext cx="4761341" cy="3627344"/>
          </a:xfrm>
          <a:prstGeom prst="roundRect">
            <a:avLst>
              <a:gd name="adj" fmla="val 8334"/>
            </a:avLst>
          </a:prstGeom>
        </p:spPr>
      </p:pic>
      <p:sp>
        <p:nvSpPr>
          <p:cNvPr id="11" name="Isosceles Triangle 10">
            <a:extLst>
              <a:ext uri="{FF2B5EF4-FFF2-40B4-BE49-F238E27FC236}">
                <a16:creationId xmlns:a16="http://schemas.microsoft.com/office/drawing/2014/main" id="{A26FABD6-8BD5-1DE0-AB65-BAC90E26B090}"/>
              </a:ext>
            </a:extLst>
          </p:cNvPr>
          <p:cNvSpPr/>
          <p:nvPr/>
        </p:nvSpPr>
        <p:spPr>
          <a:xfrm rot="8012103">
            <a:off x="2675154" y="2150323"/>
            <a:ext cx="213737" cy="1905000"/>
          </a:xfrm>
          <a:prstGeom prst="triangle">
            <a:avLst/>
          </a:prstGeom>
          <a:solidFill>
            <a:srgbClr val="F9CBC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9AB0E5DB-0D00-CA8E-04BC-52A7665B2A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79439" flipH="1">
            <a:off x="6429404" y="5315902"/>
            <a:ext cx="854656" cy="1336954"/>
          </a:xfrm>
          <a:prstGeom prst="rect">
            <a:avLst/>
          </a:prstGeom>
        </p:spPr>
      </p:pic>
      <p:sp>
        <p:nvSpPr>
          <p:cNvPr id="10" name="Rectangle: Rounded Corners 9">
            <a:extLst>
              <a:ext uri="{FF2B5EF4-FFF2-40B4-BE49-F238E27FC236}">
                <a16:creationId xmlns:a16="http://schemas.microsoft.com/office/drawing/2014/main" id="{02661C7E-DF47-3F7F-8FF3-61E67409AC07}"/>
              </a:ext>
            </a:extLst>
          </p:cNvPr>
          <p:cNvSpPr/>
          <p:nvPr/>
        </p:nvSpPr>
        <p:spPr>
          <a:xfrm>
            <a:off x="457198" y="425451"/>
            <a:ext cx="8229604" cy="781049"/>
          </a:xfrm>
          <a:prstGeom prst="roundRect">
            <a:avLst/>
          </a:prstGeom>
          <a:solidFill>
            <a:srgbClr val="F0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9E52DB1-0144-3846-6C46-B5A85B5DEE0C}"/>
              </a:ext>
            </a:extLst>
          </p:cNvPr>
          <p:cNvSpPr>
            <a:spLocks noGrp="1"/>
          </p:cNvSpPr>
          <p:nvPr>
            <p:ph type="title"/>
          </p:nvPr>
        </p:nvSpPr>
        <p:spPr>
          <a:xfrm>
            <a:off x="692150" y="349251"/>
            <a:ext cx="8220075" cy="994306"/>
          </a:xfrm>
        </p:spPr>
        <p:txBody>
          <a:bodyPr/>
          <a:lstStyle/>
          <a:p>
            <a:r>
              <a:rPr lang="en-GB" sz="3400" dirty="0">
                <a:solidFill>
                  <a:srgbClr val="B46E2E"/>
                </a:solidFill>
              </a:rPr>
              <a:t>What Do Hedgehogs Look Like?</a:t>
            </a:r>
          </a:p>
        </p:txBody>
      </p:sp>
      <p:pic>
        <p:nvPicPr>
          <p:cNvPr id="9" name="Picture 8">
            <a:extLst>
              <a:ext uri="{FF2B5EF4-FFF2-40B4-BE49-F238E27FC236}">
                <a16:creationId xmlns:a16="http://schemas.microsoft.com/office/drawing/2014/main" id="{D8BF32FE-B3C2-FBD8-F791-C7B199B342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9947" y="507873"/>
            <a:ext cx="580803" cy="592580"/>
          </a:xfrm>
          <a:prstGeom prst="rect">
            <a:avLst/>
          </a:prstGeom>
        </p:spPr>
      </p:pic>
      <p:pic>
        <p:nvPicPr>
          <p:cNvPr id="20" name="Picture 19">
            <a:extLst>
              <a:ext uri="{FF2B5EF4-FFF2-40B4-BE49-F238E27FC236}">
                <a16:creationId xmlns:a16="http://schemas.microsoft.com/office/drawing/2014/main" id="{A97617C2-27FD-F432-6F2D-E5D16A040CCB}"/>
              </a:ext>
            </a:extLst>
          </p:cNvPr>
          <p:cNvPicPr>
            <a:picLocks noChangeAspect="1"/>
          </p:cNvPicPr>
          <p:nvPr/>
        </p:nvPicPr>
        <p:blipFill rotWithShape="1">
          <a:blip r:embed="rId5"/>
          <a:srcRect l="-1816" t="-3848" r="-930" b="50496"/>
          <a:stretch/>
        </p:blipFill>
        <p:spPr>
          <a:xfrm>
            <a:off x="3053619" y="5434906"/>
            <a:ext cx="5943600" cy="1423094"/>
          </a:xfrm>
          <a:prstGeom prst="rect">
            <a:avLst/>
          </a:prstGeom>
        </p:spPr>
      </p:pic>
      <p:pic>
        <p:nvPicPr>
          <p:cNvPr id="21" name="Picture 20">
            <a:extLst>
              <a:ext uri="{FF2B5EF4-FFF2-40B4-BE49-F238E27FC236}">
                <a16:creationId xmlns:a16="http://schemas.microsoft.com/office/drawing/2014/main" id="{73768683-6A74-327A-C797-CB4B5F822324}"/>
              </a:ext>
            </a:extLst>
          </p:cNvPr>
          <p:cNvPicPr>
            <a:picLocks noChangeAspect="1"/>
          </p:cNvPicPr>
          <p:nvPr/>
        </p:nvPicPr>
        <p:blipFill rotWithShape="1">
          <a:blip r:embed="rId5"/>
          <a:srcRect l="-1816" t="-3849" r="23226" b="70303"/>
          <a:stretch/>
        </p:blipFill>
        <p:spPr>
          <a:xfrm flipH="1">
            <a:off x="519967" y="5774425"/>
            <a:ext cx="5505452" cy="1083575"/>
          </a:xfrm>
          <a:prstGeom prst="rect">
            <a:avLst/>
          </a:prstGeom>
        </p:spPr>
      </p:pic>
      <p:pic>
        <p:nvPicPr>
          <p:cNvPr id="4" name="Picture 3">
            <a:extLst>
              <a:ext uri="{FF2B5EF4-FFF2-40B4-BE49-F238E27FC236}">
                <a16:creationId xmlns:a16="http://schemas.microsoft.com/office/drawing/2014/main" id="{1F751818-33B6-3BDD-D0E2-FC9A06842A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4146"/>
          <a:stretch/>
        </p:blipFill>
        <p:spPr>
          <a:xfrm>
            <a:off x="322512" y="-88327"/>
            <a:ext cx="1386375" cy="1294827"/>
          </a:xfrm>
          <a:prstGeom prst="rect">
            <a:avLst/>
          </a:prstGeom>
        </p:spPr>
      </p:pic>
      <p:sp>
        <p:nvSpPr>
          <p:cNvPr id="29" name="Freeform: Shape 28">
            <a:extLst>
              <a:ext uri="{FF2B5EF4-FFF2-40B4-BE49-F238E27FC236}">
                <a16:creationId xmlns:a16="http://schemas.microsoft.com/office/drawing/2014/main" id="{F81C27AE-B508-B3FD-D752-39B11B89F76C}"/>
              </a:ext>
            </a:extLst>
          </p:cNvPr>
          <p:cNvSpPr/>
          <p:nvPr/>
        </p:nvSpPr>
        <p:spPr>
          <a:xfrm rot="4842355">
            <a:off x="3329978" y="3680562"/>
            <a:ext cx="1679128" cy="4643372"/>
          </a:xfrm>
          <a:custGeom>
            <a:avLst/>
            <a:gdLst>
              <a:gd name="connsiteX0" fmla="*/ 3757 w 1679128"/>
              <a:gd name="connsiteY0" fmla="*/ 4211729 h 4643372"/>
              <a:gd name="connsiteX1" fmla="*/ 487625 w 1679128"/>
              <a:gd name="connsiteY1" fmla="*/ 1255006 h 4643372"/>
              <a:gd name="connsiteX2" fmla="*/ 812521 w 1679128"/>
              <a:gd name="connsiteY2" fmla="*/ 1021493 h 4643372"/>
              <a:gd name="connsiteX3" fmla="*/ 940442 w 1679128"/>
              <a:gd name="connsiteY3" fmla="*/ 1042428 h 4643372"/>
              <a:gd name="connsiteX4" fmla="*/ 1062638 w 1679128"/>
              <a:gd name="connsiteY4" fmla="*/ 0 h 4643372"/>
              <a:gd name="connsiteX5" fmla="*/ 1189614 w 1679128"/>
              <a:gd name="connsiteY5" fmla="*/ 1083205 h 4643372"/>
              <a:gd name="connsiteX6" fmla="*/ 1441859 w 1679128"/>
              <a:gd name="connsiteY6" fmla="*/ 1124485 h 4643372"/>
              <a:gd name="connsiteX7" fmla="*/ 1675372 w 1679128"/>
              <a:gd name="connsiteY7" fmla="*/ 1449380 h 4643372"/>
              <a:gd name="connsiteX8" fmla="*/ 1191503 w 1679128"/>
              <a:gd name="connsiteY8" fmla="*/ 4406103 h 4643372"/>
              <a:gd name="connsiteX9" fmla="*/ 866607 w 1679128"/>
              <a:gd name="connsiteY9" fmla="*/ 4639616 h 4643372"/>
              <a:gd name="connsiteX10" fmla="*/ 237269 w 1679128"/>
              <a:gd name="connsiteY10" fmla="*/ 4536624 h 4643372"/>
              <a:gd name="connsiteX11" fmla="*/ 3757 w 1679128"/>
              <a:gd name="connsiteY11" fmla="*/ 4211729 h 464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9128" h="4643372">
                <a:moveTo>
                  <a:pt x="3757" y="4211729"/>
                </a:moveTo>
                <a:lnTo>
                  <a:pt x="487625" y="1255006"/>
                </a:lnTo>
                <a:cubicBezTo>
                  <a:pt x="512860" y="1100806"/>
                  <a:pt x="658321" y="996259"/>
                  <a:pt x="812521" y="1021493"/>
                </a:cubicBezTo>
                <a:lnTo>
                  <a:pt x="940442" y="1042428"/>
                </a:lnTo>
                <a:lnTo>
                  <a:pt x="1062638" y="0"/>
                </a:lnTo>
                <a:lnTo>
                  <a:pt x="1189614" y="1083205"/>
                </a:lnTo>
                <a:lnTo>
                  <a:pt x="1441859" y="1124485"/>
                </a:lnTo>
                <a:cubicBezTo>
                  <a:pt x="1596059" y="1149720"/>
                  <a:pt x="1700606" y="1295181"/>
                  <a:pt x="1675372" y="1449380"/>
                </a:cubicBezTo>
                <a:lnTo>
                  <a:pt x="1191503" y="4406103"/>
                </a:lnTo>
                <a:cubicBezTo>
                  <a:pt x="1166268" y="4560303"/>
                  <a:pt x="1020807" y="4664850"/>
                  <a:pt x="866607" y="4639616"/>
                </a:cubicBezTo>
                <a:lnTo>
                  <a:pt x="237269" y="4536624"/>
                </a:lnTo>
                <a:cubicBezTo>
                  <a:pt x="83069" y="4511389"/>
                  <a:pt x="-21478" y="4365928"/>
                  <a:pt x="3757" y="4211729"/>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 name="TextBox 4">
            <a:extLst>
              <a:ext uri="{FF2B5EF4-FFF2-40B4-BE49-F238E27FC236}">
                <a16:creationId xmlns:a16="http://schemas.microsoft.com/office/drawing/2014/main" id="{ACF7375E-914C-5148-7C64-473DD3CEC752}"/>
              </a:ext>
            </a:extLst>
          </p:cNvPr>
          <p:cNvSpPr txBox="1"/>
          <p:nvPr/>
        </p:nvSpPr>
        <p:spPr>
          <a:xfrm>
            <a:off x="227671" y="1429899"/>
            <a:ext cx="2733868" cy="1328023"/>
          </a:xfrm>
          <a:prstGeom prst="roundRect">
            <a:avLst/>
          </a:prstGeom>
          <a:solidFill>
            <a:srgbClr val="F9CBCB"/>
          </a:solidFill>
        </p:spPr>
        <p:txBody>
          <a:bodyPr wrap="square">
            <a:spAutoFit/>
          </a:bodyPr>
          <a:lstStyle/>
          <a:p>
            <a:pPr>
              <a:spcAft>
                <a:spcPts val="1200"/>
              </a:spcAft>
            </a:pPr>
            <a:r>
              <a:rPr lang="en-GB" dirty="0"/>
              <a:t>Hedgehogs have weak eyesight. They can’t see very clearly, especially in the dark!</a:t>
            </a:r>
          </a:p>
        </p:txBody>
      </p:sp>
      <p:sp>
        <p:nvSpPr>
          <p:cNvPr id="12" name="Isosceles Triangle 11">
            <a:extLst>
              <a:ext uri="{FF2B5EF4-FFF2-40B4-BE49-F238E27FC236}">
                <a16:creationId xmlns:a16="http://schemas.microsoft.com/office/drawing/2014/main" id="{E8A30D9C-AF66-F984-B4D4-00D27E403F0E}"/>
              </a:ext>
            </a:extLst>
          </p:cNvPr>
          <p:cNvSpPr/>
          <p:nvPr/>
        </p:nvSpPr>
        <p:spPr>
          <a:xfrm rot="3919234">
            <a:off x="2217966" y="4373523"/>
            <a:ext cx="225125" cy="874080"/>
          </a:xfrm>
          <a:prstGeom prst="triangle">
            <a:avLst/>
          </a:prstGeom>
          <a:solidFill>
            <a:srgbClr val="C6DFCA"/>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D14B8746-EBFC-A3A0-094C-CA3EE2103BD7}"/>
              </a:ext>
            </a:extLst>
          </p:cNvPr>
          <p:cNvSpPr txBox="1"/>
          <p:nvPr/>
        </p:nvSpPr>
        <p:spPr>
          <a:xfrm>
            <a:off x="219802" y="3752602"/>
            <a:ext cx="2155098" cy="1634490"/>
          </a:xfrm>
          <a:prstGeom prst="roundRect">
            <a:avLst/>
          </a:prstGeom>
          <a:solidFill>
            <a:srgbClr val="C6DFCA"/>
          </a:solidFill>
        </p:spPr>
        <p:txBody>
          <a:bodyPr wrap="square">
            <a:spAutoFit/>
          </a:bodyPr>
          <a:lstStyle/>
          <a:p>
            <a:pPr>
              <a:spcAft>
                <a:spcPts val="1200"/>
              </a:spcAft>
            </a:pPr>
            <a:r>
              <a:rPr lang="en-GB" dirty="0"/>
              <a:t>A hedgehog has a long snout with a wet nose. This helps them to smell their food.</a:t>
            </a:r>
          </a:p>
        </p:txBody>
      </p:sp>
      <p:sp>
        <p:nvSpPr>
          <p:cNvPr id="15" name="Isosceles Triangle 14">
            <a:extLst>
              <a:ext uri="{FF2B5EF4-FFF2-40B4-BE49-F238E27FC236}">
                <a16:creationId xmlns:a16="http://schemas.microsoft.com/office/drawing/2014/main" id="{B6603C8E-6B39-AD9C-0815-7785CEC95923}"/>
              </a:ext>
            </a:extLst>
          </p:cNvPr>
          <p:cNvSpPr/>
          <p:nvPr/>
        </p:nvSpPr>
        <p:spPr>
          <a:xfrm rot="14268686">
            <a:off x="5998887" y="1439259"/>
            <a:ext cx="213737" cy="1905000"/>
          </a:xfrm>
          <a:prstGeom prst="triangle">
            <a:avLst/>
          </a:prstGeom>
          <a:solidFill>
            <a:srgbClr val="90C8E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C9028B7F-27DA-691D-FFED-A61EC58A0FBF}"/>
              </a:ext>
            </a:extLst>
          </p:cNvPr>
          <p:cNvSpPr txBox="1"/>
          <p:nvPr/>
        </p:nvSpPr>
        <p:spPr>
          <a:xfrm>
            <a:off x="6711957" y="1429899"/>
            <a:ext cx="2136966" cy="1634490"/>
          </a:xfrm>
          <a:prstGeom prst="roundRect">
            <a:avLst/>
          </a:prstGeom>
          <a:solidFill>
            <a:srgbClr val="90C8E5"/>
          </a:solidFill>
        </p:spPr>
        <p:txBody>
          <a:bodyPr wrap="square">
            <a:spAutoFit/>
          </a:bodyPr>
          <a:lstStyle/>
          <a:p>
            <a:pPr>
              <a:spcAft>
                <a:spcPts val="1200"/>
              </a:spcAft>
            </a:pPr>
            <a:r>
              <a:rPr lang="en-GB" dirty="0"/>
              <a:t>Hedgehogs have sharp spines. When they are scared, they curl up in a ball.</a:t>
            </a:r>
          </a:p>
        </p:txBody>
      </p:sp>
      <p:sp>
        <p:nvSpPr>
          <p:cNvPr id="22" name="Isosceles Triangle 21">
            <a:extLst>
              <a:ext uri="{FF2B5EF4-FFF2-40B4-BE49-F238E27FC236}">
                <a16:creationId xmlns:a16="http://schemas.microsoft.com/office/drawing/2014/main" id="{C9D94E4C-FDF4-0EFC-B8B8-B3D0FB9647C1}"/>
              </a:ext>
            </a:extLst>
          </p:cNvPr>
          <p:cNvSpPr/>
          <p:nvPr/>
        </p:nvSpPr>
        <p:spPr>
          <a:xfrm rot="17865440">
            <a:off x="6134581" y="4057720"/>
            <a:ext cx="175128" cy="1007449"/>
          </a:xfrm>
          <a:prstGeom prst="triangle">
            <a:avLst/>
          </a:prstGeom>
          <a:solidFill>
            <a:srgbClr val="CFE09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0E601BDC-3A19-C333-9136-AFBD0B33626C}"/>
              </a:ext>
            </a:extLst>
          </p:cNvPr>
          <p:cNvSpPr txBox="1"/>
          <p:nvPr/>
        </p:nvSpPr>
        <p:spPr>
          <a:xfrm>
            <a:off x="6482848" y="3476975"/>
            <a:ext cx="2358206" cy="1804749"/>
          </a:xfrm>
          <a:prstGeom prst="roundRect">
            <a:avLst/>
          </a:prstGeom>
          <a:solidFill>
            <a:srgbClr val="CFE09B"/>
          </a:solidFill>
        </p:spPr>
        <p:txBody>
          <a:bodyPr wrap="square">
            <a:spAutoFit/>
          </a:bodyPr>
          <a:lstStyle/>
          <a:p>
            <a:pPr>
              <a:spcAft>
                <a:spcPts val="1200"/>
              </a:spcAft>
            </a:pPr>
            <a:r>
              <a:rPr lang="en-GB" dirty="0"/>
              <a:t>Hedgehogs have four legs. </a:t>
            </a:r>
          </a:p>
          <a:p>
            <a:pPr>
              <a:spcAft>
                <a:spcPts val="1200"/>
              </a:spcAft>
            </a:pPr>
            <a:r>
              <a:rPr lang="en-GB" dirty="0"/>
              <a:t>They have five toes on each of their paws.</a:t>
            </a:r>
          </a:p>
        </p:txBody>
      </p:sp>
      <p:sp>
        <p:nvSpPr>
          <p:cNvPr id="25" name="TextBox 24">
            <a:extLst>
              <a:ext uri="{FF2B5EF4-FFF2-40B4-BE49-F238E27FC236}">
                <a16:creationId xmlns:a16="http://schemas.microsoft.com/office/drawing/2014/main" id="{B7DCD0C6-9B92-3F09-61C0-EF9D59FAFEC1}"/>
              </a:ext>
            </a:extLst>
          </p:cNvPr>
          <p:cNvSpPr txBox="1"/>
          <p:nvPr/>
        </p:nvSpPr>
        <p:spPr>
          <a:xfrm>
            <a:off x="2055993" y="5591384"/>
            <a:ext cx="3648120" cy="1021556"/>
          </a:xfrm>
          <a:prstGeom prst="roundRect">
            <a:avLst/>
          </a:prstGeom>
          <a:noFill/>
        </p:spPr>
        <p:txBody>
          <a:bodyPr wrap="square">
            <a:spAutoFit/>
          </a:bodyPr>
          <a:lstStyle/>
          <a:p>
            <a:pPr>
              <a:spcAft>
                <a:spcPts val="1200"/>
              </a:spcAft>
            </a:pPr>
            <a:r>
              <a:rPr lang="en-GB" dirty="0"/>
              <a:t>Did you know that an adult hedgehog has between 5,000 and 7,000 spines?</a:t>
            </a:r>
          </a:p>
        </p:txBody>
      </p:sp>
    </p:spTree>
    <p:extLst>
      <p:ext uri="{BB962C8B-B14F-4D97-AF65-F5344CB8AC3E}">
        <p14:creationId xmlns:p14="http://schemas.microsoft.com/office/powerpoint/2010/main" val="220095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9" grpId="0" animBg="1"/>
      <p:bldP spid="5" grpId="0" animBg="1"/>
      <p:bldP spid="12" grpId="0" animBg="1"/>
      <p:bldP spid="13" grpId="0" animBg="1"/>
      <p:bldP spid="15" grpId="0" animBg="1"/>
      <p:bldP spid="18" grpId="0" animBg="1"/>
      <p:bldP spid="22" grpId="0" animBg="1"/>
      <p:bldP spid="19" grpId="0" animBg="1"/>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A323B15-E6B6-87CC-D908-6068A4F0EF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9" t="4001" r="1951" b="12975"/>
          <a:stretch/>
        </p:blipFill>
        <p:spPr>
          <a:xfrm>
            <a:off x="778511" y="1813792"/>
            <a:ext cx="7588249" cy="4297373"/>
          </a:xfrm>
          <a:prstGeom prst="roundRect">
            <a:avLst>
              <a:gd name="adj" fmla="val 4742"/>
            </a:avLst>
          </a:prstGeom>
          <a:ln w="28575">
            <a:solidFill>
              <a:srgbClr val="F9CBCB"/>
            </a:solidFill>
          </a:ln>
        </p:spPr>
      </p:pic>
      <p:sp>
        <p:nvSpPr>
          <p:cNvPr id="8" name="TextBox 7">
            <a:extLst>
              <a:ext uri="{FF2B5EF4-FFF2-40B4-BE49-F238E27FC236}">
                <a16:creationId xmlns:a16="http://schemas.microsoft.com/office/drawing/2014/main" id="{F1321098-1DE0-2F1D-13F7-3B30757BA635}"/>
              </a:ext>
            </a:extLst>
          </p:cNvPr>
          <p:cNvSpPr txBox="1"/>
          <p:nvPr/>
        </p:nvSpPr>
        <p:spPr>
          <a:xfrm>
            <a:off x="755650" y="1442226"/>
            <a:ext cx="7632702" cy="1211791"/>
          </a:xfrm>
          <a:prstGeom prst="roundRect">
            <a:avLst/>
          </a:prstGeom>
          <a:solidFill>
            <a:schemeClr val="bg1"/>
          </a:solidFill>
          <a:ln w="28575">
            <a:solidFill>
              <a:srgbClr val="F9CBCB"/>
            </a:solidFill>
          </a:ln>
        </p:spPr>
        <p:txBody>
          <a:bodyPr wrap="square" tIns="216000">
            <a:spAutoFit/>
          </a:bodyPr>
          <a:lstStyle/>
          <a:p>
            <a:pPr>
              <a:spcAft>
                <a:spcPts val="1200"/>
              </a:spcAft>
            </a:pPr>
            <a:r>
              <a:rPr lang="en-GB" dirty="0"/>
              <a:t>Hedgehogs use their nose to find food underneath hedges. </a:t>
            </a:r>
            <a:br>
              <a:rPr lang="en-GB" dirty="0"/>
            </a:br>
            <a:r>
              <a:rPr lang="en-GB" dirty="0"/>
              <a:t>As they look for food, hedgehogs make a grunting sound </a:t>
            </a:r>
            <a:br>
              <a:rPr lang="en-GB" dirty="0"/>
            </a:br>
            <a:r>
              <a:rPr lang="en-GB" dirty="0"/>
              <a:t>similar to the noise a pig makes. </a:t>
            </a:r>
          </a:p>
        </p:txBody>
      </p:sp>
      <p:pic>
        <p:nvPicPr>
          <p:cNvPr id="23" name="Picture 22">
            <a:extLst>
              <a:ext uri="{FF2B5EF4-FFF2-40B4-BE49-F238E27FC236}">
                <a16:creationId xmlns:a16="http://schemas.microsoft.com/office/drawing/2014/main" id="{9AB0E5DB-0D00-CA8E-04BC-52A7665B2A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5938"/>
          <a:stretch/>
        </p:blipFill>
        <p:spPr>
          <a:xfrm flipH="1">
            <a:off x="1700985" y="5920782"/>
            <a:ext cx="758908" cy="879246"/>
          </a:xfrm>
          <a:prstGeom prst="rect">
            <a:avLst/>
          </a:prstGeom>
        </p:spPr>
      </p:pic>
      <p:sp>
        <p:nvSpPr>
          <p:cNvPr id="10" name="Rectangle: Rounded Corners 9">
            <a:extLst>
              <a:ext uri="{FF2B5EF4-FFF2-40B4-BE49-F238E27FC236}">
                <a16:creationId xmlns:a16="http://schemas.microsoft.com/office/drawing/2014/main" id="{02661C7E-DF47-3F7F-8FF3-61E67409AC07}"/>
              </a:ext>
            </a:extLst>
          </p:cNvPr>
          <p:cNvSpPr/>
          <p:nvPr/>
        </p:nvSpPr>
        <p:spPr>
          <a:xfrm>
            <a:off x="457198" y="425451"/>
            <a:ext cx="8229604" cy="781049"/>
          </a:xfrm>
          <a:prstGeom prst="roundRect">
            <a:avLst/>
          </a:prstGeom>
          <a:solidFill>
            <a:srgbClr val="F0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9E52DB1-0144-3846-6C46-B5A85B5DEE0C}"/>
              </a:ext>
            </a:extLst>
          </p:cNvPr>
          <p:cNvSpPr>
            <a:spLocks noGrp="1"/>
          </p:cNvSpPr>
          <p:nvPr>
            <p:ph type="title"/>
          </p:nvPr>
        </p:nvSpPr>
        <p:spPr>
          <a:xfrm>
            <a:off x="692150" y="349251"/>
            <a:ext cx="8220075" cy="994306"/>
          </a:xfrm>
        </p:spPr>
        <p:txBody>
          <a:bodyPr/>
          <a:lstStyle/>
          <a:p>
            <a:r>
              <a:rPr lang="en-GB" sz="3400" dirty="0">
                <a:solidFill>
                  <a:srgbClr val="B46E2E"/>
                </a:solidFill>
              </a:rPr>
              <a:t>Did You Know?</a:t>
            </a:r>
          </a:p>
        </p:txBody>
      </p:sp>
      <p:pic>
        <p:nvPicPr>
          <p:cNvPr id="9" name="Picture 8">
            <a:extLst>
              <a:ext uri="{FF2B5EF4-FFF2-40B4-BE49-F238E27FC236}">
                <a16:creationId xmlns:a16="http://schemas.microsoft.com/office/drawing/2014/main" id="{D8BF32FE-B3C2-FBD8-F791-C7B199B342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9947" y="507873"/>
            <a:ext cx="580803" cy="592580"/>
          </a:xfrm>
          <a:prstGeom prst="rect">
            <a:avLst/>
          </a:prstGeom>
        </p:spPr>
      </p:pic>
      <p:pic>
        <p:nvPicPr>
          <p:cNvPr id="20" name="Picture 19">
            <a:extLst>
              <a:ext uri="{FF2B5EF4-FFF2-40B4-BE49-F238E27FC236}">
                <a16:creationId xmlns:a16="http://schemas.microsoft.com/office/drawing/2014/main" id="{A97617C2-27FD-F432-6F2D-E5D16A040CCB}"/>
              </a:ext>
            </a:extLst>
          </p:cNvPr>
          <p:cNvPicPr>
            <a:picLocks noChangeAspect="1"/>
          </p:cNvPicPr>
          <p:nvPr/>
        </p:nvPicPr>
        <p:blipFill rotWithShape="1">
          <a:blip r:embed="rId5"/>
          <a:srcRect l="-1816" t="-3848" r="-930" b="50496"/>
          <a:stretch/>
        </p:blipFill>
        <p:spPr>
          <a:xfrm>
            <a:off x="3726719" y="5813310"/>
            <a:ext cx="4363181" cy="1044690"/>
          </a:xfrm>
          <a:prstGeom prst="rect">
            <a:avLst/>
          </a:prstGeom>
        </p:spPr>
      </p:pic>
      <p:pic>
        <p:nvPicPr>
          <p:cNvPr id="21" name="Picture 20">
            <a:extLst>
              <a:ext uri="{FF2B5EF4-FFF2-40B4-BE49-F238E27FC236}">
                <a16:creationId xmlns:a16="http://schemas.microsoft.com/office/drawing/2014/main" id="{73768683-6A74-327A-C797-CB4B5F822324}"/>
              </a:ext>
            </a:extLst>
          </p:cNvPr>
          <p:cNvPicPr>
            <a:picLocks noChangeAspect="1"/>
          </p:cNvPicPr>
          <p:nvPr/>
        </p:nvPicPr>
        <p:blipFill rotWithShape="1">
          <a:blip r:embed="rId5"/>
          <a:srcRect l="-1816" t="-3849" r="23226" b="70303"/>
          <a:stretch/>
        </p:blipFill>
        <p:spPr>
          <a:xfrm flipH="1">
            <a:off x="1193067" y="6062550"/>
            <a:ext cx="4041538" cy="795450"/>
          </a:xfrm>
          <a:prstGeom prst="rect">
            <a:avLst/>
          </a:prstGeom>
        </p:spPr>
      </p:pic>
      <p:sp>
        <p:nvSpPr>
          <p:cNvPr id="5" name="TextBox 4">
            <a:extLst>
              <a:ext uri="{FF2B5EF4-FFF2-40B4-BE49-F238E27FC236}">
                <a16:creationId xmlns:a16="http://schemas.microsoft.com/office/drawing/2014/main" id="{ACF7375E-914C-5148-7C64-473DD3CEC752}"/>
              </a:ext>
            </a:extLst>
          </p:cNvPr>
          <p:cNvSpPr txBox="1"/>
          <p:nvPr/>
        </p:nvSpPr>
        <p:spPr>
          <a:xfrm>
            <a:off x="755650" y="1278055"/>
            <a:ext cx="7632701" cy="408623"/>
          </a:xfrm>
          <a:prstGeom prst="roundRect">
            <a:avLst>
              <a:gd name="adj" fmla="val 32207"/>
            </a:avLst>
          </a:prstGeom>
          <a:solidFill>
            <a:srgbClr val="F9CBCB"/>
          </a:solidFill>
        </p:spPr>
        <p:txBody>
          <a:bodyPr wrap="square">
            <a:spAutoFit/>
          </a:bodyPr>
          <a:lstStyle/>
          <a:p>
            <a:pPr algn="ctr">
              <a:spcAft>
                <a:spcPts val="1200"/>
              </a:spcAft>
            </a:pPr>
            <a:r>
              <a:rPr lang="en-GB" b="1" dirty="0"/>
              <a:t>Hedgehogs get their name from the way that they forage for food.</a:t>
            </a:r>
          </a:p>
        </p:txBody>
      </p:sp>
      <p:pic>
        <p:nvPicPr>
          <p:cNvPr id="7" name="Picture 6">
            <a:extLst>
              <a:ext uri="{FF2B5EF4-FFF2-40B4-BE49-F238E27FC236}">
                <a16:creationId xmlns:a16="http://schemas.microsoft.com/office/drawing/2014/main" id="{92D0DC06-1CFE-5903-9222-1DE8934B35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3207" y="164316"/>
            <a:ext cx="1350445" cy="1153884"/>
          </a:xfrm>
          <a:prstGeom prst="rect">
            <a:avLst/>
          </a:prstGeom>
        </p:spPr>
      </p:pic>
    </p:spTree>
    <p:extLst>
      <p:ext uri="{BB962C8B-B14F-4D97-AF65-F5344CB8AC3E}">
        <p14:creationId xmlns:p14="http://schemas.microsoft.com/office/powerpoint/2010/main" val="39431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A323B15-E6B6-87CC-D908-6068A4F0EF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46" t="532" r="9638" b="-657"/>
          <a:stretch/>
        </p:blipFill>
        <p:spPr>
          <a:xfrm>
            <a:off x="2882898" y="1343557"/>
            <a:ext cx="5505452" cy="4703008"/>
          </a:xfrm>
          <a:prstGeom prst="roundRect">
            <a:avLst>
              <a:gd name="adj" fmla="val 4742"/>
            </a:avLst>
          </a:prstGeom>
          <a:ln w="28575">
            <a:solidFill>
              <a:srgbClr val="CFE09B"/>
            </a:solidFill>
          </a:ln>
        </p:spPr>
      </p:pic>
      <p:pic>
        <p:nvPicPr>
          <p:cNvPr id="23" name="Picture 22">
            <a:extLst>
              <a:ext uri="{FF2B5EF4-FFF2-40B4-BE49-F238E27FC236}">
                <a16:creationId xmlns:a16="http://schemas.microsoft.com/office/drawing/2014/main" id="{9AB0E5DB-0D00-CA8E-04BC-52A7665B2A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5938"/>
          <a:stretch/>
        </p:blipFill>
        <p:spPr>
          <a:xfrm flipH="1">
            <a:off x="1027885" y="5992926"/>
            <a:ext cx="758908" cy="879246"/>
          </a:xfrm>
          <a:prstGeom prst="rect">
            <a:avLst/>
          </a:prstGeom>
        </p:spPr>
      </p:pic>
      <p:sp>
        <p:nvSpPr>
          <p:cNvPr id="10" name="Rectangle: Rounded Corners 9">
            <a:extLst>
              <a:ext uri="{FF2B5EF4-FFF2-40B4-BE49-F238E27FC236}">
                <a16:creationId xmlns:a16="http://schemas.microsoft.com/office/drawing/2014/main" id="{02661C7E-DF47-3F7F-8FF3-61E67409AC07}"/>
              </a:ext>
            </a:extLst>
          </p:cNvPr>
          <p:cNvSpPr/>
          <p:nvPr/>
        </p:nvSpPr>
        <p:spPr>
          <a:xfrm>
            <a:off x="457198" y="425451"/>
            <a:ext cx="8229604" cy="781049"/>
          </a:xfrm>
          <a:prstGeom prst="roundRect">
            <a:avLst/>
          </a:prstGeom>
          <a:solidFill>
            <a:srgbClr val="F0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9E52DB1-0144-3846-6C46-B5A85B5DEE0C}"/>
              </a:ext>
            </a:extLst>
          </p:cNvPr>
          <p:cNvSpPr>
            <a:spLocks noGrp="1"/>
          </p:cNvSpPr>
          <p:nvPr>
            <p:ph type="title"/>
          </p:nvPr>
        </p:nvSpPr>
        <p:spPr>
          <a:xfrm>
            <a:off x="692150" y="349251"/>
            <a:ext cx="8220075" cy="994306"/>
          </a:xfrm>
        </p:spPr>
        <p:txBody>
          <a:bodyPr/>
          <a:lstStyle/>
          <a:p>
            <a:r>
              <a:rPr lang="en-GB" sz="3400" dirty="0">
                <a:solidFill>
                  <a:srgbClr val="B46E2E"/>
                </a:solidFill>
              </a:rPr>
              <a:t>Did You Know?</a:t>
            </a:r>
          </a:p>
        </p:txBody>
      </p:sp>
      <p:pic>
        <p:nvPicPr>
          <p:cNvPr id="9" name="Picture 8">
            <a:extLst>
              <a:ext uri="{FF2B5EF4-FFF2-40B4-BE49-F238E27FC236}">
                <a16:creationId xmlns:a16="http://schemas.microsoft.com/office/drawing/2014/main" id="{D8BF32FE-B3C2-FBD8-F791-C7B199B342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9947" y="507873"/>
            <a:ext cx="580803" cy="592580"/>
          </a:xfrm>
          <a:prstGeom prst="rect">
            <a:avLst/>
          </a:prstGeom>
        </p:spPr>
      </p:pic>
      <p:pic>
        <p:nvPicPr>
          <p:cNvPr id="20" name="Picture 19">
            <a:extLst>
              <a:ext uri="{FF2B5EF4-FFF2-40B4-BE49-F238E27FC236}">
                <a16:creationId xmlns:a16="http://schemas.microsoft.com/office/drawing/2014/main" id="{A97617C2-27FD-F432-6F2D-E5D16A040CCB}"/>
              </a:ext>
            </a:extLst>
          </p:cNvPr>
          <p:cNvPicPr>
            <a:picLocks noChangeAspect="1"/>
          </p:cNvPicPr>
          <p:nvPr/>
        </p:nvPicPr>
        <p:blipFill rotWithShape="1">
          <a:blip r:embed="rId5"/>
          <a:srcRect l="-1816" t="-3848" r="-930" b="50496"/>
          <a:stretch/>
        </p:blipFill>
        <p:spPr>
          <a:xfrm>
            <a:off x="3053619" y="5434906"/>
            <a:ext cx="5943600" cy="1423094"/>
          </a:xfrm>
          <a:prstGeom prst="rect">
            <a:avLst/>
          </a:prstGeom>
        </p:spPr>
      </p:pic>
      <p:pic>
        <p:nvPicPr>
          <p:cNvPr id="21" name="Picture 20">
            <a:extLst>
              <a:ext uri="{FF2B5EF4-FFF2-40B4-BE49-F238E27FC236}">
                <a16:creationId xmlns:a16="http://schemas.microsoft.com/office/drawing/2014/main" id="{73768683-6A74-327A-C797-CB4B5F822324}"/>
              </a:ext>
            </a:extLst>
          </p:cNvPr>
          <p:cNvPicPr>
            <a:picLocks noChangeAspect="1"/>
          </p:cNvPicPr>
          <p:nvPr/>
        </p:nvPicPr>
        <p:blipFill rotWithShape="1">
          <a:blip r:embed="rId5"/>
          <a:srcRect l="-1816" t="-3849" r="23226" b="70303"/>
          <a:stretch/>
        </p:blipFill>
        <p:spPr>
          <a:xfrm flipH="1">
            <a:off x="519967" y="5774425"/>
            <a:ext cx="5505452" cy="1083575"/>
          </a:xfrm>
          <a:prstGeom prst="rect">
            <a:avLst/>
          </a:prstGeom>
        </p:spPr>
      </p:pic>
      <p:sp>
        <p:nvSpPr>
          <p:cNvPr id="11" name="Rectangle: Rounded Corners 10">
            <a:extLst>
              <a:ext uri="{FF2B5EF4-FFF2-40B4-BE49-F238E27FC236}">
                <a16:creationId xmlns:a16="http://schemas.microsoft.com/office/drawing/2014/main" id="{A5FA0766-74B0-32FD-2C4A-A68522674A8E}"/>
              </a:ext>
            </a:extLst>
          </p:cNvPr>
          <p:cNvSpPr/>
          <p:nvPr/>
        </p:nvSpPr>
        <p:spPr>
          <a:xfrm>
            <a:off x="755650" y="1359875"/>
            <a:ext cx="2774647" cy="2870200"/>
          </a:xfrm>
          <a:prstGeom prst="roundRect">
            <a:avLst>
              <a:gd name="adj" fmla="val 10259"/>
            </a:avLst>
          </a:prstGeom>
          <a:solidFill>
            <a:schemeClr val="bg1"/>
          </a:solidFill>
          <a:ln w="28575">
            <a:solidFill>
              <a:srgbClr val="CFE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ACF7375E-914C-5148-7C64-473DD3CEC752}"/>
              </a:ext>
            </a:extLst>
          </p:cNvPr>
          <p:cNvSpPr txBox="1"/>
          <p:nvPr/>
        </p:nvSpPr>
        <p:spPr>
          <a:xfrm>
            <a:off x="755650" y="1278055"/>
            <a:ext cx="7632701" cy="451485"/>
          </a:xfrm>
          <a:prstGeom prst="roundRect">
            <a:avLst>
              <a:gd name="adj" fmla="val 32207"/>
            </a:avLst>
          </a:prstGeom>
          <a:solidFill>
            <a:srgbClr val="CFE09B"/>
          </a:solidFill>
        </p:spPr>
        <p:txBody>
          <a:bodyPr wrap="square">
            <a:spAutoFit/>
          </a:bodyPr>
          <a:lstStyle/>
          <a:p>
            <a:pPr algn="ctr">
              <a:spcAft>
                <a:spcPts val="1200"/>
              </a:spcAft>
            </a:pPr>
            <a:r>
              <a:rPr lang="en-GB" dirty="0"/>
              <a:t>Hedgehogs are </a:t>
            </a:r>
            <a:r>
              <a:rPr lang="en-GB" b="1" dirty="0"/>
              <a:t>nocturnal</a:t>
            </a:r>
            <a:r>
              <a:rPr lang="en-GB" dirty="0"/>
              <a:t>. </a:t>
            </a:r>
          </a:p>
        </p:txBody>
      </p:sp>
      <p:sp>
        <p:nvSpPr>
          <p:cNvPr id="4" name="TextBox 3">
            <a:extLst>
              <a:ext uri="{FF2B5EF4-FFF2-40B4-BE49-F238E27FC236}">
                <a16:creationId xmlns:a16="http://schemas.microsoft.com/office/drawing/2014/main" id="{C77D2475-8FF5-A49B-9F0A-B39B76D3518D}"/>
              </a:ext>
            </a:extLst>
          </p:cNvPr>
          <p:cNvSpPr txBox="1"/>
          <p:nvPr/>
        </p:nvSpPr>
        <p:spPr>
          <a:xfrm>
            <a:off x="835327" y="1880759"/>
            <a:ext cx="2593673" cy="2185214"/>
          </a:xfrm>
          <a:prstGeom prst="rect">
            <a:avLst/>
          </a:prstGeom>
          <a:noFill/>
        </p:spPr>
        <p:txBody>
          <a:bodyPr wrap="square">
            <a:spAutoFit/>
          </a:bodyPr>
          <a:lstStyle/>
          <a:p>
            <a:pPr>
              <a:spcAft>
                <a:spcPts val="1200"/>
              </a:spcAft>
            </a:pPr>
            <a:r>
              <a:rPr lang="en-GB" dirty="0"/>
              <a:t>This means that they are awake at night and sleep during the day.</a:t>
            </a:r>
          </a:p>
          <a:p>
            <a:pPr>
              <a:spcAft>
                <a:spcPts val="1200"/>
              </a:spcAft>
            </a:pPr>
            <a:r>
              <a:rPr lang="en-GB" dirty="0"/>
              <a:t>Hedgehogs sleep curled up in a ball so their spines protect them from </a:t>
            </a:r>
            <a:r>
              <a:rPr lang="en-GB" b="1" dirty="0"/>
              <a:t>predators</a:t>
            </a:r>
            <a:r>
              <a:rPr lang="en-GB" dirty="0"/>
              <a:t>.</a:t>
            </a:r>
          </a:p>
        </p:txBody>
      </p:sp>
      <p:pic>
        <p:nvPicPr>
          <p:cNvPr id="7" name="Picture 6">
            <a:extLst>
              <a:ext uri="{FF2B5EF4-FFF2-40B4-BE49-F238E27FC236}">
                <a16:creationId xmlns:a16="http://schemas.microsoft.com/office/drawing/2014/main" id="{92D0DC06-1CFE-5903-9222-1DE8934B35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3207" y="164316"/>
            <a:ext cx="1350445" cy="1153884"/>
          </a:xfrm>
          <a:prstGeom prst="rect">
            <a:avLst/>
          </a:prstGeom>
        </p:spPr>
      </p:pic>
    </p:spTree>
    <p:extLst>
      <p:ext uri="{BB962C8B-B14F-4D97-AF65-F5344CB8AC3E}">
        <p14:creationId xmlns:p14="http://schemas.microsoft.com/office/powerpoint/2010/main" val="63497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A323B15-E6B6-87CC-D908-6068A4F0EF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32" r="8177"/>
          <a:stretch/>
        </p:blipFill>
        <p:spPr>
          <a:xfrm>
            <a:off x="2199013" y="1343557"/>
            <a:ext cx="6189337" cy="4703008"/>
          </a:xfrm>
          <a:prstGeom prst="roundRect">
            <a:avLst>
              <a:gd name="adj" fmla="val 4742"/>
            </a:avLst>
          </a:prstGeom>
          <a:ln w="28575">
            <a:solidFill>
              <a:srgbClr val="90C8E5"/>
            </a:solidFill>
          </a:ln>
        </p:spPr>
      </p:pic>
      <p:pic>
        <p:nvPicPr>
          <p:cNvPr id="23" name="Picture 22">
            <a:extLst>
              <a:ext uri="{FF2B5EF4-FFF2-40B4-BE49-F238E27FC236}">
                <a16:creationId xmlns:a16="http://schemas.microsoft.com/office/drawing/2014/main" id="{9AB0E5DB-0D00-CA8E-04BC-52A7665B2A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5938"/>
          <a:stretch/>
        </p:blipFill>
        <p:spPr>
          <a:xfrm flipH="1">
            <a:off x="7389105" y="5910504"/>
            <a:ext cx="758908" cy="879246"/>
          </a:xfrm>
          <a:prstGeom prst="rect">
            <a:avLst/>
          </a:prstGeom>
        </p:spPr>
      </p:pic>
      <p:sp>
        <p:nvSpPr>
          <p:cNvPr id="10" name="Rectangle: Rounded Corners 9">
            <a:extLst>
              <a:ext uri="{FF2B5EF4-FFF2-40B4-BE49-F238E27FC236}">
                <a16:creationId xmlns:a16="http://schemas.microsoft.com/office/drawing/2014/main" id="{02661C7E-DF47-3F7F-8FF3-61E67409AC07}"/>
              </a:ext>
            </a:extLst>
          </p:cNvPr>
          <p:cNvSpPr/>
          <p:nvPr/>
        </p:nvSpPr>
        <p:spPr>
          <a:xfrm>
            <a:off x="457198" y="425451"/>
            <a:ext cx="8229604" cy="781049"/>
          </a:xfrm>
          <a:prstGeom prst="roundRect">
            <a:avLst/>
          </a:prstGeom>
          <a:solidFill>
            <a:srgbClr val="F0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9E52DB1-0144-3846-6C46-B5A85B5DEE0C}"/>
              </a:ext>
            </a:extLst>
          </p:cNvPr>
          <p:cNvSpPr>
            <a:spLocks noGrp="1"/>
          </p:cNvSpPr>
          <p:nvPr>
            <p:ph type="title"/>
          </p:nvPr>
        </p:nvSpPr>
        <p:spPr>
          <a:xfrm>
            <a:off x="692150" y="349251"/>
            <a:ext cx="8220075" cy="994306"/>
          </a:xfrm>
        </p:spPr>
        <p:txBody>
          <a:bodyPr/>
          <a:lstStyle/>
          <a:p>
            <a:r>
              <a:rPr lang="en-GB" sz="3400" dirty="0">
                <a:solidFill>
                  <a:srgbClr val="B46E2E"/>
                </a:solidFill>
              </a:rPr>
              <a:t>Did You Know?</a:t>
            </a:r>
          </a:p>
        </p:txBody>
      </p:sp>
      <p:pic>
        <p:nvPicPr>
          <p:cNvPr id="9" name="Picture 8">
            <a:extLst>
              <a:ext uri="{FF2B5EF4-FFF2-40B4-BE49-F238E27FC236}">
                <a16:creationId xmlns:a16="http://schemas.microsoft.com/office/drawing/2014/main" id="{D8BF32FE-B3C2-FBD8-F791-C7B199B342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9947" y="507873"/>
            <a:ext cx="580803" cy="592580"/>
          </a:xfrm>
          <a:prstGeom prst="rect">
            <a:avLst/>
          </a:prstGeom>
        </p:spPr>
      </p:pic>
      <p:pic>
        <p:nvPicPr>
          <p:cNvPr id="20" name="Picture 19">
            <a:extLst>
              <a:ext uri="{FF2B5EF4-FFF2-40B4-BE49-F238E27FC236}">
                <a16:creationId xmlns:a16="http://schemas.microsoft.com/office/drawing/2014/main" id="{A97617C2-27FD-F432-6F2D-E5D16A040CCB}"/>
              </a:ext>
            </a:extLst>
          </p:cNvPr>
          <p:cNvPicPr>
            <a:picLocks noChangeAspect="1"/>
          </p:cNvPicPr>
          <p:nvPr/>
        </p:nvPicPr>
        <p:blipFill rotWithShape="1">
          <a:blip r:embed="rId5"/>
          <a:srcRect l="-1816" t="-3848" r="-930" b="50496"/>
          <a:stretch/>
        </p:blipFill>
        <p:spPr>
          <a:xfrm>
            <a:off x="3053619" y="5434906"/>
            <a:ext cx="5943600" cy="1423094"/>
          </a:xfrm>
          <a:prstGeom prst="rect">
            <a:avLst/>
          </a:prstGeom>
        </p:spPr>
      </p:pic>
      <p:pic>
        <p:nvPicPr>
          <p:cNvPr id="21" name="Picture 20">
            <a:extLst>
              <a:ext uri="{FF2B5EF4-FFF2-40B4-BE49-F238E27FC236}">
                <a16:creationId xmlns:a16="http://schemas.microsoft.com/office/drawing/2014/main" id="{73768683-6A74-327A-C797-CB4B5F822324}"/>
              </a:ext>
            </a:extLst>
          </p:cNvPr>
          <p:cNvPicPr>
            <a:picLocks noChangeAspect="1"/>
          </p:cNvPicPr>
          <p:nvPr/>
        </p:nvPicPr>
        <p:blipFill rotWithShape="1">
          <a:blip r:embed="rId5"/>
          <a:srcRect l="-1816" t="-3849" r="23226" b="70303"/>
          <a:stretch/>
        </p:blipFill>
        <p:spPr>
          <a:xfrm flipH="1">
            <a:off x="519967" y="5774425"/>
            <a:ext cx="5505452" cy="1083575"/>
          </a:xfrm>
          <a:prstGeom prst="rect">
            <a:avLst/>
          </a:prstGeom>
        </p:spPr>
      </p:pic>
      <p:pic>
        <p:nvPicPr>
          <p:cNvPr id="7" name="Picture 6">
            <a:extLst>
              <a:ext uri="{FF2B5EF4-FFF2-40B4-BE49-F238E27FC236}">
                <a16:creationId xmlns:a16="http://schemas.microsoft.com/office/drawing/2014/main" id="{92D0DC06-1CFE-5903-9222-1DE8934B35A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flipH="1">
            <a:off x="501650" y="195804"/>
            <a:ext cx="1243865" cy="1049365"/>
          </a:xfrm>
          <a:prstGeom prst="rect">
            <a:avLst/>
          </a:prstGeom>
        </p:spPr>
      </p:pic>
      <p:sp>
        <p:nvSpPr>
          <p:cNvPr id="11" name="Rectangle: Rounded Corners 10">
            <a:extLst>
              <a:ext uri="{FF2B5EF4-FFF2-40B4-BE49-F238E27FC236}">
                <a16:creationId xmlns:a16="http://schemas.microsoft.com/office/drawing/2014/main" id="{A5FA0766-74B0-32FD-2C4A-A68522674A8E}"/>
              </a:ext>
            </a:extLst>
          </p:cNvPr>
          <p:cNvSpPr/>
          <p:nvPr/>
        </p:nvSpPr>
        <p:spPr>
          <a:xfrm>
            <a:off x="755650" y="1359875"/>
            <a:ext cx="2774647" cy="1772256"/>
          </a:xfrm>
          <a:prstGeom prst="roundRect">
            <a:avLst>
              <a:gd name="adj" fmla="val 10259"/>
            </a:avLst>
          </a:prstGeom>
          <a:solidFill>
            <a:schemeClr val="bg1"/>
          </a:solidFill>
          <a:ln w="28575">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ACF7375E-914C-5148-7C64-473DD3CEC752}"/>
              </a:ext>
            </a:extLst>
          </p:cNvPr>
          <p:cNvSpPr txBox="1"/>
          <p:nvPr/>
        </p:nvSpPr>
        <p:spPr>
          <a:xfrm>
            <a:off x="755650" y="1278055"/>
            <a:ext cx="7632701" cy="451485"/>
          </a:xfrm>
          <a:prstGeom prst="roundRect">
            <a:avLst>
              <a:gd name="adj" fmla="val 32207"/>
            </a:avLst>
          </a:prstGeom>
          <a:solidFill>
            <a:srgbClr val="90C8E5"/>
          </a:solidFill>
        </p:spPr>
        <p:txBody>
          <a:bodyPr wrap="square">
            <a:spAutoFit/>
          </a:bodyPr>
          <a:lstStyle/>
          <a:p>
            <a:pPr algn="ctr">
              <a:spcAft>
                <a:spcPts val="1200"/>
              </a:spcAft>
            </a:pPr>
            <a:r>
              <a:rPr lang="en-GB" dirty="0"/>
              <a:t> A hedgehog can have up to seven hoglets at once.</a:t>
            </a:r>
          </a:p>
        </p:txBody>
      </p:sp>
      <p:sp>
        <p:nvSpPr>
          <p:cNvPr id="4" name="TextBox 3">
            <a:extLst>
              <a:ext uri="{FF2B5EF4-FFF2-40B4-BE49-F238E27FC236}">
                <a16:creationId xmlns:a16="http://schemas.microsoft.com/office/drawing/2014/main" id="{C77D2475-8FF5-A49B-9F0A-B39B76D3518D}"/>
              </a:ext>
            </a:extLst>
          </p:cNvPr>
          <p:cNvSpPr txBox="1"/>
          <p:nvPr/>
        </p:nvSpPr>
        <p:spPr>
          <a:xfrm>
            <a:off x="835327" y="1817259"/>
            <a:ext cx="2593673" cy="1200329"/>
          </a:xfrm>
          <a:prstGeom prst="rect">
            <a:avLst/>
          </a:prstGeom>
          <a:noFill/>
        </p:spPr>
        <p:txBody>
          <a:bodyPr wrap="square">
            <a:spAutoFit/>
          </a:bodyPr>
          <a:lstStyle/>
          <a:p>
            <a:pPr>
              <a:spcAft>
                <a:spcPts val="1200"/>
              </a:spcAft>
            </a:pPr>
            <a:r>
              <a:rPr lang="en-GB" dirty="0"/>
              <a:t>Hoglets stay with their mother for six weeks before they leave to start life on their own.</a:t>
            </a:r>
          </a:p>
        </p:txBody>
      </p:sp>
      <p:sp>
        <p:nvSpPr>
          <p:cNvPr id="13" name="Freeform: Shape 12">
            <a:extLst>
              <a:ext uri="{FF2B5EF4-FFF2-40B4-BE49-F238E27FC236}">
                <a16:creationId xmlns:a16="http://schemas.microsoft.com/office/drawing/2014/main" id="{E2B7F305-B5C5-8F19-5FCA-D3CF69AC47D0}"/>
              </a:ext>
            </a:extLst>
          </p:cNvPr>
          <p:cNvSpPr/>
          <p:nvPr/>
        </p:nvSpPr>
        <p:spPr>
          <a:xfrm>
            <a:off x="1495241" y="5820888"/>
            <a:ext cx="5944733" cy="853877"/>
          </a:xfrm>
          <a:custGeom>
            <a:avLst/>
            <a:gdLst>
              <a:gd name="connsiteX0" fmla="*/ 200721 w 5944733"/>
              <a:gd name="connsiteY0" fmla="*/ 0 h 853877"/>
              <a:gd name="connsiteX1" fmla="*/ 5249025 w 5944733"/>
              <a:gd name="connsiteY1" fmla="*/ 0 h 853877"/>
              <a:gd name="connsiteX2" fmla="*/ 5449746 w 5944733"/>
              <a:gd name="connsiteY2" fmla="*/ 200721 h 853877"/>
              <a:gd name="connsiteX3" fmla="*/ 5449746 w 5944733"/>
              <a:gd name="connsiteY3" fmla="*/ 554128 h 853877"/>
              <a:gd name="connsiteX4" fmla="*/ 5944733 w 5944733"/>
              <a:gd name="connsiteY4" fmla="*/ 522582 h 853877"/>
              <a:gd name="connsiteX5" fmla="*/ 5449423 w 5944733"/>
              <a:gd name="connsiteY5" fmla="*/ 654758 h 853877"/>
              <a:gd name="connsiteX6" fmla="*/ 5433973 w 5944733"/>
              <a:gd name="connsiteY6" fmla="*/ 731286 h 853877"/>
              <a:gd name="connsiteX7" fmla="*/ 5249025 w 5944733"/>
              <a:gd name="connsiteY7" fmla="*/ 853877 h 853877"/>
              <a:gd name="connsiteX8" fmla="*/ 200721 w 5944733"/>
              <a:gd name="connsiteY8" fmla="*/ 853877 h 853877"/>
              <a:gd name="connsiteX9" fmla="*/ 0 w 5944733"/>
              <a:gd name="connsiteY9" fmla="*/ 653156 h 853877"/>
              <a:gd name="connsiteX10" fmla="*/ 0 w 5944733"/>
              <a:gd name="connsiteY10" fmla="*/ 200721 h 853877"/>
              <a:gd name="connsiteX11" fmla="*/ 200721 w 5944733"/>
              <a:gd name="connsiteY11" fmla="*/ 0 h 853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44733" h="853877">
                <a:moveTo>
                  <a:pt x="200721" y="0"/>
                </a:moveTo>
                <a:lnTo>
                  <a:pt x="5249025" y="0"/>
                </a:lnTo>
                <a:cubicBezTo>
                  <a:pt x="5359880" y="0"/>
                  <a:pt x="5449746" y="89866"/>
                  <a:pt x="5449746" y="200721"/>
                </a:cubicBezTo>
                <a:lnTo>
                  <a:pt x="5449746" y="554128"/>
                </a:lnTo>
                <a:lnTo>
                  <a:pt x="5944733" y="522582"/>
                </a:lnTo>
                <a:lnTo>
                  <a:pt x="5449423" y="654758"/>
                </a:lnTo>
                <a:lnTo>
                  <a:pt x="5433973" y="731286"/>
                </a:lnTo>
                <a:cubicBezTo>
                  <a:pt x="5403501" y="803328"/>
                  <a:pt x="5332166" y="853877"/>
                  <a:pt x="5249025" y="853877"/>
                </a:cubicBezTo>
                <a:lnTo>
                  <a:pt x="200721" y="853877"/>
                </a:lnTo>
                <a:cubicBezTo>
                  <a:pt x="89866" y="853877"/>
                  <a:pt x="0" y="764011"/>
                  <a:pt x="0" y="653156"/>
                </a:cubicBezTo>
                <a:lnTo>
                  <a:pt x="0" y="200721"/>
                </a:lnTo>
                <a:cubicBezTo>
                  <a:pt x="0" y="89866"/>
                  <a:pt x="89866" y="0"/>
                  <a:pt x="200721" y="0"/>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2" name="TextBox 11">
            <a:extLst>
              <a:ext uri="{FF2B5EF4-FFF2-40B4-BE49-F238E27FC236}">
                <a16:creationId xmlns:a16="http://schemas.microsoft.com/office/drawing/2014/main" id="{EBD53F59-70B3-2374-8079-F2128BE52EDF}"/>
              </a:ext>
            </a:extLst>
          </p:cNvPr>
          <p:cNvSpPr txBox="1"/>
          <p:nvPr/>
        </p:nvSpPr>
        <p:spPr>
          <a:xfrm>
            <a:off x="1571019" y="5895930"/>
            <a:ext cx="5373968" cy="715089"/>
          </a:xfrm>
          <a:prstGeom prst="roundRect">
            <a:avLst/>
          </a:prstGeom>
          <a:noFill/>
        </p:spPr>
        <p:txBody>
          <a:bodyPr wrap="square">
            <a:spAutoFit/>
          </a:bodyPr>
          <a:lstStyle/>
          <a:p>
            <a:pPr>
              <a:spcAft>
                <a:spcPts val="1200"/>
              </a:spcAft>
            </a:pPr>
            <a:r>
              <a:rPr lang="en-GB" dirty="0"/>
              <a:t>If a hoglet is separated from its mother, it will make a whistling sound or cry until it is found!</a:t>
            </a:r>
          </a:p>
        </p:txBody>
      </p:sp>
    </p:spTree>
    <p:extLst>
      <p:ext uri="{BB962C8B-B14F-4D97-AF65-F5344CB8AC3E}">
        <p14:creationId xmlns:p14="http://schemas.microsoft.com/office/powerpoint/2010/main" val="422317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60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4" grpId="0"/>
      <p:bldP spid="13"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A323B15-E6B6-87CC-D908-6068A4F0EFF3}"/>
              </a:ext>
            </a:extLst>
          </p:cNvPr>
          <p:cNvPicPr>
            <a:picLocks noChangeAspect="1"/>
          </p:cNvPicPr>
          <p:nvPr/>
        </p:nvPicPr>
        <p:blipFill rotWithShape="1">
          <a:blip r:embed="rId2">
            <a:extLst>
              <a:ext uri="{28A0092B-C50C-407E-A947-70E740481C1C}">
                <a14:useLocalDpi xmlns:a14="http://schemas.microsoft.com/office/drawing/2010/main" val="0"/>
              </a:ext>
            </a:extLst>
          </a:blip>
          <a:srcRect l="1048" r="11148"/>
          <a:stretch/>
        </p:blipFill>
        <p:spPr>
          <a:xfrm>
            <a:off x="2199013" y="1343557"/>
            <a:ext cx="6189337" cy="4703008"/>
          </a:xfrm>
          <a:prstGeom prst="roundRect">
            <a:avLst>
              <a:gd name="adj" fmla="val 4742"/>
            </a:avLst>
          </a:prstGeom>
          <a:ln w="28575">
            <a:solidFill>
              <a:srgbClr val="FFE864"/>
            </a:solidFill>
          </a:ln>
        </p:spPr>
      </p:pic>
      <p:pic>
        <p:nvPicPr>
          <p:cNvPr id="23" name="Picture 22">
            <a:extLst>
              <a:ext uri="{FF2B5EF4-FFF2-40B4-BE49-F238E27FC236}">
                <a16:creationId xmlns:a16="http://schemas.microsoft.com/office/drawing/2014/main" id="{9AB0E5DB-0D00-CA8E-04BC-52A7665B2A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5938"/>
          <a:stretch/>
        </p:blipFill>
        <p:spPr>
          <a:xfrm rot="21051082" flipH="1">
            <a:off x="1209225" y="5901157"/>
            <a:ext cx="758908" cy="879246"/>
          </a:xfrm>
          <a:prstGeom prst="rect">
            <a:avLst/>
          </a:prstGeom>
        </p:spPr>
      </p:pic>
      <p:sp>
        <p:nvSpPr>
          <p:cNvPr id="10" name="Rectangle: Rounded Corners 9">
            <a:extLst>
              <a:ext uri="{FF2B5EF4-FFF2-40B4-BE49-F238E27FC236}">
                <a16:creationId xmlns:a16="http://schemas.microsoft.com/office/drawing/2014/main" id="{02661C7E-DF47-3F7F-8FF3-61E67409AC07}"/>
              </a:ext>
            </a:extLst>
          </p:cNvPr>
          <p:cNvSpPr/>
          <p:nvPr/>
        </p:nvSpPr>
        <p:spPr>
          <a:xfrm>
            <a:off x="457198" y="425451"/>
            <a:ext cx="8229604" cy="781049"/>
          </a:xfrm>
          <a:prstGeom prst="roundRect">
            <a:avLst/>
          </a:prstGeom>
          <a:solidFill>
            <a:srgbClr val="F0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9E52DB1-0144-3846-6C46-B5A85B5DEE0C}"/>
              </a:ext>
            </a:extLst>
          </p:cNvPr>
          <p:cNvSpPr>
            <a:spLocks noGrp="1"/>
          </p:cNvSpPr>
          <p:nvPr>
            <p:ph type="title"/>
          </p:nvPr>
        </p:nvSpPr>
        <p:spPr>
          <a:xfrm>
            <a:off x="692150" y="349251"/>
            <a:ext cx="8220075" cy="994306"/>
          </a:xfrm>
        </p:spPr>
        <p:txBody>
          <a:bodyPr/>
          <a:lstStyle/>
          <a:p>
            <a:r>
              <a:rPr lang="en-GB" sz="3400" dirty="0">
                <a:solidFill>
                  <a:srgbClr val="B46E2E"/>
                </a:solidFill>
              </a:rPr>
              <a:t>Did You Know?</a:t>
            </a:r>
          </a:p>
        </p:txBody>
      </p:sp>
      <p:pic>
        <p:nvPicPr>
          <p:cNvPr id="9" name="Picture 8">
            <a:extLst>
              <a:ext uri="{FF2B5EF4-FFF2-40B4-BE49-F238E27FC236}">
                <a16:creationId xmlns:a16="http://schemas.microsoft.com/office/drawing/2014/main" id="{D8BF32FE-B3C2-FBD8-F791-C7B199B342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9947" y="507873"/>
            <a:ext cx="580803" cy="592580"/>
          </a:xfrm>
          <a:prstGeom prst="rect">
            <a:avLst/>
          </a:prstGeom>
        </p:spPr>
      </p:pic>
      <p:pic>
        <p:nvPicPr>
          <p:cNvPr id="20" name="Picture 19">
            <a:extLst>
              <a:ext uri="{FF2B5EF4-FFF2-40B4-BE49-F238E27FC236}">
                <a16:creationId xmlns:a16="http://schemas.microsoft.com/office/drawing/2014/main" id="{A97617C2-27FD-F432-6F2D-E5D16A040CCB}"/>
              </a:ext>
            </a:extLst>
          </p:cNvPr>
          <p:cNvPicPr>
            <a:picLocks noChangeAspect="1"/>
          </p:cNvPicPr>
          <p:nvPr/>
        </p:nvPicPr>
        <p:blipFill rotWithShape="1">
          <a:blip r:embed="rId5"/>
          <a:srcRect l="-1816" t="-3848" r="-930" b="50496"/>
          <a:stretch/>
        </p:blipFill>
        <p:spPr>
          <a:xfrm>
            <a:off x="3053619" y="5434906"/>
            <a:ext cx="5943600" cy="1423094"/>
          </a:xfrm>
          <a:prstGeom prst="rect">
            <a:avLst/>
          </a:prstGeom>
        </p:spPr>
      </p:pic>
      <p:pic>
        <p:nvPicPr>
          <p:cNvPr id="21" name="Picture 20">
            <a:extLst>
              <a:ext uri="{FF2B5EF4-FFF2-40B4-BE49-F238E27FC236}">
                <a16:creationId xmlns:a16="http://schemas.microsoft.com/office/drawing/2014/main" id="{73768683-6A74-327A-C797-CB4B5F822324}"/>
              </a:ext>
            </a:extLst>
          </p:cNvPr>
          <p:cNvPicPr>
            <a:picLocks noChangeAspect="1"/>
          </p:cNvPicPr>
          <p:nvPr/>
        </p:nvPicPr>
        <p:blipFill rotWithShape="1">
          <a:blip r:embed="rId5"/>
          <a:srcRect l="-1816" t="-3849" r="23226" b="70303"/>
          <a:stretch/>
        </p:blipFill>
        <p:spPr>
          <a:xfrm flipH="1">
            <a:off x="519967" y="5774425"/>
            <a:ext cx="5505452" cy="1083575"/>
          </a:xfrm>
          <a:prstGeom prst="rect">
            <a:avLst/>
          </a:prstGeom>
        </p:spPr>
      </p:pic>
      <p:pic>
        <p:nvPicPr>
          <p:cNvPr id="7" name="Picture 6">
            <a:extLst>
              <a:ext uri="{FF2B5EF4-FFF2-40B4-BE49-F238E27FC236}">
                <a16:creationId xmlns:a16="http://schemas.microsoft.com/office/drawing/2014/main" id="{92D0DC06-1CFE-5903-9222-1DE8934B35A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flipH="1">
            <a:off x="501650" y="195804"/>
            <a:ext cx="1243865" cy="1049365"/>
          </a:xfrm>
          <a:prstGeom prst="rect">
            <a:avLst/>
          </a:prstGeom>
        </p:spPr>
      </p:pic>
      <p:sp>
        <p:nvSpPr>
          <p:cNvPr id="11" name="Rectangle: Rounded Corners 10">
            <a:extLst>
              <a:ext uri="{FF2B5EF4-FFF2-40B4-BE49-F238E27FC236}">
                <a16:creationId xmlns:a16="http://schemas.microsoft.com/office/drawing/2014/main" id="{A5FA0766-74B0-32FD-2C4A-A68522674A8E}"/>
              </a:ext>
            </a:extLst>
          </p:cNvPr>
          <p:cNvSpPr/>
          <p:nvPr/>
        </p:nvSpPr>
        <p:spPr>
          <a:xfrm>
            <a:off x="755650" y="1686803"/>
            <a:ext cx="3103564" cy="1445328"/>
          </a:xfrm>
          <a:prstGeom prst="roundRect">
            <a:avLst>
              <a:gd name="adj" fmla="val 10259"/>
            </a:avLst>
          </a:prstGeom>
          <a:solidFill>
            <a:schemeClr val="bg1"/>
          </a:solidFill>
          <a:ln w="28575">
            <a:solidFill>
              <a:srgbClr val="FFE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ACF7375E-914C-5148-7C64-473DD3CEC752}"/>
              </a:ext>
            </a:extLst>
          </p:cNvPr>
          <p:cNvSpPr txBox="1"/>
          <p:nvPr/>
        </p:nvSpPr>
        <p:spPr>
          <a:xfrm>
            <a:off x="755650" y="1278055"/>
            <a:ext cx="7632701" cy="790099"/>
          </a:xfrm>
          <a:prstGeom prst="roundRect">
            <a:avLst>
              <a:gd name="adj" fmla="val 32207"/>
            </a:avLst>
          </a:prstGeom>
          <a:solidFill>
            <a:srgbClr val="FFE864"/>
          </a:solidFill>
        </p:spPr>
        <p:txBody>
          <a:bodyPr wrap="square">
            <a:spAutoFit/>
          </a:bodyPr>
          <a:lstStyle/>
          <a:p>
            <a:pPr>
              <a:spcAft>
                <a:spcPts val="1200"/>
              </a:spcAft>
            </a:pPr>
            <a:r>
              <a:rPr lang="en-GB" dirty="0"/>
              <a:t>There are 17 different types of hedgehog. They live in lots of different places across the world including in Europe, Asia, and Africa.</a:t>
            </a:r>
          </a:p>
        </p:txBody>
      </p:sp>
      <p:sp>
        <p:nvSpPr>
          <p:cNvPr id="4" name="TextBox 3">
            <a:extLst>
              <a:ext uri="{FF2B5EF4-FFF2-40B4-BE49-F238E27FC236}">
                <a16:creationId xmlns:a16="http://schemas.microsoft.com/office/drawing/2014/main" id="{C77D2475-8FF5-A49B-9F0A-B39B76D3518D}"/>
              </a:ext>
            </a:extLst>
          </p:cNvPr>
          <p:cNvSpPr txBox="1"/>
          <p:nvPr/>
        </p:nvSpPr>
        <p:spPr>
          <a:xfrm>
            <a:off x="846136" y="2150802"/>
            <a:ext cx="3103564" cy="923330"/>
          </a:xfrm>
          <a:prstGeom prst="rect">
            <a:avLst/>
          </a:prstGeom>
          <a:noFill/>
        </p:spPr>
        <p:txBody>
          <a:bodyPr wrap="square">
            <a:spAutoFit/>
          </a:bodyPr>
          <a:lstStyle/>
          <a:p>
            <a:pPr>
              <a:spcAft>
                <a:spcPts val="1200"/>
              </a:spcAft>
            </a:pPr>
            <a:r>
              <a:rPr lang="en-GB" dirty="0"/>
              <a:t>The European hedgehog is the only type of hedgehog that lives in the UK.</a:t>
            </a:r>
          </a:p>
        </p:txBody>
      </p:sp>
    </p:spTree>
    <p:extLst>
      <p:ext uri="{BB962C8B-B14F-4D97-AF65-F5344CB8AC3E}">
        <p14:creationId xmlns:p14="http://schemas.microsoft.com/office/powerpoint/2010/main" val="339447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A323B15-E6B6-87CC-D908-6068A4F0EFF3}"/>
              </a:ext>
            </a:extLst>
          </p:cNvPr>
          <p:cNvPicPr>
            <a:picLocks noChangeAspect="1"/>
          </p:cNvPicPr>
          <p:nvPr/>
        </p:nvPicPr>
        <p:blipFill>
          <a:blip r:embed="rId2" cstate="print">
            <a:extLst>
              <a:ext uri="{28A0092B-C50C-407E-A947-70E740481C1C}">
                <a14:useLocalDpi xmlns:a14="http://schemas.microsoft.com/office/drawing/2010/main" val="0"/>
              </a:ext>
            </a:extLst>
          </a:blip>
          <a:srcRect l="6179" r="6179"/>
          <a:stretch/>
        </p:blipFill>
        <p:spPr>
          <a:xfrm>
            <a:off x="2199013" y="1343557"/>
            <a:ext cx="6189337" cy="4703008"/>
          </a:xfrm>
          <a:prstGeom prst="roundRect">
            <a:avLst>
              <a:gd name="adj" fmla="val 4742"/>
            </a:avLst>
          </a:prstGeom>
          <a:ln w="28575">
            <a:solidFill>
              <a:srgbClr val="EDBCD9"/>
            </a:solidFill>
          </a:ln>
        </p:spPr>
      </p:pic>
      <p:sp>
        <p:nvSpPr>
          <p:cNvPr id="8" name="Rectangle: Rounded Corners 7">
            <a:extLst>
              <a:ext uri="{FF2B5EF4-FFF2-40B4-BE49-F238E27FC236}">
                <a16:creationId xmlns:a16="http://schemas.microsoft.com/office/drawing/2014/main" id="{EA2CA4B5-02BA-BE41-AFFC-4DDA4D93956C}"/>
              </a:ext>
            </a:extLst>
          </p:cNvPr>
          <p:cNvSpPr/>
          <p:nvPr/>
        </p:nvSpPr>
        <p:spPr>
          <a:xfrm>
            <a:off x="6050819" y="4312662"/>
            <a:ext cx="2559050" cy="1423094"/>
          </a:xfrm>
          <a:prstGeom prst="roundRect">
            <a:avLst>
              <a:gd name="adj" fmla="val 10259"/>
            </a:avLst>
          </a:prstGeom>
          <a:solidFill>
            <a:schemeClr val="bg1"/>
          </a:solidFill>
          <a:ln w="28575">
            <a:solidFill>
              <a:srgbClr val="EDBC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9AB0E5DB-0D00-CA8E-04BC-52A7665B2A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37431"/>
          <a:stretch/>
        </p:blipFill>
        <p:spPr>
          <a:xfrm rot="1046942" flipH="1">
            <a:off x="7441402" y="5939726"/>
            <a:ext cx="758908" cy="742804"/>
          </a:xfrm>
          <a:prstGeom prst="rect">
            <a:avLst/>
          </a:prstGeom>
        </p:spPr>
      </p:pic>
      <p:sp>
        <p:nvSpPr>
          <p:cNvPr id="10" name="Rectangle: Rounded Corners 9">
            <a:extLst>
              <a:ext uri="{FF2B5EF4-FFF2-40B4-BE49-F238E27FC236}">
                <a16:creationId xmlns:a16="http://schemas.microsoft.com/office/drawing/2014/main" id="{02661C7E-DF47-3F7F-8FF3-61E67409AC07}"/>
              </a:ext>
            </a:extLst>
          </p:cNvPr>
          <p:cNvSpPr/>
          <p:nvPr/>
        </p:nvSpPr>
        <p:spPr>
          <a:xfrm>
            <a:off x="457198" y="425451"/>
            <a:ext cx="8229604" cy="781049"/>
          </a:xfrm>
          <a:prstGeom prst="roundRect">
            <a:avLst/>
          </a:prstGeom>
          <a:solidFill>
            <a:srgbClr val="F0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9E52DB1-0144-3846-6C46-B5A85B5DEE0C}"/>
              </a:ext>
            </a:extLst>
          </p:cNvPr>
          <p:cNvSpPr>
            <a:spLocks noGrp="1"/>
          </p:cNvSpPr>
          <p:nvPr>
            <p:ph type="title"/>
          </p:nvPr>
        </p:nvSpPr>
        <p:spPr>
          <a:xfrm>
            <a:off x="692150" y="349251"/>
            <a:ext cx="8220075" cy="994306"/>
          </a:xfrm>
        </p:spPr>
        <p:txBody>
          <a:bodyPr/>
          <a:lstStyle/>
          <a:p>
            <a:r>
              <a:rPr lang="en-GB" sz="3400" dirty="0">
                <a:solidFill>
                  <a:srgbClr val="B46E2E"/>
                </a:solidFill>
              </a:rPr>
              <a:t>Did You Know?</a:t>
            </a:r>
          </a:p>
        </p:txBody>
      </p:sp>
      <p:pic>
        <p:nvPicPr>
          <p:cNvPr id="9" name="Picture 8">
            <a:extLst>
              <a:ext uri="{FF2B5EF4-FFF2-40B4-BE49-F238E27FC236}">
                <a16:creationId xmlns:a16="http://schemas.microsoft.com/office/drawing/2014/main" id="{D8BF32FE-B3C2-FBD8-F791-C7B199B342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9947" y="507873"/>
            <a:ext cx="580803" cy="592580"/>
          </a:xfrm>
          <a:prstGeom prst="rect">
            <a:avLst/>
          </a:prstGeom>
        </p:spPr>
      </p:pic>
      <p:pic>
        <p:nvPicPr>
          <p:cNvPr id="20" name="Picture 19">
            <a:extLst>
              <a:ext uri="{FF2B5EF4-FFF2-40B4-BE49-F238E27FC236}">
                <a16:creationId xmlns:a16="http://schemas.microsoft.com/office/drawing/2014/main" id="{A97617C2-27FD-F432-6F2D-E5D16A040CCB}"/>
              </a:ext>
            </a:extLst>
          </p:cNvPr>
          <p:cNvPicPr>
            <a:picLocks noChangeAspect="1"/>
          </p:cNvPicPr>
          <p:nvPr/>
        </p:nvPicPr>
        <p:blipFill rotWithShape="1">
          <a:blip r:embed="rId5"/>
          <a:srcRect l="-1816" t="-3848" r="-930" b="50496"/>
          <a:stretch/>
        </p:blipFill>
        <p:spPr>
          <a:xfrm>
            <a:off x="3053619" y="5434906"/>
            <a:ext cx="5943600" cy="1423094"/>
          </a:xfrm>
          <a:prstGeom prst="rect">
            <a:avLst/>
          </a:prstGeom>
        </p:spPr>
      </p:pic>
      <p:pic>
        <p:nvPicPr>
          <p:cNvPr id="21" name="Picture 20">
            <a:extLst>
              <a:ext uri="{FF2B5EF4-FFF2-40B4-BE49-F238E27FC236}">
                <a16:creationId xmlns:a16="http://schemas.microsoft.com/office/drawing/2014/main" id="{73768683-6A74-327A-C797-CB4B5F822324}"/>
              </a:ext>
            </a:extLst>
          </p:cNvPr>
          <p:cNvPicPr>
            <a:picLocks noChangeAspect="1"/>
          </p:cNvPicPr>
          <p:nvPr/>
        </p:nvPicPr>
        <p:blipFill rotWithShape="1">
          <a:blip r:embed="rId5"/>
          <a:srcRect l="-1816" t="-3849" r="23226" b="70303"/>
          <a:stretch/>
        </p:blipFill>
        <p:spPr>
          <a:xfrm flipH="1">
            <a:off x="519967" y="5774425"/>
            <a:ext cx="5505452" cy="1083575"/>
          </a:xfrm>
          <a:prstGeom prst="rect">
            <a:avLst/>
          </a:prstGeom>
        </p:spPr>
      </p:pic>
      <p:pic>
        <p:nvPicPr>
          <p:cNvPr id="7" name="Picture 6">
            <a:extLst>
              <a:ext uri="{FF2B5EF4-FFF2-40B4-BE49-F238E27FC236}">
                <a16:creationId xmlns:a16="http://schemas.microsoft.com/office/drawing/2014/main" id="{92D0DC06-1CFE-5903-9222-1DE8934B35A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flipH="1">
            <a:off x="501650" y="195804"/>
            <a:ext cx="1243865" cy="1049365"/>
          </a:xfrm>
          <a:prstGeom prst="rect">
            <a:avLst/>
          </a:prstGeom>
        </p:spPr>
      </p:pic>
      <p:sp>
        <p:nvSpPr>
          <p:cNvPr id="11" name="Rectangle: Rounded Corners 10">
            <a:extLst>
              <a:ext uri="{FF2B5EF4-FFF2-40B4-BE49-F238E27FC236}">
                <a16:creationId xmlns:a16="http://schemas.microsoft.com/office/drawing/2014/main" id="{A5FA0766-74B0-32FD-2C4A-A68522674A8E}"/>
              </a:ext>
            </a:extLst>
          </p:cNvPr>
          <p:cNvSpPr/>
          <p:nvPr/>
        </p:nvSpPr>
        <p:spPr>
          <a:xfrm>
            <a:off x="539750" y="2061379"/>
            <a:ext cx="2207483" cy="2072946"/>
          </a:xfrm>
          <a:prstGeom prst="roundRect">
            <a:avLst>
              <a:gd name="adj" fmla="val 10259"/>
            </a:avLst>
          </a:prstGeom>
          <a:solidFill>
            <a:schemeClr val="bg1"/>
          </a:solidFill>
          <a:ln w="28575">
            <a:solidFill>
              <a:srgbClr val="EDBC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ACF7375E-914C-5148-7C64-473DD3CEC752}"/>
              </a:ext>
            </a:extLst>
          </p:cNvPr>
          <p:cNvSpPr txBox="1"/>
          <p:nvPr/>
        </p:nvSpPr>
        <p:spPr>
          <a:xfrm>
            <a:off x="755650" y="1278055"/>
            <a:ext cx="7632701" cy="451485"/>
          </a:xfrm>
          <a:prstGeom prst="roundRect">
            <a:avLst>
              <a:gd name="adj" fmla="val 32207"/>
            </a:avLst>
          </a:prstGeom>
          <a:solidFill>
            <a:srgbClr val="EDBCD9"/>
          </a:solidFill>
        </p:spPr>
        <p:txBody>
          <a:bodyPr wrap="square">
            <a:spAutoFit/>
          </a:bodyPr>
          <a:lstStyle/>
          <a:p>
            <a:pPr algn="ctr">
              <a:spcAft>
                <a:spcPts val="1200"/>
              </a:spcAft>
            </a:pPr>
            <a:r>
              <a:rPr lang="en-GB" dirty="0"/>
              <a:t>Hedgehogs </a:t>
            </a:r>
            <a:r>
              <a:rPr lang="en-GB" b="1" dirty="0"/>
              <a:t>hibernate</a:t>
            </a:r>
            <a:r>
              <a:rPr lang="en-GB" dirty="0"/>
              <a:t> during the winter.</a:t>
            </a:r>
          </a:p>
        </p:txBody>
      </p:sp>
      <p:sp>
        <p:nvSpPr>
          <p:cNvPr id="4" name="TextBox 3">
            <a:extLst>
              <a:ext uri="{FF2B5EF4-FFF2-40B4-BE49-F238E27FC236}">
                <a16:creationId xmlns:a16="http://schemas.microsoft.com/office/drawing/2014/main" id="{C77D2475-8FF5-A49B-9F0A-B39B76D3518D}"/>
              </a:ext>
            </a:extLst>
          </p:cNvPr>
          <p:cNvSpPr txBox="1"/>
          <p:nvPr/>
        </p:nvSpPr>
        <p:spPr>
          <a:xfrm>
            <a:off x="630236" y="2236368"/>
            <a:ext cx="2207483" cy="1754326"/>
          </a:xfrm>
          <a:prstGeom prst="rect">
            <a:avLst/>
          </a:prstGeom>
          <a:noFill/>
        </p:spPr>
        <p:txBody>
          <a:bodyPr wrap="square">
            <a:spAutoFit/>
          </a:bodyPr>
          <a:lstStyle/>
          <a:p>
            <a:pPr>
              <a:spcAft>
                <a:spcPts val="1200"/>
              </a:spcAft>
            </a:pPr>
            <a:r>
              <a:rPr lang="en-GB" dirty="0"/>
              <a:t>They eat as much as they can during summer so they survive winter when there is not as much food.</a:t>
            </a:r>
          </a:p>
        </p:txBody>
      </p:sp>
      <p:sp>
        <p:nvSpPr>
          <p:cNvPr id="3" name="TextBox 2">
            <a:extLst>
              <a:ext uri="{FF2B5EF4-FFF2-40B4-BE49-F238E27FC236}">
                <a16:creationId xmlns:a16="http://schemas.microsoft.com/office/drawing/2014/main" id="{21966ECF-8136-83DE-7209-2CD8C809CAEF}"/>
              </a:ext>
            </a:extLst>
          </p:cNvPr>
          <p:cNvSpPr txBox="1"/>
          <p:nvPr/>
        </p:nvSpPr>
        <p:spPr>
          <a:xfrm>
            <a:off x="6141305" y="4384773"/>
            <a:ext cx="2468564" cy="1200329"/>
          </a:xfrm>
          <a:prstGeom prst="rect">
            <a:avLst/>
          </a:prstGeom>
          <a:noFill/>
        </p:spPr>
        <p:txBody>
          <a:bodyPr wrap="square">
            <a:spAutoFit/>
          </a:bodyPr>
          <a:lstStyle/>
          <a:p>
            <a:pPr>
              <a:spcAft>
                <a:spcPts val="1200"/>
              </a:spcAft>
            </a:pPr>
            <a:r>
              <a:rPr lang="en-GB" dirty="0"/>
              <a:t>Hedgehogs find a hidden spot and build a nest using leaves, twigs and feathers. </a:t>
            </a:r>
          </a:p>
        </p:txBody>
      </p:sp>
    </p:spTree>
    <p:extLst>
      <p:ext uri="{BB962C8B-B14F-4D97-AF65-F5344CB8AC3E}">
        <p14:creationId xmlns:p14="http://schemas.microsoft.com/office/powerpoint/2010/main" val="334709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5" grpId="0" animBg="1"/>
      <p:bldP spid="4" grpId="0"/>
      <p:bldP spid="3" grpId="0"/>
    </p:bldLst>
  </p:timing>
</p:sld>
</file>

<file path=ppt/theme/theme1.xml><?xml version="1.0" encoding="utf-8"?>
<a:theme xmlns:a="http://schemas.openxmlformats.org/drawingml/2006/main" name="Slide Layouts">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7B9BC004-CE7E-F64C-B3D5-43BBE9A933DE}" vid="{E6F6E47A-2BD3-444B-943A-978EEDFDB863}"/>
    </a:ext>
  </a:extLst>
</a:theme>
</file>

<file path=ppt/theme/theme2.xml><?xml version="1.0" encoding="utf-8"?>
<a:theme xmlns:a="http://schemas.openxmlformats.org/drawingml/2006/main" name="Disclaimers/Guidan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B9BC004-CE7E-F64C-B3D5-43BBE9A933DE}" vid="{C6BCAE4C-4F47-954E-AD69-EC89F2CC2EB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271</TotalTime>
  <Words>476</Words>
  <Application>Microsoft Office PowerPoint</Application>
  <PresentationFormat>On-screen Show (4:3)</PresentationFormat>
  <Paragraphs>39</Paragraphs>
  <Slides>15</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15</vt:i4>
      </vt:variant>
    </vt:vector>
  </HeadingPairs>
  <TitlesOfParts>
    <vt:vector size="21" baseType="lpstr">
      <vt:lpstr>Twinkl</vt:lpstr>
      <vt:lpstr>Calibri</vt:lpstr>
      <vt:lpstr>Arial</vt:lpstr>
      <vt:lpstr>Roboto</vt:lpstr>
      <vt:lpstr>Slide Layouts</vt:lpstr>
      <vt:lpstr>Disclaimers/Guidance</vt:lpstr>
      <vt:lpstr>PowerPoint Presentation</vt:lpstr>
      <vt:lpstr>PowerPoint Presentation</vt:lpstr>
      <vt:lpstr>What Is a Hedgehog?</vt:lpstr>
      <vt:lpstr>What Do Hedgehogs Look Like?</vt:lpstr>
      <vt:lpstr>Did You Know?</vt:lpstr>
      <vt:lpstr>Did You Know?</vt:lpstr>
      <vt:lpstr>Did You Know?</vt:lpstr>
      <vt:lpstr>Did You Know?</vt:lpstr>
      <vt:lpstr>Did You Know?</vt:lpstr>
      <vt:lpstr>Did You Know?</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Tony Anderson</dc:creator>
  <cp:lastModifiedBy>Deb Rogers</cp:lastModifiedBy>
  <cp:revision>9</cp:revision>
  <dcterms:created xsi:type="dcterms:W3CDTF">2024-04-01T06:58:26Z</dcterms:created>
  <dcterms:modified xsi:type="dcterms:W3CDTF">2025-11-19T07:01:02Z</dcterms:modified>
</cp:coreProperties>
</file>