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2F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D4663-DC8C-9124-DBA7-BBDBC322F41D}" v="1150" dt="2025-08-01T14:15:42.6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or Steele" userId="S::esteele@excalibur.cheshire.sch.uk::cb2ec1bc-2f58-4805-80bb-c3fc974258c1" providerId="AD" clId="Web-{DE7B8828-A325-1DE3-AF11-62B47F5108DA}"/>
    <pc:docChg chg="modSld">
      <pc:chgData name="Elinor Steele" userId="S::esteele@excalibur.cheshire.sch.uk::cb2ec1bc-2f58-4805-80bb-c3fc974258c1" providerId="AD" clId="Web-{DE7B8828-A325-1DE3-AF11-62B47F5108DA}" dt="2024-08-20T16:25:24.146" v="41"/>
      <pc:docMkLst>
        <pc:docMk/>
      </pc:docMkLst>
      <pc:sldChg chg="modSp">
        <pc:chgData name="Elinor Steele" userId="S::esteele@excalibur.cheshire.sch.uk::cb2ec1bc-2f58-4805-80bb-c3fc974258c1" providerId="AD" clId="Web-{DE7B8828-A325-1DE3-AF11-62B47F5108DA}" dt="2024-08-20T16:25:24.146" v="41"/>
        <pc:sldMkLst>
          <pc:docMk/>
          <pc:sldMk cId="3094191834" sldId="257"/>
        </pc:sldMkLst>
      </pc:sldChg>
    </pc:docChg>
  </pc:docChgLst>
  <pc:docChgLst>
    <pc:chgData name="Elinor Steele" userId="S::esteele@excalibur.cheshire.sch.uk::cb2ec1bc-2f58-4805-80bb-c3fc974258c1" providerId="AD" clId="Web-{9D4D4663-DC8C-9124-DBA7-BBDBC322F41D}"/>
    <pc:docChg chg="delSld modSld">
      <pc:chgData name="Elinor Steele" userId="S::esteele@excalibur.cheshire.sch.uk::cb2ec1bc-2f58-4805-80bb-c3fc974258c1" providerId="AD" clId="Web-{9D4D4663-DC8C-9124-DBA7-BBDBC322F41D}" dt="2025-08-01T14:15:41.524" v="1078"/>
      <pc:docMkLst>
        <pc:docMk/>
      </pc:docMkLst>
      <pc:sldChg chg="del">
        <pc:chgData name="Elinor Steele" userId="S::esteele@excalibur.cheshire.sch.uk::cb2ec1bc-2f58-4805-80bb-c3fc974258c1" providerId="AD" clId="Web-{9D4D4663-DC8C-9124-DBA7-BBDBC322F41D}" dt="2025-08-01T08:57:08.287" v="48"/>
        <pc:sldMkLst>
          <pc:docMk/>
          <pc:sldMk cId="109857222" sldId="256"/>
        </pc:sldMkLst>
      </pc:sldChg>
      <pc:sldChg chg="addSp delSp modSp">
        <pc:chgData name="Elinor Steele" userId="S::esteele@excalibur.cheshire.sch.uk::cb2ec1bc-2f58-4805-80bb-c3fc974258c1" providerId="AD" clId="Web-{9D4D4663-DC8C-9124-DBA7-BBDBC322F41D}" dt="2025-08-01T14:15:41.524" v="1078"/>
        <pc:sldMkLst>
          <pc:docMk/>
          <pc:sldMk cId="3094191834" sldId="257"/>
        </pc:sldMkLst>
        <pc:spChg chg="mod">
          <ac:chgData name="Elinor Steele" userId="S::esteele@excalibur.cheshire.sch.uk::cb2ec1bc-2f58-4805-80bb-c3fc974258c1" providerId="AD" clId="Web-{9D4D4663-DC8C-9124-DBA7-BBDBC322F41D}" dt="2025-08-01T13:53:56.672" v="415" actId="14100"/>
          <ac:spMkLst>
            <pc:docMk/>
            <pc:sldMk cId="3094191834" sldId="257"/>
            <ac:spMk id="2" creationId="{22B9CEC5-F378-A814-97D7-2F5BFBF0616B}"/>
          </ac:spMkLst>
        </pc:spChg>
        <pc:spChg chg="mod">
          <ac:chgData name="Elinor Steele" userId="S::esteele@excalibur.cheshire.sch.uk::cb2ec1bc-2f58-4805-80bb-c3fc974258c1" providerId="AD" clId="Web-{9D4D4663-DC8C-9124-DBA7-BBDBC322F41D}" dt="2025-08-01T14:09:56.710" v="799" actId="14100"/>
          <ac:spMkLst>
            <pc:docMk/>
            <pc:sldMk cId="3094191834" sldId="257"/>
            <ac:spMk id="7" creationId="{797AB07A-7C1A-A198-7250-B01ED30FFE69}"/>
          </ac:spMkLst>
        </pc:spChg>
        <pc:spChg chg="add mod">
          <ac:chgData name="Elinor Steele" userId="S::esteele@excalibur.cheshire.sch.uk::cb2ec1bc-2f58-4805-80bb-c3fc974258c1" providerId="AD" clId="Web-{9D4D4663-DC8C-9124-DBA7-BBDBC322F41D}" dt="2025-08-01T14:15:21.071" v="1077" actId="14100"/>
          <ac:spMkLst>
            <pc:docMk/>
            <pc:sldMk cId="3094191834" sldId="257"/>
            <ac:spMk id="8" creationId="{27376DAE-22E0-97F5-8C26-B5D72FFDAAF1}"/>
          </ac:spMkLst>
        </pc:spChg>
        <pc:spChg chg="add mod">
          <ac:chgData name="Elinor Steele" userId="S::esteele@excalibur.cheshire.sch.uk::cb2ec1bc-2f58-4805-80bb-c3fc974258c1" providerId="AD" clId="Web-{9D4D4663-DC8C-9124-DBA7-BBDBC322F41D}" dt="2025-08-01T08:55:02.764" v="40" actId="20577"/>
          <ac:spMkLst>
            <pc:docMk/>
            <pc:sldMk cId="3094191834" sldId="257"/>
            <ac:spMk id="14" creationId="{44445E3D-936F-2CB5-5851-09BFA44F4DB3}"/>
          </ac:spMkLst>
        </pc:spChg>
        <pc:graphicFrameChg chg="mod modGraphic">
          <ac:chgData name="Elinor Steele" userId="S::esteele@excalibur.cheshire.sch.uk::cb2ec1bc-2f58-4805-80bb-c3fc974258c1" providerId="AD" clId="Web-{9D4D4663-DC8C-9124-DBA7-BBDBC322F41D}" dt="2025-08-01T14:15:41.524" v="1078"/>
          <ac:graphicFrameMkLst>
            <pc:docMk/>
            <pc:sldMk cId="3094191834" sldId="257"/>
            <ac:graphicFrameMk id="4" creationId="{CCB8D7BF-9436-BF0B-56D0-F7E3E2600C14}"/>
          </ac:graphicFrameMkLst>
        </pc:graphicFrameChg>
        <pc:graphicFrameChg chg="add mod modGraphic">
          <ac:chgData name="Elinor Steele" userId="S::esteele@excalibur.cheshire.sch.uk::cb2ec1bc-2f58-4805-80bb-c3fc974258c1" providerId="AD" clId="Web-{9D4D4663-DC8C-9124-DBA7-BBDBC322F41D}" dt="2025-08-01T14:15:16.477" v="1076"/>
          <ac:graphicFrameMkLst>
            <pc:docMk/>
            <pc:sldMk cId="3094191834" sldId="257"/>
            <ac:graphicFrameMk id="5" creationId="{47AE001D-EDAD-1E57-1661-129A5B1DA565}"/>
          </ac:graphicFrameMkLst>
        </pc:graphicFrameChg>
        <pc:graphicFrameChg chg="mod modGraphic">
          <ac:chgData name="Elinor Steele" userId="S::esteele@excalibur.cheshire.sch.uk::cb2ec1bc-2f58-4805-80bb-c3fc974258c1" providerId="AD" clId="Web-{9D4D4663-DC8C-9124-DBA7-BBDBC322F41D}" dt="2025-08-01T13:51:36.500" v="389"/>
          <ac:graphicFrameMkLst>
            <pc:docMk/>
            <pc:sldMk cId="3094191834" sldId="257"/>
            <ac:graphicFrameMk id="11" creationId="{9449F628-4472-9458-1001-AEEDD0F16A23}"/>
          </ac:graphicFrameMkLst>
        </pc:graphicFrameChg>
        <pc:graphicFrameChg chg="mod modGraphic">
          <ac:chgData name="Elinor Steele" userId="S::esteele@excalibur.cheshire.sch.uk::cb2ec1bc-2f58-4805-80bb-c3fc974258c1" providerId="AD" clId="Web-{9D4D4663-DC8C-9124-DBA7-BBDBC322F41D}" dt="2025-08-01T13:57:55.488" v="541"/>
          <ac:graphicFrameMkLst>
            <pc:docMk/>
            <pc:sldMk cId="3094191834" sldId="257"/>
            <ac:graphicFrameMk id="12" creationId="{945085F9-0BA1-553F-5518-9993BB5987C4}"/>
          </ac:graphicFrameMkLst>
        </pc:graphicFrameChg>
        <pc:graphicFrameChg chg="add mod modGraphic">
          <ac:chgData name="Elinor Steele" userId="S::esteele@excalibur.cheshire.sch.uk::cb2ec1bc-2f58-4805-80bb-c3fc974258c1" providerId="AD" clId="Web-{9D4D4663-DC8C-9124-DBA7-BBDBC322F41D}" dt="2025-08-01T14:03:01.212" v="703"/>
          <ac:graphicFrameMkLst>
            <pc:docMk/>
            <pc:sldMk cId="3094191834" sldId="257"/>
            <ac:graphicFrameMk id="17" creationId="{100BCF2A-D026-50E5-31DD-AA17B06D1991}"/>
          </ac:graphicFrameMkLst>
        </pc:graphicFrameChg>
        <pc:picChg chg="del mod modCrop">
          <ac:chgData name="Elinor Steele" userId="S::esteele@excalibur.cheshire.sch.uk::cb2ec1bc-2f58-4805-80bb-c3fc974258c1" providerId="AD" clId="Web-{9D4D4663-DC8C-9124-DBA7-BBDBC322F41D}" dt="2025-08-01T08:53:26.964" v="2"/>
          <ac:picMkLst>
            <pc:docMk/>
            <pc:sldMk cId="3094191834" sldId="257"/>
            <ac:picMk id="5" creationId="{4AF71BBF-8E63-4410-E36B-8673CA29A706}"/>
          </ac:picMkLst>
        </pc:picChg>
        <pc:picChg chg="del mod">
          <ac:chgData name="Elinor Steele" userId="S::esteele@excalibur.cheshire.sch.uk::cb2ec1bc-2f58-4805-80bb-c3fc974258c1" providerId="AD" clId="Web-{9D4D4663-DC8C-9124-DBA7-BBDBC322F41D}" dt="2025-08-01T14:13:42.055" v="943"/>
          <ac:picMkLst>
            <pc:docMk/>
            <pc:sldMk cId="3094191834" sldId="257"/>
            <ac:picMk id="6" creationId="{65431BAD-89CA-BBD6-5F4F-57DFFE1ECA44}"/>
          </ac:picMkLst>
        </pc:picChg>
        <pc:picChg chg="del">
          <ac:chgData name="Elinor Steele" userId="S::esteele@excalibur.cheshire.sch.uk::cb2ec1bc-2f58-4805-80bb-c3fc974258c1" providerId="AD" clId="Web-{9D4D4663-DC8C-9124-DBA7-BBDBC322F41D}" dt="2025-08-01T08:56:10.015" v="41"/>
          <ac:picMkLst>
            <pc:docMk/>
            <pc:sldMk cId="3094191834" sldId="257"/>
            <ac:picMk id="8" creationId="{E81EDDB2-906E-D44F-693A-91A2873D29FE}"/>
          </ac:picMkLst>
        </pc:picChg>
        <pc:picChg chg="add mod">
          <ac:chgData name="Elinor Steele" userId="S::esteele@excalibur.cheshire.sch.uk::cb2ec1bc-2f58-4805-80bb-c3fc974258c1" providerId="AD" clId="Web-{9D4D4663-DC8C-9124-DBA7-BBDBC322F41D}" dt="2025-08-01T08:54:56.654" v="38" actId="1076"/>
          <ac:picMkLst>
            <pc:docMk/>
            <pc:sldMk cId="3094191834" sldId="257"/>
            <ac:picMk id="15" creationId="{95B14A50-EC63-F69F-7C46-0A4C0B7D91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y sign with black text&#10;&#10;Description automatically generated">
            <a:extLst>
              <a:ext uri="{FF2B5EF4-FFF2-40B4-BE49-F238E27FC236}">
                <a16:creationId xmlns:a16="http://schemas.microsoft.com/office/drawing/2014/main" id="{C98D5DBB-FC14-3BED-8C77-4070CC4C5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"/>
            <a:ext cx="9144000" cy="73318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B8D7BF-9436-BF0B-56D0-F7E3E2600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807285"/>
              </p:ext>
            </p:extLst>
          </p:nvPr>
        </p:nvGraphicFramePr>
        <p:xfrm>
          <a:off x="6096000" y="3753970"/>
          <a:ext cx="2948014" cy="312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8014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44352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Science and Technology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759731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Aptos Display"/>
                        </a:rPr>
                        <a:t>As scientists, we will learn about: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States of Matter</a:t>
                      </a:r>
                    </a:p>
                    <a:p>
                      <a:pPr marL="457200" lvl="1" indent="-2857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compare and group materials together, according to whether they are solids, liquids or gases </a:t>
                      </a:r>
                    </a:p>
                    <a:p>
                      <a:pPr marL="457200" lvl="1" indent="-2857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observe that some materials change state when they are heated or cooled, and measure or research the temperature at which this happens in degrees Celsius (°C) </a:t>
                      </a:r>
                    </a:p>
                    <a:p>
                      <a:pPr marL="457200" lvl="1" indent="-285750" algn="l"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identify the part played by evaporation and condensation in the water cycle and associate the rate of evaporation with temperature.</a:t>
                      </a:r>
                      <a:endParaRPr lang="en-US" sz="800">
                        <a:latin typeface="Aptos Display"/>
                      </a:endParaRP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Animals including humans </a:t>
                      </a:r>
                    </a:p>
                    <a:p>
                      <a:pPr marL="457200" lvl="1" indent="-2857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describe the simple functions of the basic parts of the digestive system in humans </a:t>
                      </a:r>
                    </a:p>
                    <a:p>
                      <a:pPr marL="457200" lvl="1" indent="-2857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identify the different types of teeth in humans and their simple functions </a:t>
                      </a:r>
                      <a:endParaRPr lang="en-US" sz="800">
                        <a:latin typeface="Aptos Display"/>
                      </a:endParaRPr>
                    </a:p>
                    <a:p>
                      <a:pPr marL="457200" lvl="1" indent="-2857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construct and interpret a variety of food chains, identifying producers, predators and prey</a:t>
                      </a:r>
                      <a:endParaRPr lang="en-US" sz="800">
                        <a:latin typeface="Aptos Display"/>
                      </a:endParaRPr>
                    </a:p>
                    <a:p>
                      <a:pPr marL="0" lvl="1" indent="0" algn="l">
                        <a:buNone/>
                      </a:pPr>
                      <a:r>
                        <a:rPr lang="en-US" sz="800" b="1" dirty="0">
                          <a:latin typeface="Aptos Display"/>
                        </a:rPr>
                        <a:t>As computer scientists, we will:</a:t>
                      </a:r>
                      <a:endParaRPr lang="en-US" sz="800" b="1">
                        <a:latin typeface="Aptos Display"/>
                      </a:endParaRP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err="1">
                          <a:latin typeface="Aptos Display"/>
                        </a:rPr>
                        <a:t>Recognise</a:t>
                      </a:r>
                      <a:r>
                        <a:rPr lang="en-US" sz="800" b="0" dirty="0">
                          <a:latin typeface="Aptos Display"/>
                        </a:rPr>
                        <a:t> the internet as a network of networks including the WWW, and why we should evaluate online content. 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Manipulate digital images and reflect on the impact of changes and whether the required purpose is fulfilled.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97AB07A-7C1A-A198-7250-B01ED30FFE69}"/>
              </a:ext>
            </a:extLst>
          </p:cNvPr>
          <p:cNvSpPr/>
          <p:nvPr/>
        </p:nvSpPr>
        <p:spPr>
          <a:xfrm>
            <a:off x="6109386" y="3701576"/>
            <a:ext cx="2948140" cy="315513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68A4B79-AAB6-2C49-A36A-92A1A257B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052719"/>
              </p:ext>
            </p:extLst>
          </p:nvPr>
        </p:nvGraphicFramePr>
        <p:xfrm>
          <a:off x="2723029" y="773205"/>
          <a:ext cx="3279549" cy="20284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9549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5300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Mathematics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173916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mathematicians, we will learn to: 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count in multiples of 6, 7, 9, 25 and 1000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find 1000 more or less than a given number 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 err="1"/>
                        <a:t>recognise</a:t>
                      </a:r>
                      <a:r>
                        <a:rPr lang="en-US" sz="800" b="0" dirty="0"/>
                        <a:t> the place value of a four-digit number 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Identify, represent, order and compare numbers beyond 1000 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round any number to the nearest 10, 100 or 1000 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read Roman numerals to 100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add and subtract numbers with up to 4 digits using written methods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estimate and use inverse operations to check answers 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solve addition and subtraction two-step problems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find the area of rectilinear shapes by counting squares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recall multiplication and division facts for the tables up to 12 × 12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multiply and divide mentally, including: multiplying by 0 and 1; dividing by 1; multiplying together three numbers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74D9DFBA-2302-B7F2-3092-3013FDC9E889}"/>
              </a:ext>
            </a:extLst>
          </p:cNvPr>
          <p:cNvSpPr/>
          <p:nvPr/>
        </p:nvSpPr>
        <p:spPr>
          <a:xfrm>
            <a:off x="2668924" y="724893"/>
            <a:ext cx="3360868" cy="202091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449F628-4472-9458-1001-AEEDD0F16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608415"/>
              </p:ext>
            </p:extLst>
          </p:nvPr>
        </p:nvGraphicFramePr>
        <p:xfrm>
          <a:off x="89647" y="773205"/>
          <a:ext cx="2487692" cy="3351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7692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34648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English, Communication and Languages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173916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writers,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Write with fluency to produce: </a:t>
                      </a:r>
                      <a:endParaRPr lang="en-US" sz="800" b="1" dirty="0"/>
                    </a:p>
                    <a:p>
                      <a:pPr marL="628650" lvl="1" indent="-171450" algn="l">
                        <a:buFont typeface="Courier New"/>
                        <a:buChar char="o"/>
                      </a:pPr>
                      <a:r>
                        <a:rPr lang="en-US" sz="800" b="0" dirty="0"/>
                        <a:t>A retell of part of a story</a:t>
                      </a:r>
                    </a:p>
                    <a:p>
                      <a:pPr marL="628650" lvl="1" indent="-171450" algn="l">
                        <a:buFont typeface="Courier New"/>
                        <a:buChar char="o"/>
                      </a:pPr>
                      <a:r>
                        <a:rPr lang="en-US" sz="800" b="0" dirty="0"/>
                        <a:t>Setting and character descriptions</a:t>
                      </a:r>
                    </a:p>
                    <a:p>
                      <a:pPr marL="628650" lvl="1" indent="-171450" algn="l">
                        <a:buFont typeface="Courier New"/>
                        <a:buChar char="o"/>
                      </a:pPr>
                      <a:r>
                        <a:rPr lang="en-US" sz="800" b="0" dirty="0"/>
                        <a:t>A diary entry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Plan, draft and edit independently.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Select and accurately use appropriate grammar.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Evaluate our own and others' writing. </a:t>
                      </a:r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readers,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Make comparisons within and across books. </a:t>
                      </a:r>
                      <a:endParaRPr lang="en-US" sz="800" b="1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Compare texts of different genres and writers.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 and </a:t>
                      </a:r>
                      <a:r>
                        <a:rPr lang="en-US" sz="800" b="0" err="1"/>
                        <a:t>summarise</a:t>
                      </a:r>
                      <a:r>
                        <a:rPr lang="en-US" sz="800" b="0" dirty="0"/>
                        <a:t> main ideas.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 how language, structure and presentation contribute to meaning.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Discuss vocabulary.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Draw inferences and justify predictions. 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en-US" sz="800" b="1" dirty="0"/>
                        <a:t>As French linguists, we will: </a:t>
                      </a:r>
                      <a:endParaRPr lang="en-US" sz="800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dirty="0"/>
                        <a:t>Learn the vocabulary for parts of the body, </a:t>
                      </a:r>
                      <a:r>
                        <a:rPr lang="en-US" sz="800" b="0" err="1"/>
                        <a:t>colours</a:t>
                      </a:r>
                      <a:r>
                        <a:rPr lang="en-US" sz="800" b="0" dirty="0"/>
                        <a:t>, a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djectives, zoo animals and family members</a:t>
                      </a:r>
                      <a:endParaRPr lang="en-US" sz="800" b="0" i="0" u="none" strike="noStrike" baseline="0" noProof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Understand the gender of nouns, Verb Etre and possessive adjectives.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dirty="0"/>
                        <a:t>Listen for words, songs, rhymes and follow a short story.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800" b="0" dirty="0"/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45085F9-0BA1-553F-5518-9993BB598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199169"/>
              </p:ext>
            </p:extLst>
          </p:nvPr>
        </p:nvGraphicFramePr>
        <p:xfrm>
          <a:off x="112058" y="4078941"/>
          <a:ext cx="2624499" cy="2743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4499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6264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The Arts and Design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480518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artists,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latin typeface="Aptos"/>
                        </a:rPr>
                        <a:t>Develop ideas for 3D by 2D drawing and </a:t>
                      </a:r>
                      <a:r>
                        <a:rPr lang="en-US" sz="800" b="0" i="0" u="none" strike="noStrike" noProof="0" dirty="0" err="1">
                          <a:latin typeface="Aptos"/>
                        </a:rPr>
                        <a:t>visualisation</a:t>
                      </a:r>
                      <a:r>
                        <a:rPr lang="en-US" sz="800" b="0" i="0" u="none" strike="noStrike" noProof="0" dirty="0">
                          <a:latin typeface="Aptos"/>
                        </a:rPr>
                        <a:t>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latin typeface="Aptos"/>
                        </a:rPr>
                        <a:t>Use complex techniques to shape/form materials.</a:t>
                      </a:r>
                      <a:endParaRPr lang="en-US" sz="800" b="1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latin typeface="Aptos"/>
                        </a:rPr>
                        <a:t>Consider the effect of how sculpture is displayed.</a:t>
                      </a:r>
                      <a:endParaRPr lang="en-US" sz="800" b="1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latin typeface="Aptos"/>
                        </a:rPr>
                        <a:t>Draw using tone to create a 3D effect using shading. </a:t>
                      </a:r>
                      <a:endParaRPr lang="en-US" sz="800" b="1" dirty="0"/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designers, we will: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Design and make a car with a working slingshot mechanism and housing the mechanism using a range of nets.</a:t>
                      </a:r>
                      <a:endParaRPr lang="en-US" b="0" dirty="0"/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musicians,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Listen, find and keep a steady beat.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Copy back melodic and rhythmic patterns,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Talk about the music listened to including tempo, words, style, structures, theme and tone.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Rehearse and learn songs from memory.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Explore standard notation.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Explore improvisation.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Compose over a simple chord progression/groove.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C6BE0BAC-84C5-D2DE-00FB-8711061CB946}"/>
              </a:ext>
            </a:extLst>
          </p:cNvPr>
          <p:cNvSpPr/>
          <p:nvPr/>
        </p:nvSpPr>
        <p:spPr>
          <a:xfrm>
            <a:off x="9647" y="735654"/>
            <a:ext cx="2626549" cy="321051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B9CEC5-F378-A814-97D7-2F5BFBF0616B}"/>
              </a:ext>
            </a:extLst>
          </p:cNvPr>
          <p:cNvSpPr/>
          <p:nvPr/>
        </p:nvSpPr>
        <p:spPr>
          <a:xfrm>
            <a:off x="21522" y="4053702"/>
            <a:ext cx="2648292" cy="278929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7">
            <a:extLst>
              <a:ext uri="{FF2B5EF4-FFF2-40B4-BE49-F238E27FC236}">
                <a16:creationId xmlns:a16="http://schemas.microsoft.com/office/drawing/2014/main" id="{44445E3D-936F-2CB5-5851-09BFA44F4DB3}"/>
              </a:ext>
            </a:extLst>
          </p:cNvPr>
          <p:cNvSpPr txBox="1"/>
          <p:nvPr/>
        </p:nvSpPr>
        <p:spPr>
          <a:xfrm>
            <a:off x="2796369" y="2844577"/>
            <a:ext cx="3114262" cy="938719"/>
          </a:xfrm>
          <a:prstGeom prst="rect">
            <a:avLst/>
          </a:prstGeom>
          <a:noFill/>
          <a:ln w="57150">
            <a:solidFill>
              <a:schemeClr val="tx2">
                <a:lumMod val="50000"/>
                <a:lumOff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latin typeface="Arial"/>
                <a:cs typeface="Arial"/>
              </a:rPr>
              <a:t>Autumn Term 25/26  Class Text</a:t>
            </a:r>
          </a:p>
          <a:p>
            <a:r>
              <a:rPr lang="en-US" sz="1200" dirty="0" err="1">
                <a:latin typeface="Arial"/>
                <a:cs typeface="Arial"/>
              </a:rPr>
              <a:t>Mrs</a:t>
            </a:r>
            <a:r>
              <a:rPr lang="en-US" sz="1200" dirty="0">
                <a:latin typeface="Arial"/>
                <a:cs typeface="Arial"/>
              </a:rPr>
              <a:t> Edwards, Madam Leydon,</a:t>
            </a:r>
          </a:p>
          <a:p>
            <a:r>
              <a:rPr lang="en-US" sz="1200" dirty="0" err="1">
                <a:latin typeface="Arial"/>
                <a:cs typeface="Arial"/>
              </a:rPr>
              <a:t>Mrs</a:t>
            </a:r>
            <a:r>
              <a:rPr lang="en-US" sz="1200" dirty="0">
                <a:latin typeface="Arial"/>
                <a:cs typeface="Arial"/>
              </a:rPr>
              <a:t> Bundy, </a:t>
            </a:r>
            <a:r>
              <a:rPr lang="en-US" sz="1200" dirty="0" err="1">
                <a:latin typeface="Arial"/>
                <a:cs typeface="Arial"/>
              </a:rPr>
              <a:t>Mrs</a:t>
            </a:r>
            <a:r>
              <a:rPr lang="en-US" sz="1200" dirty="0">
                <a:latin typeface="Arial"/>
                <a:cs typeface="Arial"/>
              </a:rPr>
              <a:t> Morris</a:t>
            </a:r>
          </a:p>
          <a:p>
            <a:endParaRPr lang="en-US" sz="1200">
              <a:latin typeface="Arial"/>
              <a:cs typeface="Arial"/>
            </a:endParaRPr>
          </a:p>
          <a:p>
            <a:endParaRPr lang="en-US" sz="700">
              <a:latin typeface="Arial"/>
              <a:cs typeface="Arial"/>
            </a:endParaRPr>
          </a:p>
        </p:txBody>
      </p:sp>
      <p:pic>
        <p:nvPicPr>
          <p:cNvPr id="15" name="Picture 14" descr="Arthur and the Golden Rope – Children's Book Council">
            <a:extLst>
              <a:ext uri="{FF2B5EF4-FFF2-40B4-BE49-F238E27FC236}">
                <a16:creationId xmlns:a16="http://schemas.microsoft.com/office/drawing/2014/main" id="{95B14A50-EC63-F69F-7C46-0A4C0B7D91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900" y="2873596"/>
            <a:ext cx="614082" cy="931513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00BCF2A-D026-50E5-31DD-AA17B06D1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846059"/>
              </p:ext>
            </p:extLst>
          </p:nvPr>
        </p:nvGraphicFramePr>
        <p:xfrm>
          <a:off x="2753004" y="3854017"/>
          <a:ext cx="3214946" cy="3073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14946">
                  <a:extLst>
                    <a:ext uri="{9D8B030D-6E8A-4147-A177-3AD203B41FA5}">
                      <a16:colId xmlns:a16="http://schemas.microsoft.com/office/drawing/2014/main" val="1762047043"/>
                    </a:ext>
                  </a:extLst>
                </a:gridCol>
              </a:tblGrid>
              <a:tr h="244124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425"/>
                        </a:lnSpc>
                        <a:buNone/>
                      </a:pPr>
                      <a:r>
                        <a:rPr lang="en-US" sz="1050" b="1" dirty="0">
                          <a:effectLst/>
                          <a:latin typeface="Aptos"/>
                        </a:rPr>
                        <a:t>Humanities</a:t>
                      </a:r>
                      <a:r>
                        <a:rPr lang="en-US" sz="1200" b="1" dirty="0">
                          <a:effectLst/>
                          <a:latin typeface="Aptos"/>
                        </a:rPr>
                        <a:t> </a:t>
                      </a:r>
                      <a:endParaRPr lang="en-US" dirty="0">
                        <a:effectLst/>
                        <a:latin typeface="Apto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033880"/>
                  </a:ext>
                </a:extLst>
              </a:tr>
              <a:tr h="2642289">
                <a:tc>
                  <a:txBody>
                    <a:bodyPr/>
                    <a:lstStyle/>
                    <a:p>
                      <a:pPr fontAlgn="base">
                        <a:lnSpc>
                          <a:spcPts val="975"/>
                        </a:lnSpc>
                        <a:buNone/>
                      </a:pPr>
                      <a:r>
                        <a:rPr lang="en-US" sz="800" b="1" dirty="0">
                          <a:effectLst/>
                          <a:latin typeface="Aptos"/>
                        </a:rPr>
                        <a:t>As geographers, we will learn about:</a:t>
                      </a:r>
                      <a:endParaRPr lang="en-US" dirty="0">
                        <a:effectLst/>
                        <a:latin typeface="Aptos"/>
                      </a:endParaRPr>
                    </a:p>
                    <a:p>
                      <a:pPr marL="342900" lvl="0" indent="-342900" fontAlgn="base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To know the names of some of the UK and world’s most significant rivers such as the Thames, Trent, Nile, Mississippi </a:t>
                      </a:r>
                      <a:endParaRPr lang="en-US" sz="64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To know that the water cycle is the processes and stores which move water around our Earth </a:t>
                      </a:r>
                      <a:endParaRPr lang="en-US" sz="60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To know the courses and key features of a river e.g. source</a:t>
                      </a: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To know water is used by humans in a variety of ways such as transportation, drinking, leisure.</a:t>
                      </a:r>
                      <a:endParaRPr lang="en-US" sz="600">
                        <a:effectLst/>
                        <a:latin typeface="Aptos"/>
                      </a:endParaRPr>
                    </a:p>
                    <a:p>
                      <a:pPr fontAlgn="base">
                        <a:lnSpc>
                          <a:spcPts val="975"/>
                        </a:lnSpc>
                        <a:buNone/>
                      </a:pPr>
                      <a:r>
                        <a:rPr lang="en-US" sz="800" b="1" dirty="0">
                          <a:effectLst/>
                          <a:latin typeface="Aptos"/>
                        </a:rPr>
                        <a:t>As historians, we will learn that:</a:t>
                      </a:r>
                      <a:endParaRPr lang="en-US" dirty="0">
                        <a:effectLst/>
                        <a:latin typeface="Aptos"/>
                      </a:endParaRPr>
                    </a:p>
                    <a:p>
                      <a:pPr marL="342900" lvl="0" indent="-342900" fontAlgn="base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 Anglo-Saxons invaded for more land, improved climate for farming, to avoid flooding, rich resources  and to support Britain against the Picts invasion. </a:t>
                      </a:r>
                      <a:endParaRPr lang="en-US" sz="64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Archaeological discoveries such as Sutton Hoo in 1939 have helped us to learn about the Anglo Saxons. </a:t>
                      </a:r>
                      <a:endParaRPr lang="en-US" sz="60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By the end of 7th Century, Anglo-Saxons ruled most of Britain. Anglo-Saxons converted to Christianity. </a:t>
                      </a:r>
                      <a:endParaRPr lang="en-US" sz="60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Alfred defeated the Vikings  they settled in Danelaw  co-existing with the Anglo Saxons. In 955AD, England was formed. </a:t>
                      </a:r>
                      <a:endParaRPr lang="en-US" sz="60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Law and order in Anglo-Saxon times, included different trials, wergild, hue and cry and blood feud and tithings. </a:t>
                      </a:r>
                      <a:endParaRPr lang="en-US" sz="600" dirty="0">
                        <a:effectLst/>
                        <a:latin typeface="Aptos"/>
                      </a:endParaRPr>
                    </a:p>
                    <a:p>
                      <a:pPr marL="342900" lvl="0" indent="-342900">
                        <a:lnSpc>
                          <a:spcPts val="975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dirty="0">
                          <a:effectLst/>
                          <a:latin typeface="Aptos"/>
                        </a:rPr>
                        <a:t>The Anglo-Saxons times are viewed as the Dark Ages.</a:t>
                      </a:r>
                      <a:endParaRPr lang="en-US" sz="600">
                        <a:effectLst/>
                        <a:latin typeface="Aptos"/>
                      </a:endParaRPr>
                    </a:p>
                    <a:p>
                      <a:pPr marL="742950" lvl="1" indent="-285750" fontAlgn="base">
                        <a:buFont typeface="Arial" panose="020B0604020202020204" pitchFamily="34" charset="0"/>
                        <a:buChar char="•"/>
                      </a:pPr>
                      <a:endParaRPr lang="en-US" sz="600" dirty="0">
                        <a:effectLst/>
                        <a:latin typeface="Arial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02562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AE001D-EDAD-1E57-1661-129A5B1DA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425243"/>
              </p:ext>
            </p:extLst>
          </p:nvPr>
        </p:nvGraphicFramePr>
        <p:xfrm>
          <a:off x="6107205" y="739588"/>
          <a:ext cx="2948014" cy="31125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8014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39814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Physical Health and Well-Being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708491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Aptos Display"/>
                        </a:rPr>
                        <a:t>As sports people, we will: 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dirty="0" err="1">
                          <a:latin typeface="Aptos Display"/>
                        </a:rPr>
                        <a:t>Utilise</a:t>
                      </a:r>
                      <a:r>
                        <a:rPr lang="en-US" sz="800" b="0" dirty="0">
                          <a:latin typeface="Aptos Display"/>
                        </a:rPr>
                        <a:t> changes of direction, speed &amp; level during performances/competition to succeed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Select and </a:t>
                      </a: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 Display"/>
                        </a:rPr>
                        <a:t>utilise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 appropriate tactics and techniques to cause problems for opponents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Create movements that convey a clear stimulus, refining these movements into sequences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Displays an understanding of fair play, working well with others and leading a small group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Plan, perform &amp; repeat sequences of movements, experimenting with ways of travelling and complex movements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 Display"/>
                        </a:rPr>
                        <a:t>Can adapt throwing technique to ensure success in a variety of activities(distance, accuracy, control)</a:t>
                      </a:r>
                    </a:p>
                    <a:p>
                      <a:pPr marL="0" lvl="1" indent="0" algn="l">
                        <a:buNone/>
                      </a:pPr>
                      <a:r>
                        <a:rPr lang="en-US" sz="800" b="1" dirty="0">
                          <a:latin typeface="Aptos Display"/>
                        </a:rPr>
                        <a:t>As citizens, we will: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dirty="0" err="1">
                          <a:latin typeface="Aptos Display"/>
                        </a:rPr>
                        <a:t>Realise</a:t>
                      </a:r>
                      <a:r>
                        <a:rPr lang="en-US" sz="800" b="0" dirty="0">
                          <a:latin typeface="Aptos Display"/>
                        </a:rPr>
                        <a:t> that mixing with others who are different is actual beneficial. 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Solve friendship difficulties. 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Understand that PANTS are private. 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Learn how to look after our digital wellbeing. 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r>
                        <a:rPr lang="en-US" sz="800" b="0" dirty="0">
                          <a:latin typeface="Aptos Display"/>
                        </a:rPr>
                        <a:t>Be brave about differences and standing up for ourselves and others.</a:t>
                      </a:r>
                    </a:p>
                    <a:p>
                      <a:pPr marL="171450" lvl="1" indent="-171450" algn="l">
                        <a:buFont typeface="Arial"/>
                        <a:buChar char="•"/>
                      </a:pPr>
                      <a:endParaRPr lang="en-US" sz="800" b="0" dirty="0">
                        <a:latin typeface="Aptos Display"/>
                      </a:endParaRP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7376DAE-22E0-97F5-8C26-B5D72FFDAAF1}"/>
              </a:ext>
            </a:extLst>
          </p:cNvPr>
          <p:cNvSpPr/>
          <p:nvPr/>
        </p:nvSpPr>
        <p:spPr>
          <a:xfrm>
            <a:off x="6109386" y="720810"/>
            <a:ext cx="2936934" cy="303187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91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431</cp:revision>
  <dcterms:created xsi:type="dcterms:W3CDTF">2024-08-20T10:40:05Z</dcterms:created>
  <dcterms:modified xsi:type="dcterms:W3CDTF">2025-08-01T14:15:52Z</dcterms:modified>
</cp:coreProperties>
</file>