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26B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332C44-9D4B-61EA-E5AE-763660575492}" v="2171" dt="2025-04-14T10:56:57.0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nor Steele" userId="S::esteele@excalibur.cheshire.sch.uk::cb2ec1bc-2f58-4805-80bb-c3fc974258c1" providerId="AD" clId="Web-{B3332C44-9D4B-61EA-E5AE-763660575492}"/>
    <pc:docChg chg="modSld">
      <pc:chgData name="Elinor Steele" userId="S::esteele@excalibur.cheshire.sch.uk::cb2ec1bc-2f58-4805-80bb-c3fc974258c1" providerId="AD" clId="Web-{B3332C44-9D4B-61EA-E5AE-763660575492}" dt="2025-04-14T10:56:51.009" v="2099"/>
      <pc:docMkLst>
        <pc:docMk/>
      </pc:docMkLst>
      <pc:sldChg chg="addSp delSp modSp">
        <pc:chgData name="Elinor Steele" userId="S::esteele@excalibur.cheshire.sch.uk::cb2ec1bc-2f58-4805-80bb-c3fc974258c1" providerId="AD" clId="Web-{B3332C44-9D4B-61EA-E5AE-763660575492}" dt="2025-04-14T10:56:51.009" v="2099"/>
        <pc:sldMkLst>
          <pc:docMk/>
          <pc:sldMk cId="3094191834" sldId="257"/>
        </pc:sldMkLst>
        <pc:spChg chg="mod">
          <ac:chgData name="Elinor Steele" userId="S::esteele@excalibur.cheshire.sch.uk::cb2ec1bc-2f58-4805-80bb-c3fc974258c1" providerId="AD" clId="Web-{B3332C44-9D4B-61EA-E5AE-763660575492}" dt="2025-04-14T10:48:06.183" v="1571" actId="14100"/>
          <ac:spMkLst>
            <pc:docMk/>
            <pc:sldMk cId="3094191834" sldId="257"/>
            <ac:spMk id="7" creationId="{797AB07A-7C1A-A198-7250-B01ED30FFE69}"/>
          </ac:spMkLst>
        </pc:spChg>
        <pc:spChg chg="mod">
          <ac:chgData name="Elinor Steele" userId="S::esteele@excalibur.cheshire.sch.uk::cb2ec1bc-2f58-4805-80bb-c3fc974258c1" providerId="AD" clId="Web-{B3332C44-9D4B-61EA-E5AE-763660575492}" dt="2025-04-13T11:27:30.709" v="1078" actId="14100"/>
          <ac:spMkLst>
            <pc:docMk/>
            <pc:sldMk cId="3094191834" sldId="257"/>
            <ac:spMk id="10" creationId="{74D9DFBA-2302-B7F2-3092-3013FDC9E889}"/>
          </ac:spMkLst>
        </pc:spChg>
        <pc:spChg chg="mod">
          <ac:chgData name="Elinor Steele" userId="S::esteele@excalibur.cheshire.sch.uk::cb2ec1bc-2f58-4805-80bb-c3fc974258c1" providerId="AD" clId="Web-{B3332C44-9D4B-61EA-E5AE-763660575492}" dt="2025-04-14T10:47:37.587" v="1566" actId="14100"/>
          <ac:spMkLst>
            <pc:docMk/>
            <pc:sldMk cId="3094191834" sldId="257"/>
            <ac:spMk id="13" creationId="{C6BE0BAC-84C5-D2DE-00FB-8711061CB946}"/>
          </ac:spMkLst>
        </pc:spChg>
        <pc:spChg chg="mod">
          <ac:chgData name="Elinor Steele" userId="S::esteele@excalibur.cheshire.sch.uk::cb2ec1bc-2f58-4805-80bb-c3fc974258c1" providerId="AD" clId="Web-{B3332C44-9D4B-61EA-E5AE-763660575492}" dt="2025-04-13T11:19:06.487" v="815" actId="1076"/>
          <ac:spMkLst>
            <pc:docMk/>
            <pc:sldMk cId="3094191834" sldId="257"/>
            <ac:spMk id="18" creationId="{44445E3D-936F-2CB5-5851-09BFA44F4DB3}"/>
          </ac:spMkLst>
        </pc:spChg>
        <pc:spChg chg="mod">
          <ac:chgData name="Elinor Steele" userId="S::esteele@excalibur.cheshire.sch.uk::cb2ec1bc-2f58-4805-80bb-c3fc974258c1" providerId="AD" clId="Web-{B3332C44-9D4B-61EA-E5AE-763660575492}" dt="2025-04-13T11:19:17.190" v="817" actId="14100"/>
          <ac:spMkLst>
            <pc:docMk/>
            <pc:sldMk cId="3094191834" sldId="257"/>
            <ac:spMk id="21" creationId="{F107BE72-C64F-203E-AAF7-D9F78DC58653}"/>
          </ac:spMkLst>
        </pc:spChg>
        <pc:graphicFrameChg chg="mod modGraphic">
          <ac:chgData name="Elinor Steele" userId="S::esteele@excalibur.cheshire.sch.uk::cb2ec1bc-2f58-4805-80bb-c3fc974258c1" providerId="AD" clId="Web-{B3332C44-9D4B-61EA-E5AE-763660575492}" dt="2025-04-14T10:48:45.905" v="1599"/>
          <ac:graphicFrameMkLst>
            <pc:docMk/>
            <pc:sldMk cId="3094191834" sldId="257"/>
            <ac:graphicFrameMk id="4" creationId="{CCB8D7BF-9436-BF0B-56D0-F7E3E2600C14}"/>
          </ac:graphicFrameMkLst>
        </pc:graphicFrameChg>
        <pc:graphicFrameChg chg="mod modGraphic">
          <ac:chgData name="Elinor Steele" userId="S::esteele@excalibur.cheshire.sch.uk::cb2ec1bc-2f58-4805-80bb-c3fc974258c1" providerId="AD" clId="Web-{B3332C44-9D4B-61EA-E5AE-763660575492}" dt="2025-04-13T11:27:21.693" v="1077"/>
          <ac:graphicFrameMkLst>
            <pc:docMk/>
            <pc:sldMk cId="3094191834" sldId="257"/>
            <ac:graphicFrameMk id="9" creationId="{468A4B79-AAB6-2C49-A36A-92A1A257B056}"/>
          </ac:graphicFrameMkLst>
        </pc:graphicFrameChg>
        <pc:graphicFrameChg chg="mod modGraphic">
          <ac:chgData name="Elinor Steele" userId="S::esteele@excalibur.cheshire.sch.uk::cb2ec1bc-2f58-4805-80bb-c3fc974258c1" providerId="AD" clId="Web-{B3332C44-9D4B-61EA-E5AE-763660575492}" dt="2025-04-14T10:47:50.229" v="1569"/>
          <ac:graphicFrameMkLst>
            <pc:docMk/>
            <pc:sldMk cId="3094191834" sldId="257"/>
            <ac:graphicFrameMk id="11" creationId="{9449F628-4472-9458-1001-AEEDD0F16A23}"/>
          </ac:graphicFrameMkLst>
        </pc:graphicFrameChg>
        <pc:graphicFrameChg chg="mod modGraphic">
          <ac:chgData name="Elinor Steele" userId="S::esteele@excalibur.cheshire.sch.uk::cb2ec1bc-2f58-4805-80bb-c3fc974258c1" providerId="AD" clId="Web-{B3332C44-9D4B-61EA-E5AE-763660575492}" dt="2025-04-14T10:46:50.598" v="1526"/>
          <ac:graphicFrameMkLst>
            <pc:docMk/>
            <pc:sldMk cId="3094191834" sldId="257"/>
            <ac:graphicFrameMk id="12" creationId="{945085F9-0BA1-553F-5518-9993BB5987C4}"/>
          </ac:graphicFrameMkLst>
        </pc:graphicFrameChg>
        <pc:graphicFrameChg chg="add del mod modGraphic">
          <ac:chgData name="Elinor Steele" userId="S::esteele@excalibur.cheshire.sch.uk::cb2ec1bc-2f58-4805-80bb-c3fc974258c1" providerId="AD" clId="Web-{B3332C44-9D4B-61EA-E5AE-763660575492}" dt="2025-04-13T11:19:32.909" v="826"/>
          <ac:graphicFrameMkLst>
            <pc:docMk/>
            <pc:sldMk cId="3094191834" sldId="257"/>
            <ac:graphicFrameMk id="20" creationId="{56F94C04-506B-B061-5C2F-3CAC9C2A2918}"/>
          </ac:graphicFrameMkLst>
        </pc:graphicFrameChg>
        <pc:graphicFrameChg chg="mod modGraphic">
          <ac:chgData name="Elinor Steele" userId="S::esteele@excalibur.cheshire.sch.uk::cb2ec1bc-2f58-4805-80bb-c3fc974258c1" providerId="AD" clId="Web-{B3332C44-9D4B-61EA-E5AE-763660575492}" dt="2025-04-14T10:56:51.009" v="2099"/>
          <ac:graphicFrameMkLst>
            <pc:docMk/>
            <pc:sldMk cId="3094191834" sldId="257"/>
            <ac:graphicFrameMk id="24" creationId="{1FEAF59D-753E-7A01-362B-2C2B1B1BE439}"/>
          </ac:graphicFrameMkLst>
        </pc:graphicFrameChg>
        <pc:picChg chg="add mod">
          <ac:chgData name="Elinor Steele" userId="S::esteele@excalibur.cheshire.sch.uk::cb2ec1bc-2f58-4805-80bb-c3fc974258c1" providerId="AD" clId="Web-{B3332C44-9D4B-61EA-E5AE-763660575492}" dt="2025-04-13T11:19:44.425" v="827" actId="1076"/>
          <ac:picMkLst>
            <pc:docMk/>
            <pc:sldMk cId="3094191834" sldId="257"/>
            <ac:picMk id="5" creationId="{66362115-1A8B-208B-B3AC-76FA9E303BC8}"/>
          </ac:picMkLst>
        </pc:picChg>
        <pc:picChg chg="del">
          <ac:chgData name="Elinor Steele" userId="S::esteele@excalibur.cheshire.sch.uk::cb2ec1bc-2f58-4805-80bb-c3fc974258c1" providerId="AD" clId="Web-{B3332C44-9D4B-61EA-E5AE-763660575492}" dt="2025-04-13T11:03:57.434" v="9"/>
          <ac:picMkLst>
            <pc:docMk/>
            <pc:sldMk cId="3094191834" sldId="257"/>
            <ac:picMk id="19" creationId="{8DED47B0-B63E-07D1-BE69-798EB8727F4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y sign with black text&#10;&#10;Description automatically generated">
            <a:extLst>
              <a:ext uri="{FF2B5EF4-FFF2-40B4-BE49-F238E27FC236}">
                <a16:creationId xmlns:a16="http://schemas.microsoft.com/office/drawing/2014/main" id="{C98D5DBB-FC14-3BED-8C77-4070CC4C5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4"/>
            <a:ext cx="9144000" cy="73318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B8D7BF-9436-BF0B-56D0-F7E3E2600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020767"/>
              </p:ext>
            </p:extLst>
          </p:nvPr>
        </p:nvGraphicFramePr>
        <p:xfrm>
          <a:off x="35527" y="3608294"/>
          <a:ext cx="2894227" cy="3246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4227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43996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Science and Technology</a:t>
                      </a:r>
                      <a:r>
                        <a:rPr lang="en-US" sz="1200" b="1" dirty="0"/>
                        <a:t> 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2483017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As scientists, we will learn about:</a:t>
                      </a:r>
                    </a:p>
                    <a:p>
                      <a:pPr marL="0" lvl="0" indent="0" algn="l">
                        <a:buNone/>
                      </a:pPr>
                      <a:r>
                        <a:rPr lang="en-US" sz="800" b="0" dirty="0"/>
                        <a:t>Electricity: identify common appliances that run on electricity</a:t>
                      </a:r>
                      <a:endParaRPr lang="en-US" sz="8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construct a simple series electrical circuit, naming cells, wires, bulbs, switches and buzzers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identify whether or not a lamp will light in a simple series circuit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recognise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 that a switch opens and closes a circuit and associate this with whether or not a bulb lights 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recognise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 some common conductors and insulators.</a:t>
                      </a:r>
                    </a:p>
                    <a:p>
                      <a:pPr marL="0" lvl="0" indent="0" algn="l">
                        <a:buNone/>
                      </a:pPr>
                      <a:r>
                        <a:rPr lang="en-US" sz="800" b="0" dirty="0"/>
                        <a:t>Sound: identify how sounds are made, associating some of them with something vibrating</a:t>
                      </a:r>
                      <a:endParaRPr lang="en-US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recognise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 that vibrations from sounds travel through a medium to the ear</a:t>
                      </a:r>
                      <a:endParaRPr lang="en-US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find patterns between the pitch of a sound and features of the object that produced it</a:t>
                      </a:r>
                      <a:endParaRPr lang="en-US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find patterns between the volume of a sound and the strength of the vibrations that produced it</a:t>
                      </a:r>
                      <a:endParaRPr lang="en-US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recognise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 that sounds get fainter as the distance from the sound source increases</a:t>
                      </a:r>
                      <a:endParaRPr lang="en-US"/>
                    </a:p>
                    <a:p>
                      <a:pPr marL="0" lvl="1" indent="0" algn="l">
                        <a:buNone/>
                      </a:pPr>
                      <a:r>
                        <a:rPr lang="en-US" sz="800" b="1" dirty="0"/>
                        <a:t>As computer scientists, we will: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</a:rPr>
                        <a:t>Use a text-based 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programming language to explore count- controlled loops when drawing shapes.</a:t>
                      </a:r>
                      <a:endParaRPr lang="en-US" dirty="0">
                        <a:latin typeface="Aptos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Use a block-based programming language to explore count- controlled and infinite loops when creating a game.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97AB07A-7C1A-A198-7250-B01ED30FFE69}"/>
              </a:ext>
            </a:extLst>
          </p:cNvPr>
          <p:cNvSpPr/>
          <p:nvPr/>
        </p:nvSpPr>
        <p:spPr>
          <a:xfrm>
            <a:off x="35799" y="3611928"/>
            <a:ext cx="2860150" cy="321498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68A4B79-AAB6-2C49-A36A-92A1A257B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118133"/>
              </p:ext>
            </p:extLst>
          </p:nvPr>
        </p:nvGraphicFramePr>
        <p:xfrm>
          <a:off x="2924734" y="728382"/>
          <a:ext cx="3164439" cy="29801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4439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32293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Mathematics 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274396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As mathematicians, we will learn to: 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dirty="0"/>
                        <a:t>round decimals to the nearest whole </a:t>
                      </a:r>
                      <a:r>
                        <a:rPr lang="en-US" sz="800" b="0"/>
                        <a:t>number</a:t>
                      </a:r>
                      <a:endParaRPr lang="en-US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compare and order numbers up to 2 decimal places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estimate, compare and calculate money in pounds and pence 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read, write, convert between analogue &amp; digital 12- &amp; 24-hr clocks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solve problems converting units of time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compare &amp; classify shapes based on their properties and sizes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identify acute/obtuse angles &amp; order angles up to 2 right angles 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identify lines of symmetry in 2-D shapes in different orientations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complete a simple symmetric figure 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describe positions on a 2-D grid as coordinates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describe movements between positions as translations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plot specified points and draw sides to complete a given polygon.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interpret/present discrete/continuous data using charts &amp; graphs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solve comparison, sum and difference problems using information presented in bar charts, pictograms, tables 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74D9DFBA-2302-B7F2-3092-3013FDC9E889}"/>
              </a:ext>
            </a:extLst>
          </p:cNvPr>
          <p:cNvSpPr/>
          <p:nvPr/>
        </p:nvSpPr>
        <p:spPr>
          <a:xfrm>
            <a:off x="2903292" y="725848"/>
            <a:ext cx="3115295" cy="221497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449F628-4472-9458-1001-AEEDD0F16A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928908"/>
              </p:ext>
            </p:extLst>
          </p:nvPr>
        </p:nvGraphicFramePr>
        <p:xfrm>
          <a:off x="78440" y="773204"/>
          <a:ext cx="2583616" cy="2849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83616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0014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/>
                        <a:t>English, Communication and Languages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2628630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As writers, we will: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Write coherently for a range of purposes.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Plan, draft and edit independently.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Select and accurately use appropriate grammar.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Evaluate our own and others' writing. </a:t>
                      </a:r>
                    </a:p>
                    <a:p>
                      <a:pPr lvl="0" algn="l">
                        <a:buNone/>
                      </a:pPr>
                      <a:r>
                        <a:rPr lang="en-US" sz="800" b="1" dirty="0"/>
                        <a:t>As readers, we will: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Make comparisons within and across books. </a:t>
                      </a:r>
                      <a:endParaRPr lang="en-US" sz="800" b="1" dirty="0"/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Retrieve, record and discuss information.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Compare texts of different genres and writers.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Identify themes, conventions and styles in books.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Identify and </a:t>
                      </a:r>
                      <a:r>
                        <a:rPr lang="en-US" sz="800" b="0" dirty="0" err="1"/>
                        <a:t>summarise</a:t>
                      </a:r>
                      <a:r>
                        <a:rPr lang="en-US" sz="800" b="0" dirty="0"/>
                        <a:t> main ideas.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Identify how language, structure and presentation contribute to meaning.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Draw inferences and justify predictions. </a:t>
                      </a:r>
                    </a:p>
                    <a:p>
                      <a:pPr marL="0" lvl="0" indent="0" algn="l">
                        <a:buNone/>
                      </a:pPr>
                      <a:r>
                        <a:rPr lang="en-US" sz="800" b="1" dirty="0"/>
                        <a:t>As French linguists, we will: </a:t>
                      </a:r>
                      <a:endParaRPr lang="en-US" sz="800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Know the names and locations of some major ports and airports in France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Ask and answer a question Tu </a:t>
                      </a:r>
                      <a:r>
                        <a:rPr lang="en-US" sz="800" b="0" i="0" u="none" strike="noStrike" baseline="0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aimes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?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Learn the numbers 12-31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Recap hobbies, opinions and months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Learn to discuss transport, weather, clothing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45085F9-0BA1-553F-5518-9993BB598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636869"/>
              </p:ext>
            </p:extLst>
          </p:nvPr>
        </p:nvGraphicFramePr>
        <p:xfrm>
          <a:off x="6084794" y="3339352"/>
          <a:ext cx="2992134" cy="35011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92134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6264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The Arts and Design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2480518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As artists, we will: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noProof="0">
                          <a:latin typeface="Aptos"/>
                        </a:rPr>
                        <a:t>Understand starting points in a design process.</a:t>
                      </a:r>
                      <a:endParaRPr lang="en-US" sz="800" b="1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Explore techniques to develop imagery.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 Explore using a textile technique to develop patterns.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Learn how to create a repeating pattern.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Understand how art is made for different purposes</a:t>
                      </a:r>
                      <a:endParaRPr lang="en-US" dirty="0"/>
                    </a:p>
                    <a:p>
                      <a:pPr lvl="0" algn="l">
                        <a:buNone/>
                      </a:pPr>
                      <a:r>
                        <a:rPr lang="en-US" sz="800" b="1" dirty="0"/>
                        <a:t>As designers, we will: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understand what frame and free-standing structures are.</a:t>
                      </a:r>
                      <a:endParaRPr lang="en-US" b="0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know that a pavilion is a decorative structure for leisure.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know that cladding can be applied to structures.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know that aesthetics are how a product looks.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Design a stable pavilion structure that is aesthetic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Build frame structures designed to support weight.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Making different  free-standing frame structures.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Selecting appropriate materials for the cladding.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Reinforcing corners to strengthen a structure.</a:t>
                      </a:r>
                      <a:endParaRPr lang="en-US" dirty="0"/>
                    </a:p>
                    <a:p>
                      <a:pPr lvl="0" algn="l">
                        <a:buNone/>
                      </a:pPr>
                      <a:r>
                        <a:rPr lang="en-US" sz="800" b="1" dirty="0"/>
                        <a:t>As musicians, we will: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Listen and copy back melodic and rhythmic patterns.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 Identify 2/4, 3/4, and 4/4 </a:t>
                      </a:r>
                      <a:r>
                        <a:rPr lang="en-US" sz="800" b="0" err="1"/>
                        <a:t>metre</a:t>
                      </a:r>
                      <a:r>
                        <a:rPr lang="en-US" sz="800" b="0" dirty="0"/>
                        <a:t>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Identify the tempo, </a:t>
                      </a:r>
                      <a:r>
                        <a:rPr lang="en-US" sz="800" b="0" dirty="0" err="1"/>
                        <a:t>recognise</a:t>
                      </a:r>
                      <a:r>
                        <a:rPr lang="en-US" sz="800" b="0" dirty="0"/>
                        <a:t> the style &amp; structure of music.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Sing ‘on pitch' and 'in time'. 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Explore standard notation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Rehearse and learn to play a simple melodic instrumental part by ear or from notation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Compose accompaniments on tuned &amp; untuned percussion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800" b="0" dirty="0"/>
                        <a:t>Play and perform melodies following staff notation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C6BE0BAC-84C5-D2DE-00FB-8711061CB946}"/>
              </a:ext>
            </a:extLst>
          </p:cNvPr>
          <p:cNvSpPr/>
          <p:nvPr/>
        </p:nvSpPr>
        <p:spPr>
          <a:xfrm>
            <a:off x="76882" y="735656"/>
            <a:ext cx="2716195" cy="28023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B9CEC5-F378-A814-97D7-2F5BFBF0616B}"/>
              </a:ext>
            </a:extLst>
          </p:cNvPr>
          <p:cNvSpPr/>
          <p:nvPr/>
        </p:nvSpPr>
        <p:spPr>
          <a:xfrm>
            <a:off x="6072699" y="3336526"/>
            <a:ext cx="2995674" cy="346164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4445E3D-936F-2CB5-5851-09BFA44F4DB3}"/>
              </a:ext>
            </a:extLst>
          </p:cNvPr>
          <p:cNvSpPr txBox="1"/>
          <p:nvPr/>
        </p:nvSpPr>
        <p:spPr>
          <a:xfrm>
            <a:off x="2908428" y="2956635"/>
            <a:ext cx="3114262" cy="938719"/>
          </a:xfrm>
          <a:prstGeom prst="rect">
            <a:avLst/>
          </a:prstGeom>
          <a:noFill/>
          <a:ln w="57150">
            <a:solidFill>
              <a:schemeClr val="tx2">
                <a:lumMod val="50000"/>
                <a:lumOff val="50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latin typeface="Arial"/>
                <a:cs typeface="Arial"/>
              </a:rPr>
              <a:t>Summer Term 24/25 Class Text</a:t>
            </a:r>
          </a:p>
          <a:p>
            <a:r>
              <a:rPr lang="en-US" sz="1200" dirty="0">
                <a:latin typeface="Arial"/>
                <a:cs typeface="Arial"/>
              </a:rPr>
              <a:t>Miss Steele, Madam Leydon,</a:t>
            </a:r>
          </a:p>
          <a:p>
            <a:r>
              <a:rPr lang="en-US" sz="1200" dirty="0" err="1">
                <a:latin typeface="Arial"/>
                <a:cs typeface="Arial"/>
              </a:rPr>
              <a:t>Mrs</a:t>
            </a:r>
            <a:r>
              <a:rPr lang="en-US" sz="1200" dirty="0">
                <a:latin typeface="Arial"/>
                <a:cs typeface="Arial"/>
              </a:rPr>
              <a:t> Bundy, Miss Such</a:t>
            </a:r>
          </a:p>
          <a:p>
            <a:endParaRPr lang="en-US" sz="1200">
              <a:latin typeface="Arial"/>
              <a:cs typeface="Arial"/>
            </a:endParaRPr>
          </a:p>
          <a:p>
            <a:endParaRPr lang="en-US" sz="700">
              <a:latin typeface="Arial"/>
              <a:cs typeface="Arial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6F94C04-506B-B061-5C2F-3CAC9C2A2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180227"/>
              </p:ext>
            </p:extLst>
          </p:nvPr>
        </p:nvGraphicFramePr>
        <p:xfrm>
          <a:off x="2924735" y="3989294"/>
          <a:ext cx="3075411" cy="2880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75411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32573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/>
                        <a:t>Humanities</a:t>
                      </a:r>
                      <a:r>
                        <a:rPr lang="en-US" sz="1200" b="1" dirty="0"/>
                        <a:t> 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rgbClr val="FFFF00">
                        <a:alpha val="3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2585678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As geographers, we will learn about: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dirty="0"/>
                        <a:t>The name of some cities and counties in 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the UK.</a:t>
                      </a:r>
                      <a:endParaRPr lang="en-US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The main types of land use such as residential, agricultural, commercial and transportation.</a:t>
                      </a:r>
                      <a:endParaRPr lang="en-US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Some types of settlement such as village, town and city</a:t>
                      </a:r>
                      <a:endParaRPr lang="en-US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The different settlement patterns e.g. linear, nucleated and dispersed</a:t>
                      </a:r>
                      <a:endParaRPr lang="en-US"/>
                    </a:p>
                    <a:p>
                      <a:pPr marL="0" lvl="1" indent="0" algn="l">
                        <a:buNone/>
                      </a:pPr>
                      <a:r>
                        <a:rPr lang="en-US" sz="800" b="1" dirty="0"/>
                        <a:t>As historians, we will learn that: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 The Victorian period was from 1837-1901.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 The Industrial Revolution was the transition from making goods by hand to using machines, meaning more factories, goods produced, railways and development of steam power.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Factory life was believed to be difficult due to poor and unsafe working conditions, long hours and punishments.</a:t>
                      </a:r>
                      <a:endParaRPr lang="en-US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People moved to towns to work in factories.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Conditions in towns were poor because of cramped housing, shared toilets and communal water pump.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Schooling was strict: rows facing forward, blackboard, rules.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In 1834, a law meant that poor people were in workhouses. </a:t>
                      </a:r>
                      <a:endParaRPr lang="en-US" dirty="0"/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Boys could work as chimney sweep apprentices but the working conditions were poor and dangerous. </a:t>
                      </a:r>
                      <a:endParaRPr lang="en-US" dirty="0"/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F107BE72-C64F-203E-AAF7-D9F78DC58653}"/>
              </a:ext>
            </a:extLst>
          </p:cNvPr>
          <p:cNvSpPr/>
          <p:nvPr/>
        </p:nvSpPr>
        <p:spPr>
          <a:xfrm>
            <a:off x="2938120" y="3981720"/>
            <a:ext cx="3071404" cy="280775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1FEAF59D-753E-7A01-362B-2C2B1B1BE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056911"/>
              </p:ext>
            </p:extLst>
          </p:nvPr>
        </p:nvGraphicFramePr>
        <p:xfrm>
          <a:off x="6107205" y="728381"/>
          <a:ext cx="2992134" cy="25312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92134">
                  <a:extLst>
                    <a:ext uri="{9D8B030D-6E8A-4147-A177-3AD203B41FA5}">
                      <a16:colId xmlns:a16="http://schemas.microsoft.com/office/drawing/2014/main" val="3300279446"/>
                    </a:ext>
                  </a:extLst>
                </a:gridCol>
              </a:tblGrid>
              <a:tr h="247622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Physical Health and Wellbeing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rgbClr val="EB26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596115"/>
                  </a:ext>
                </a:extLst>
              </a:tr>
              <a:tr h="2283636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/>
                        <a:t>As sports people, we will: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noProof="0" dirty="0">
                          <a:latin typeface="Aptos"/>
                        </a:rPr>
                        <a:t> jump as far as we can.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Know how to use our body to </a:t>
                      </a:r>
                      <a:r>
                        <a:rPr lang="en-US" sz="800" b="0" i="0" u="none" strike="noStrike" baseline="0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maximise</a:t>
                      </a: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 performance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Hurdle effectively</a:t>
                      </a:r>
                      <a:endParaRPr lang="en-US" sz="800" b="0" i="0" u="none" strike="noStrike" baseline="0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Triple jump effectively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Throw the javelin effectively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Run 400m effectively </a:t>
                      </a:r>
                      <a:endParaRPr lang="en-US" sz="800" b="0" i="0" u="none" strike="noStrike" baseline="0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800" b="1" dirty="0"/>
                        <a:t>As citizens, we will: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Learn how to look after our mental health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Learn to </a:t>
                      </a:r>
                      <a:r>
                        <a:rPr lang="en-US" sz="800" b="0" i="0" u="none" strike="noStrike" baseline="0" noProof="0" err="1">
                          <a:solidFill>
                            <a:srgbClr val="000000"/>
                          </a:solidFill>
                          <a:latin typeface="Aptos"/>
                        </a:rPr>
                        <a:t>recognise</a:t>
                      </a:r>
                      <a:r>
                        <a:rPr lang="en-US" sz="8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 healthy and unhealthy influences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Learn how to make healthy choices</a:t>
                      </a:r>
                      <a:endParaRPr lang="en-US" sz="800" b="0" i="0" u="none" strike="noStrike" baseline="0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Learn to deal with my feelings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Learn to show acceptance</a:t>
                      </a:r>
                      <a:endParaRPr lang="en-US" sz="800" b="0" i="0" u="none" strike="noStrike" baseline="0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Learn what puberty is</a:t>
                      </a:r>
                      <a:endParaRPr lang="en-US" sz="800" b="0" i="0" u="none" strike="noStrike" baseline="0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Understand periods 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Learn how to keep clean as we grow and change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Learn basic first aid</a:t>
                      </a:r>
                      <a:endParaRPr lang="en-US" sz="800" b="0" i="0" u="none" strike="noStrike" baseline="0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lang="en-US" sz="8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Learn about risks with spending</a:t>
                      </a:r>
                    </a:p>
                  </a:txBody>
                  <a:tcPr marL="68580" marR="68580" marT="34290" marB="34290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044734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C0E61542-9A00-C1F4-BDE3-C8998E1BCFFC}"/>
              </a:ext>
            </a:extLst>
          </p:cNvPr>
          <p:cNvSpPr/>
          <p:nvPr/>
        </p:nvSpPr>
        <p:spPr>
          <a:xfrm>
            <a:off x="6073654" y="725555"/>
            <a:ext cx="2995674" cy="262286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avourite Classics: Oliver Twist: Amazon.co.uk: Morton, Sasha ...">
            <a:extLst>
              <a:ext uri="{FF2B5EF4-FFF2-40B4-BE49-F238E27FC236}">
                <a16:creationId xmlns:a16="http://schemas.microsoft.com/office/drawing/2014/main" id="{66362115-1A8B-208B-B3AC-76FA9E303B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4693" y="2953741"/>
            <a:ext cx="737347" cy="90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191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251</cp:revision>
  <dcterms:created xsi:type="dcterms:W3CDTF">2024-08-20T10:40:05Z</dcterms:created>
  <dcterms:modified xsi:type="dcterms:W3CDTF">2025-04-14T10:57:06Z</dcterms:modified>
</cp:coreProperties>
</file>