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77" r:id="rId2"/>
    <p:sldId id="258" r:id="rId3"/>
    <p:sldId id="278" r:id="rId4"/>
    <p:sldId id="296" r:id="rId5"/>
    <p:sldId id="295" r:id="rId6"/>
    <p:sldId id="297" r:id="rId7"/>
    <p:sldId id="298" r:id="rId8"/>
    <p:sldId id="279" r:id="rId9"/>
    <p:sldId id="299" r:id="rId10"/>
    <p:sldId id="300" r:id="rId11"/>
    <p:sldId id="301" r:id="rId12"/>
    <p:sldId id="302" r:id="rId13"/>
    <p:sldId id="303" r:id="rId14"/>
    <p:sldId id="304" r:id="rId15"/>
    <p:sldId id="305" r:id="rId16"/>
    <p:sldId id="280" r:id="rId17"/>
    <p:sldId id="306" r:id="rId18"/>
    <p:sldId id="267" r:id="rId19"/>
  </p:sldIdLst>
  <p:sldSz cx="9144000" cy="6858000" type="screen4x3"/>
  <p:notesSz cx="6858000" cy="9144000"/>
  <p:embeddedFontLst>
    <p:embeddedFont>
      <p:font typeface="Roboto" panose="020B0604020202020204" charset="0"/>
      <p:regular r:id="rId22"/>
      <p:bold r:id="rId23"/>
      <p:italic r:id="rId24"/>
      <p:boldItalic r:id="rId25"/>
    </p:embeddedFont>
    <p:embeddedFont>
      <p:font typeface="Twinkl" panose="020B0604020202020204" charset="0"/>
      <p:regular r:id="rId26"/>
      <p:bold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1E5"/>
    <a:srgbClr val="01407D"/>
    <a:srgbClr val="F08215"/>
    <a:srgbClr val="AFDEF9"/>
    <a:srgbClr val="90C8E5"/>
    <a:srgbClr val="007AC2"/>
    <a:srgbClr val="00649C"/>
    <a:srgbClr val="009640"/>
    <a:srgbClr val="E51E21"/>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14" autoAdjust="0"/>
    <p:restoredTop sz="94660"/>
  </p:normalViewPr>
  <p:slideViewPr>
    <p:cSldViewPr snapToGrid="0" showGuides="1">
      <p:cViewPr varScale="1">
        <p:scale>
          <a:sx n="88" d="100"/>
          <a:sy n="88" d="100"/>
        </p:scale>
        <p:origin x="1282" y="53"/>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early-years-places/early-years-arctic/early-years-arctic-powerpoint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early-years-places/early-years-arctic/early-years-arctic-powerpoint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DD60F1DB-CE5E-4003-B79A-F1465D17F404}"/>
              </a:ext>
            </a:extLst>
          </p:cNvPr>
          <p:cNvSpPr/>
          <p:nvPr userDrawn="1"/>
        </p:nvSpPr>
        <p:spPr>
          <a:xfrm>
            <a:off x="7420708" y="5758962"/>
            <a:ext cx="1573824" cy="1099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4"/>
            <a:extLst>
              <a:ext uri="{FF2B5EF4-FFF2-40B4-BE49-F238E27FC236}">
                <a16:creationId xmlns:a16="http://schemas.microsoft.com/office/drawing/2014/main" id="{C79F80C1-EBEA-4723-A073-B4B6C20BFE2B}"/>
              </a:ext>
            </a:extLst>
          </p:cNvPr>
          <p:cNvSpPr/>
          <p:nvPr userDrawn="1"/>
        </p:nvSpPr>
        <p:spPr>
          <a:xfrm>
            <a:off x="82062" y="6057900"/>
            <a:ext cx="735623" cy="668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47B1E5"/>
        </a:solid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1899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07D"/>
        </a:solid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8954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7A8EC814-8D38-4858-A412-E4DF0BB01AEF}"/>
              </a:ext>
            </a:extLst>
          </p:cNvPr>
          <p:cNvSpPr/>
          <p:nvPr userDrawn="1"/>
        </p:nvSpPr>
        <p:spPr>
          <a:xfrm>
            <a:off x="7420708" y="5758962"/>
            <a:ext cx="1573824" cy="1099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extLst>
              <a:ext uri="{FF2B5EF4-FFF2-40B4-BE49-F238E27FC236}">
                <a16:creationId xmlns:a16="http://schemas.microsoft.com/office/drawing/2014/main" id="{0677EA80-17A1-4B6C-8E8C-D1DB81AB043C}"/>
              </a:ext>
            </a:extLst>
          </p:cNvPr>
          <p:cNvSpPr/>
          <p:nvPr userDrawn="1"/>
        </p:nvSpPr>
        <p:spPr>
          <a:xfrm>
            <a:off x="82062" y="6057900"/>
            <a:ext cx="735623" cy="668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9" r:id="rId4"/>
    <p:sldLayoutId id="2147483668" r:id="rId5"/>
    <p:sldLayoutId id="2147483663" r:id="rId6"/>
    <p:sldLayoutId id="2147483666"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608013"/>
            <a:ext cx="8220075" cy="652462"/>
          </a:xfrm>
        </p:spPr>
        <p:txBody>
          <a:bodyPr>
            <a:noAutofit/>
          </a:bodyPr>
          <a:lstStyle/>
          <a:p>
            <a:pPr algn="ctr"/>
            <a:r>
              <a:rPr lang="en-GB" altLang="en-US" sz="2800" dirty="0">
                <a:solidFill>
                  <a:srgbClr val="01407D"/>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47B1E5"/>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1" b="188"/>
          <a:stretch/>
        </p:blipFill>
        <p:spPr>
          <a:xfrm>
            <a:off x="912877" y="594846"/>
            <a:ext cx="3659123" cy="4774685"/>
          </a:xfrm>
          <a:prstGeom prst="rect">
            <a:avLst/>
          </a:prstGeom>
          <a:ln w="28575">
            <a:solidFill>
              <a:srgbClr val="47B1E5"/>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77667" y="3033246"/>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13" y="5492046"/>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rot="10800000">
            <a:off x="2344525" y="5638568"/>
            <a:ext cx="365619" cy="571318"/>
          </a:xfrm>
          <a:prstGeom prst="downArrow">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4783864" y="1359109"/>
            <a:ext cx="2441360" cy="2416788"/>
          </a:xfrm>
          <a:prstGeom prst="wedgeRoundRectCallout">
            <a:avLst>
              <a:gd name="adj1" fmla="val 57993"/>
              <a:gd name="adj2" fmla="val 38821"/>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9" name="text 3">
            <a:extLst>
              <a:ext uri="{FF2B5EF4-FFF2-40B4-BE49-F238E27FC236}">
                <a16:creationId xmlns:a16="http://schemas.microsoft.com/office/drawing/2014/main" id="{5DF0185E-CE4D-4ED5-BEA7-12587CB4B1CB}"/>
              </a:ext>
            </a:extLst>
          </p:cNvPr>
          <p:cNvSpPr txBox="1"/>
          <p:nvPr/>
        </p:nvSpPr>
        <p:spPr>
          <a:xfrm>
            <a:off x="4890396" y="1472627"/>
            <a:ext cx="2257122" cy="2308324"/>
          </a:xfrm>
          <a:prstGeom prst="rect">
            <a:avLst/>
          </a:prstGeom>
          <a:noFill/>
        </p:spPr>
        <p:txBody>
          <a:bodyPr wrap="square" rtlCol="0">
            <a:spAutoFit/>
          </a:bodyPr>
          <a:lstStyle/>
          <a:p>
            <a:r>
              <a:rPr lang="en-GB" dirty="0">
                <a:solidFill>
                  <a:schemeClr val="bg1"/>
                </a:solidFill>
              </a:rPr>
              <a:t>Did you notice the snowy owl? Snowy owls have very good eyesight and their hearing is excellent too. </a:t>
            </a:r>
            <a:r>
              <a:rPr lang="en-GB" dirty="0"/>
              <a:t>This helps them to catch their prey in the snow.</a:t>
            </a:r>
          </a:p>
        </p:txBody>
      </p:sp>
      <p:sp>
        <p:nvSpPr>
          <p:cNvPr id="10" name="text 2">
            <a:extLst>
              <a:ext uri="{FF2B5EF4-FFF2-40B4-BE49-F238E27FC236}">
                <a16:creationId xmlns:a16="http://schemas.microsoft.com/office/drawing/2014/main" id="{2B64A761-390A-4A3B-93A2-BE589FE2B036}"/>
              </a:ext>
            </a:extLst>
          </p:cNvPr>
          <p:cNvSpPr txBox="1"/>
          <p:nvPr/>
        </p:nvSpPr>
        <p:spPr>
          <a:xfrm>
            <a:off x="4890396" y="1472627"/>
            <a:ext cx="2257122" cy="1754326"/>
          </a:xfrm>
          <a:prstGeom prst="rect">
            <a:avLst/>
          </a:prstGeom>
          <a:noFill/>
        </p:spPr>
        <p:txBody>
          <a:bodyPr wrap="square" rtlCol="0">
            <a:spAutoFit/>
          </a:bodyPr>
          <a:lstStyle/>
          <a:p>
            <a:r>
              <a:rPr lang="en-GB" dirty="0">
                <a:solidFill>
                  <a:schemeClr val="bg1"/>
                </a:solidFill>
              </a:rPr>
              <a:t>Did you notice the snowy owl? </a:t>
            </a:r>
            <a:r>
              <a:rPr lang="en-GB" dirty="0"/>
              <a:t>Snowy owls have very good eyesight and their hearing is excellent too.</a:t>
            </a:r>
          </a:p>
        </p:txBody>
      </p:sp>
      <p:sp>
        <p:nvSpPr>
          <p:cNvPr id="14" name="text 1">
            <a:extLst>
              <a:ext uri="{FF2B5EF4-FFF2-40B4-BE49-F238E27FC236}">
                <a16:creationId xmlns:a16="http://schemas.microsoft.com/office/drawing/2014/main" id="{E840B723-EF11-46D0-A3A9-0BA143AD0F88}"/>
              </a:ext>
            </a:extLst>
          </p:cNvPr>
          <p:cNvSpPr txBox="1"/>
          <p:nvPr/>
        </p:nvSpPr>
        <p:spPr>
          <a:xfrm>
            <a:off x="4890396" y="1467571"/>
            <a:ext cx="2257122" cy="646331"/>
          </a:xfrm>
          <a:prstGeom prst="rect">
            <a:avLst/>
          </a:prstGeom>
          <a:noFill/>
        </p:spPr>
        <p:txBody>
          <a:bodyPr wrap="square" rtlCol="0">
            <a:spAutoFit/>
          </a:bodyPr>
          <a:lstStyle/>
          <a:p>
            <a:r>
              <a:rPr lang="en-GB" dirty="0"/>
              <a:t>Did you notice the snowy owl?</a:t>
            </a:r>
          </a:p>
        </p:txBody>
      </p:sp>
    </p:spTree>
    <p:extLst>
      <p:ext uri="{BB962C8B-B14F-4D97-AF65-F5344CB8AC3E}">
        <p14:creationId xmlns:p14="http://schemas.microsoft.com/office/powerpoint/2010/main" val="155003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 r="9018"/>
          <a:stretch/>
        </p:blipFill>
        <p:spPr>
          <a:xfrm>
            <a:off x="603682" y="594846"/>
            <a:ext cx="5083886" cy="3728221"/>
          </a:xfrm>
          <a:prstGeom prst="rect">
            <a:avLst/>
          </a:prstGeom>
          <a:ln w="28575">
            <a:solidFill>
              <a:srgbClr val="47B1E5"/>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19334" y="2754818"/>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82" y="5545314"/>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rot="10800000">
            <a:off x="2158094" y="5691836"/>
            <a:ext cx="365619" cy="571318"/>
          </a:xfrm>
          <a:prstGeom prst="downArrow">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3529584" y="4162793"/>
            <a:ext cx="3821127" cy="2036708"/>
          </a:xfrm>
          <a:prstGeom prst="wedgeRoundRectCallout">
            <a:avLst>
              <a:gd name="adj1" fmla="val 52203"/>
              <a:gd name="adj2" fmla="val -8521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9" name="text 3">
            <a:extLst>
              <a:ext uri="{FF2B5EF4-FFF2-40B4-BE49-F238E27FC236}">
                <a16:creationId xmlns:a16="http://schemas.microsoft.com/office/drawing/2014/main" id="{5DF0185E-CE4D-4ED5-BEA7-12587CB4B1CB}"/>
              </a:ext>
            </a:extLst>
          </p:cNvPr>
          <p:cNvSpPr txBox="1"/>
          <p:nvPr/>
        </p:nvSpPr>
        <p:spPr>
          <a:xfrm>
            <a:off x="3598207" y="4162793"/>
            <a:ext cx="3752504" cy="2031325"/>
          </a:xfrm>
          <a:prstGeom prst="rect">
            <a:avLst/>
          </a:prstGeom>
          <a:noFill/>
        </p:spPr>
        <p:txBody>
          <a:bodyPr wrap="square" rtlCol="0">
            <a:spAutoFit/>
          </a:bodyPr>
          <a:lstStyle/>
          <a:p>
            <a:r>
              <a:rPr lang="en-GB" dirty="0">
                <a:solidFill>
                  <a:schemeClr val="bg1"/>
                </a:solidFill>
              </a:rPr>
              <a:t>Here’s a reindeer! Did you know that the fur underneath a reindeer’s hooves stops it from slipping on the ice? </a:t>
            </a:r>
            <a:r>
              <a:rPr lang="en-GB" dirty="0"/>
              <a:t>A reindeer’s eyes are golden in the summer but turn blue in the winter so it can see better in the winter darkness.</a:t>
            </a:r>
          </a:p>
        </p:txBody>
      </p:sp>
      <p:sp>
        <p:nvSpPr>
          <p:cNvPr id="10" name="text 2">
            <a:extLst>
              <a:ext uri="{FF2B5EF4-FFF2-40B4-BE49-F238E27FC236}">
                <a16:creationId xmlns:a16="http://schemas.microsoft.com/office/drawing/2014/main" id="{2B64A761-390A-4A3B-93A2-BE589FE2B036}"/>
              </a:ext>
            </a:extLst>
          </p:cNvPr>
          <p:cNvSpPr txBox="1"/>
          <p:nvPr/>
        </p:nvSpPr>
        <p:spPr>
          <a:xfrm>
            <a:off x="3591092" y="4157410"/>
            <a:ext cx="3431500" cy="1200329"/>
          </a:xfrm>
          <a:prstGeom prst="rect">
            <a:avLst/>
          </a:prstGeom>
          <a:noFill/>
        </p:spPr>
        <p:txBody>
          <a:bodyPr wrap="square" rtlCol="0">
            <a:spAutoFit/>
          </a:bodyPr>
          <a:lstStyle/>
          <a:p>
            <a:r>
              <a:rPr lang="en-GB" dirty="0">
                <a:solidFill>
                  <a:schemeClr val="bg1"/>
                </a:solidFill>
              </a:rPr>
              <a:t>Here’s a reindeer! </a:t>
            </a:r>
            <a:r>
              <a:rPr lang="en-GB" dirty="0"/>
              <a:t>Did you know that the fur underneath a reindeer’s hooves stops it from slipping on the ice?</a:t>
            </a:r>
          </a:p>
        </p:txBody>
      </p:sp>
      <p:sp>
        <p:nvSpPr>
          <p:cNvPr id="14" name="text 1">
            <a:extLst>
              <a:ext uri="{FF2B5EF4-FFF2-40B4-BE49-F238E27FC236}">
                <a16:creationId xmlns:a16="http://schemas.microsoft.com/office/drawing/2014/main" id="{E840B723-EF11-46D0-A3A9-0BA143AD0F88}"/>
              </a:ext>
            </a:extLst>
          </p:cNvPr>
          <p:cNvSpPr txBox="1"/>
          <p:nvPr/>
        </p:nvSpPr>
        <p:spPr>
          <a:xfrm>
            <a:off x="3598207" y="4157410"/>
            <a:ext cx="2759800" cy="369332"/>
          </a:xfrm>
          <a:prstGeom prst="rect">
            <a:avLst/>
          </a:prstGeom>
          <a:noFill/>
        </p:spPr>
        <p:txBody>
          <a:bodyPr wrap="square" rtlCol="0">
            <a:spAutoFit/>
          </a:bodyPr>
          <a:lstStyle/>
          <a:p>
            <a:r>
              <a:rPr lang="en-GB" dirty="0"/>
              <a:t>Here’s a reindeer!</a:t>
            </a:r>
          </a:p>
        </p:txBody>
      </p:sp>
      <p:sp>
        <p:nvSpPr>
          <p:cNvPr id="15" name="Speech Bubble: Rectangle with Corners Rounded 14">
            <a:extLst>
              <a:ext uri="{FF2B5EF4-FFF2-40B4-BE49-F238E27FC236}">
                <a16:creationId xmlns:a16="http://schemas.microsoft.com/office/drawing/2014/main" id="{C92407C2-9E4E-4651-8F08-15D6E2834762}"/>
              </a:ext>
            </a:extLst>
          </p:cNvPr>
          <p:cNvSpPr/>
          <p:nvPr/>
        </p:nvSpPr>
        <p:spPr>
          <a:xfrm>
            <a:off x="4690872" y="898632"/>
            <a:ext cx="3049472" cy="1387727"/>
          </a:xfrm>
          <a:prstGeom prst="wedgeRoundRectCallout">
            <a:avLst>
              <a:gd name="adj1" fmla="val -28432"/>
              <a:gd name="adj2" fmla="val 7857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I am a female reindeer so I keep my antlers all through the winter. Male reindeers lose their antlers in the autumn.</a:t>
            </a:r>
          </a:p>
        </p:txBody>
      </p:sp>
    </p:spTree>
    <p:extLst>
      <p:ext uri="{BB962C8B-B14F-4D97-AF65-F5344CB8AC3E}">
        <p14:creationId xmlns:p14="http://schemas.microsoft.com/office/powerpoint/2010/main" val="12595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a:blip r:embed="rId2" cstate="print">
            <a:extLst>
              <a:ext uri="{28A0092B-C50C-407E-A947-70E740481C1C}">
                <a14:useLocalDpi xmlns:a14="http://schemas.microsoft.com/office/drawing/2010/main" val="0"/>
              </a:ext>
            </a:extLst>
          </a:blip>
          <a:srcRect t="6381" b="6381"/>
          <a:stretch/>
        </p:blipFill>
        <p:spPr>
          <a:xfrm>
            <a:off x="726446" y="648114"/>
            <a:ext cx="3659123" cy="4774685"/>
          </a:xfrm>
          <a:prstGeom prst="rect">
            <a:avLst/>
          </a:prstGeom>
          <a:ln w="28575">
            <a:solidFill>
              <a:srgbClr val="01407D"/>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85583" y="3151801"/>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13" y="5492046"/>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a:off x="2344525" y="5638568"/>
            <a:ext cx="365619" cy="571318"/>
          </a:xfrm>
          <a:prstGeom prst="downArrow">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4586702" y="1370297"/>
            <a:ext cx="2634086" cy="3310546"/>
          </a:xfrm>
          <a:prstGeom prst="wedgeRoundRectCallout">
            <a:avLst>
              <a:gd name="adj1" fmla="val 63446"/>
              <a:gd name="adj2" fmla="val 24623"/>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9" name="text 3">
            <a:extLst>
              <a:ext uri="{FF2B5EF4-FFF2-40B4-BE49-F238E27FC236}">
                <a16:creationId xmlns:a16="http://schemas.microsoft.com/office/drawing/2014/main" id="{5DF0185E-CE4D-4ED5-BEA7-12587CB4B1CB}"/>
              </a:ext>
            </a:extLst>
          </p:cNvPr>
          <p:cNvSpPr txBox="1"/>
          <p:nvPr/>
        </p:nvSpPr>
        <p:spPr>
          <a:xfrm>
            <a:off x="4650363" y="1474774"/>
            <a:ext cx="2634086" cy="3139321"/>
          </a:xfrm>
          <a:prstGeom prst="rect">
            <a:avLst/>
          </a:prstGeom>
          <a:noFill/>
        </p:spPr>
        <p:txBody>
          <a:bodyPr wrap="square" rtlCol="0">
            <a:spAutoFit/>
          </a:bodyPr>
          <a:lstStyle/>
          <a:p>
            <a:r>
              <a:rPr lang="en-GB" dirty="0">
                <a:solidFill>
                  <a:schemeClr val="bg1"/>
                </a:solidFill>
              </a:rPr>
              <a:t>Now we’re travelling to the Antarctic to see some emperor penguins. They keep their eggs and their chicks off the cold ground by tucking them into a special flap of skin that’s just above their feet. </a:t>
            </a:r>
            <a:r>
              <a:rPr lang="en-GB" dirty="0"/>
              <a:t>Emperor penguins huddle together to keep warm.</a:t>
            </a:r>
          </a:p>
        </p:txBody>
      </p:sp>
      <p:sp>
        <p:nvSpPr>
          <p:cNvPr id="10" name="text 2">
            <a:extLst>
              <a:ext uri="{FF2B5EF4-FFF2-40B4-BE49-F238E27FC236}">
                <a16:creationId xmlns:a16="http://schemas.microsoft.com/office/drawing/2014/main" id="{2B64A761-390A-4A3B-93A2-BE589FE2B036}"/>
              </a:ext>
            </a:extLst>
          </p:cNvPr>
          <p:cNvSpPr txBox="1"/>
          <p:nvPr/>
        </p:nvSpPr>
        <p:spPr>
          <a:xfrm>
            <a:off x="4656333" y="1474774"/>
            <a:ext cx="2628116" cy="2585323"/>
          </a:xfrm>
          <a:prstGeom prst="rect">
            <a:avLst/>
          </a:prstGeom>
          <a:noFill/>
        </p:spPr>
        <p:txBody>
          <a:bodyPr wrap="square" rtlCol="0">
            <a:spAutoFit/>
          </a:bodyPr>
          <a:lstStyle/>
          <a:p>
            <a:r>
              <a:rPr lang="en-GB" dirty="0">
                <a:solidFill>
                  <a:schemeClr val="bg1"/>
                </a:solidFill>
              </a:rPr>
              <a:t>Now we’re travelling to the Antarctic to see some emperor penguins. </a:t>
            </a:r>
            <a:r>
              <a:rPr lang="en-GB" dirty="0"/>
              <a:t>They keep their eggs and their chicks off the cold ground by tucking them into a special flap of skin that’s just above their feet.</a:t>
            </a:r>
          </a:p>
        </p:txBody>
      </p:sp>
      <p:sp>
        <p:nvSpPr>
          <p:cNvPr id="14" name="text 1">
            <a:extLst>
              <a:ext uri="{FF2B5EF4-FFF2-40B4-BE49-F238E27FC236}">
                <a16:creationId xmlns:a16="http://schemas.microsoft.com/office/drawing/2014/main" id="{E840B723-EF11-46D0-A3A9-0BA143AD0F88}"/>
              </a:ext>
            </a:extLst>
          </p:cNvPr>
          <p:cNvSpPr txBox="1"/>
          <p:nvPr/>
        </p:nvSpPr>
        <p:spPr>
          <a:xfrm>
            <a:off x="4656333" y="1478760"/>
            <a:ext cx="2628117" cy="923330"/>
          </a:xfrm>
          <a:prstGeom prst="rect">
            <a:avLst/>
          </a:prstGeom>
          <a:noFill/>
        </p:spPr>
        <p:txBody>
          <a:bodyPr wrap="square" rtlCol="0">
            <a:spAutoFit/>
          </a:bodyPr>
          <a:lstStyle/>
          <a:p>
            <a:r>
              <a:rPr lang="en-GB" dirty="0"/>
              <a:t>Now we’re travelling to the Antarctic to see some emperor penguins.</a:t>
            </a:r>
          </a:p>
        </p:txBody>
      </p:sp>
    </p:spTree>
    <p:extLst>
      <p:ext uri="{BB962C8B-B14F-4D97-AF65-F5344CB8AC3E}">
        <p14:creationId xmlns:p14="http://schemas.microsoft.com/office/powerpoint/2010/main" val="326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a:blip r:embed="rId2" cstate="print">
            <a:extLst>
              <a:ext uri="{28A0092B-C50C-407E-A947-70E740481C1C}">
                <a14:useLocalDpi xmlns:a14="http://schemas.microsoft.com/office/drawing/2010/main" val="0"/>
              </a:ext>
            </a:extLst>
          </a:blip>
          <a:srcRect l="13683" r="13683"/>
          <a:stretch/>
        </p:blipFill>
        <p:spPr>
          <a:xfrm>
            <a:off x="603682" y="658499"/>
            <a:ext cx="5148234" cy="3987469"/>
          </a:xfrm>
          <a:prstGeom prst="rect">
            <a:avLst/>
          </a:prstGeom>
          <a:ln w="28575">
            <a:solidFill>
              <a:srgbClr val="01407D"/>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1710" y="3024368"/>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82" y="5545314"/>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a:off x="2158094" y="5691836"/>
            <a:ext cx="365619" cy="571318"/>
          </a:xfrm>
          <a:prstGeom prst="downArrow">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3611021" y="4161037"/>
            <a:ext cx="3757448" cy="2102117"/>
          </a:xfrm>
          <a:prstGeom prst="wedgeRoundRectCallout">
            <a:avLst>
              <a:gd name="adj1" fmla="val 51196"/>
              <a:gd name="adj2" fmla="val -71708"/>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9" name="text 3">
            <a:extLst>
              <a:ext uri="{FF2B5EF4-FFF2-40B4-BE49-F238E27FC236}">
                <a16:creationId xmlns:a16="http://schemas.microsoft.com/office/drawing/2014/main" id="{5DF0185E-CE4D-4ED5-BEA7-12587CB4B1CB}"/>
              </a:ext>
            </a:extLst>
          </p:cNvPr>
          <p:cNvSpPr txBox="1"/>
          <p:nvPr/>
        </p:nvSpPr>
        <p:spPr>
          <a:xfrm>
            <a:off x="3633241" y="4231829"/>
            <a:ext cx="3757448" cy="2031325"/>
          </a:xfrm>
          <a:prstGeom prst="rect">
            <a:avLst/>
          </a:prstGeom>
          <a:noFill/>
        </p:spPr>
        <p:txBody>
          <a:bodyPr wrap="square" rtlCol="0">
            <a:spAutoFit/>
          </a:bodyPr>
          <a:lstStyle/>
          <a:p>
            <a:r>
              <a:rPr lang="en-GB" dirty="0">
                <a:solidFill>
                  <a:schemeClr val="bg1"/>
                </a:solidFill>
              </a:rPr>
              <a:t>Elephant seals are the biggest seals in the world and they live in the Antarctic too. The males have large noses which they use to roar loudly. </a:t>
            </a:r>
            <a:r>
              <a:rPr lang="en-GB" dirty="0"/>
              <a:t>Elephant seals are amazing swimmers and can stay under the water for over two hours.</a:t>
            </a:r>
          </a:p>
        </p:txBody>
      </p:sp>
      <p:sp>
        <p:nvSpPr>
          <p:cNvPr id="10" name="text 2">
            <a:extLst>
              <a:ext uri="{FF2B5EF4-FFF2-40B4-BE49-F238E27FC236}">
                <a16:creationId xmlns:a16="http://schemas.microsoft.com/office/drawing/2014/main" id="{2B64A761-390A-4A3B-93A2-BE589FE2B036}"/>
              </a:ext>
            </a:extLst>
          </p:cNvPr>
          <p:cNvSpPr txBox="1"/>
          <p:nvPr/>
        </p:nvSpPr>
        <p:spPr>
          <a:xfrm>
            <a:off x="3633241" y="4231829"/>
            <a:ext cx="3757448" cy="1477328"/>
          </a:xfrm>
          <a:prstGeom prst="rect">
            <a:avLst/>
          </a:prstGeom>
          <a:noFill/>
        </p:spPr>
        <p:txBody>
          <a:bodyPr wrap="square" rtlCol="0">
            <a:spAutoFit/>
          </a:bodyPr>
          <a:lstStyle/>
          <a:p>
            <a:r>
              <a:rPr lang="en-GB" dirty="0">
                <a:solidFill>
                  <a:schemeClr val="bg1"/>
                </a:solidFill>
              </a:rPr>
              <a:t>Elephant seals are the biggest seals in the world and they live in the Antarctic too. </a:t>
            </a:r>
            <a:r>
              <a:rPr lang="en-GB" dirty="0"/>
              <a:t>The males have large noses which they use to roar loudly.</a:t>
            </a:r>
          </a:p>
        </p:txBody>
      </p:sp>
      <p:sp>
        <p:nvSpPr>
          <p:cNvPr id="14" name="text 1">
            <a:extLst>
              <a:ext uri="{FF2B5EF4-FFF2-40B4-BE49-F238E27FC236}">
                <a16:creationId xmlns:a16="http://schemas.microsoft.com/office/drawing/2014/main" id="{E840B723-EF11-46D0-A3A9-0BA143AD0F88}"/>
              </a:ext>
            </a:extLst>
          </p:cNvPr>
          <p:cNvSpPr txBox="1"/>
          <p:nvPr/>
        </p:nvSpPr>
        <p:spPr>
          <a:xfrm>
            <a:off x="3633241" y="4245572"/>
            <a:ext cx="3757448" cy="923330"/>
          </a:xfrm>
          <a:prstGeom prst="rect">
            <a:avLst/>
          </a:prstGeom>
          <a:noFill/>
        </p:spPr>
        <p:txBody>
          <a:bodyPr wrap="square" rtlCol="0">
            <a:spAutoFit/>
          </a:bodyPr>
          <a:lstStyle/>
          <a:p>
            <a:r>
              <a:rPr lang="en-GB" dirty="0"/>
              <a:t>Elephant seals are the biggest seals in the world and they live in the Antarctic too.</a:t>
            </a:r>
          </a:p>
        </p:txBody>
      </p:sp>
    </p:spTree>
    <p:extLst>
      <p:ext uri="{BB962C8B-B14F-4D97-AF65-F5344CB8AC3E}">
        <p14:creationId xmlns:p14="http://schemas.microsoft.com/office/powerpoint/2010/main" val="324089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 r="-110"/>
          <a:stretch/>
        </p:blipFill>
        <p:spPr>
          <a:xfrm>
            <a:off x="603682" y="618693"/>
            <a:ext cx="5317723" cy="3987469"/>
          </a:xfrm>
          <a:prstGeom prst="rect">
            <a:avLst/>
          </a:prstGeom>
          <a:ln w="28575">
            <a:solidFill>
              <a:srgbClr val="01407D"/>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1710" y="3024368"/>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82" y="5545314"/>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a:off x="2158094" y="5691836"/>
            <a:ext cx="365619" cy="571318"/>
          </a:xfrm>
          <a:prstGeom prst="downArrow">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4064018" y="4438036"/>
            <a:ext cx="3350795" cy="1825118"/>
          </a:xfrm>
          <a:prstGeom prst="wedgeRoundRectCallout">
            <a:avLst>
              <a:gd name="adj1" fmla="val 50136"/>
              <a:gd name="adj2" fmla="val -86787"/>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9" name="text 3">
            <a:extLst>
              <a:ext uri="{FF2B5EF4-FFF2-40B4-BE49-F238E27FC236}">
                <a16:creationId xmlns:a16="http://schemas.microsoft.com/office/drawing/2014/main" id="{5DF0185E-CE4D-4ED5-BEA7-12587CB4B1CB}"/>
              </a:ext>
            </a:extLst>
          </p:cNvPr>
          <p:cNvSpPr txBox="1"/>
          <p:nvPr/>
        </p:nvSpPr>
        <p:spPr>
          <a:xfrm>
            <a:off x="4064022" y="4508827"/>
            <a:ext cx="3373011" cy="1754326"/>
          </a:xfrm>
          <a:prstGeom prst="rect">
            <a:avLst/>
          </a:prstGeom>
          <a:noFill/>
        </p:spPr>
        <p:txBody>
          <a:bodyPr wrap="square" rtlCol="0">
            <a:spAutoFit/>
          </a:bodyPr>
          <a:lstStyle/>
          <a:p>
            <a:r>
              <a:rPr lang="en-GB" dirty="0">
                <a:solidFill>
                  <a:schemeClr val="bg1"/>
                </a:solidFill>
              </a:rPr>
              <a:t>Do you think any people live in the Antarctic? It is too cold for anyone to live in Antarctica for long. </a:t>
            </a:r>
            <a:r>
              <a:rPr lang="en-GB" dirty="0"/>
              <a:t>Some people stay there for short periods of time to study the ice and the animals.</a:t>
            </a:r>
          </a:p>
        </p:txBody>
      </p:sp>
      <p:sp>
        <p:nvSpPr>
          <p:cNvPr id="10" name="text 2">
            <a:extLst>
              <a:ext uri="{FF2B5EF4-FFF2-40B4-BE49-F238E27FC236}">
                <a16:creationId xmlns:a16="http://schemas.microsoft.com/office/drawing/2014/main" id="{2B64A761-390A-4A3B-93A2-BE589FE2B036}"/>
              </a:ext>
            </a:extLst>
          </p:cNvPr>
          <p:cNvSpPr txBox="1"/>
          <p:nvPr/>
        </p:nvSpPr>
        <p:spPr>
          <a:xfrm>
            <a:off x="4064022" y="4508827"/>
            <a:ext cx="3373012" cy="1200329"/>
          </a:xfrm>
          <a:prstGeom prst="rect">
            <a:avLst/>
          </a:prstGeom>
          <a:noFill/>
        </p:spPr>
        <p:txBody>
          <a:bodyPr wrap="square" rtlCol="0">
            <a:spAutoFit/>
          </a:bodyPr>
          <a:lstStyle/>
          <a:p>
            <a:r>
              <a:rPr lang="en-GB" dirty="0">
                <a:solidFill>
                  <a:schemeClr val="bg1"/>
                </a:solidFill>
              </a:rPr>
              <a:t>Do you think any people live in the Antarctic? </a:t>
            </a:r>
            <a:r>
              <a:rPr lang="en-GB" dirty="0"/>
              <a:t>It is too cold for anyone to live in Antarctica for long. </a:t>
            </a:r>
          </a:p>
        </p:txBody>
      </p:sp>
      <p:sp>
        <p:nvSpPr>
          <p:cNvPr id="14" name="text 1">
            <a:extLst>
              <a:ext uri="{FF2B5EF4-FFF2-40B4-BE49-F238E27FC236}">
                <a16:creationId xmlns:a16="http://schemas.microsoft.com/office/drawing/2014/main" id="{E840B723-EF11-46D0-A3A9-0BA143AD0F88}"/>
              </a:ext>
            </a:extLst>
          </p:cNvPr>
          <p:cNvSpPr txBox="1"/>
          <p:nvPr/>
        </p:nvSpPr>
        <p:spPr>
          <a:xfrm>
            <a:off x="4064020" y="4522570"/>
            <a:ext cx="3373013" cy="646331"/>
          </a:xfrm>
          <a:prstGeom prst="rect">
            <a:avLst/>
          </a:prstGeom>
          <a:noFill/>
        </p:spPr>
        <p:txBody>
          <a:bodyPr wrap="square" rtlCol="0">
            <a:spAutoFit/>
          </a:bodyPr>
          <a:lstStyle/>
          <a:p>
            <a:r>
              <a:rPr lang="en-GB" dirty="0"/>
              <a:t>Do you think any people live in the Antarctic?</a:t>
            </a:r>
          </a:p>
        </p:txBody>
      </p:sp>
    </p:spTree>
    <p:extLst>
      <p:ext uri="{BB962C8B-B14F-4D97-AF65-F5344CB8AC3E}">
        <p14:creationId xmlns:p14="http://schemas.microsoft.com/office/powerpoint/2010/main" val="362755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8" r="275"/>
          <a:stretch/>
        </p:blipFill>
        <p:spPr>
          <a:xfrm>
            <a:off x="710214" y="594846"/>
            <a:ext cx="5912528" cy="3987469"/>
          </a:xfrm>
          <a:prstGeom prst="rect">
            <a:avLst/>
          </a:prstGeom>
          <a:ln w="28575">
            <a:solidFill>
              <a:srgbClr val="47B1E5"/>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00325" y="2766916"/>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82" y="5545314"/>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rot="10800000">
            <a:off x="2158094" y="5691836"/>
            <a:ext cx="365619" cy="571318"/>
          </a:xfrm>
          <a:prstGeom prst="downArrow">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3068870" y="3906175"/>
            <a:ext cx="4372580" cy="2438266"/>
          </a:xfrm>
          <a:prstGeom prst="wedgeRoundRectCallout">
            <a:avLst>
              <a:gd name="adj1" fmla="val 51063"/>
              <a:gd name="adj2" fmla="val -70733"/>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9" name="text 3">
            <a:extLst>
              <a:ext uri="{FF2B5EF4-FFF2-40B4-BE49-F238E27FC236}">
                <a16:creationId xmlns:a16="http://schemas.microsoft.com/office/drawing/2014/main" id="{5DF0185E-CE4D-4ED5-BEA7-12587CB4B1CB}"/>
              </a:ext>
            </a:extLst>
          </p:cNvPr>
          <p:cNvSpPr txBox="1"/>
          <p:nvPr/>
        </p:nvSpPr>
        <p:spPr>
          <a:xfrm>
            <a:off x="3098307" y="4018360"/>
            <a:ext cx="4372581" cy="2308324"/>
          </a:xfrm>
          <a:prstGeom prst="rect">
            <a:avLst/>
          </a:prstGeom>
          <a:noFill/>
        </p:spPr>
        <p:txBody>
          <a:bodyPr wrap="square" rtlCol="0">
            <a:spAutoFit/>
          </a:bodyPr>
          <a:lstStyle/>
          <a:p>
            <a:r>
              <a:rPr lang="en-GB" dirty="0">
                <a:solidFill>
                  <a:schemeClr val="bg1"/>
                </a:solidFill>
              </a:rPr>
              <a:t>If we travel north to the Arctic again, we will meet people who live there all year round even though it is so cold. Today, these people mostly live in modern houses. </a:t>
            </a:r>
            <a:r>
              <a:rPr lang="en-GB" dirty="0"/>
              <a:t>In the past, some people lived in tents made of animal skins in the summer. In winter, some people would build igloos made out of bricks of snow.</a:t>
            </a:r>
          </a:p>
        </p:txBody>
      </p:sp>
      <p:sp>
        <p:nvSpPr>
          <p:cNvPr id="10" name="text 2">
            <a:extLst>
              <a:ext uri="{FF2B5EF4-FFF2-40B4-BE49-F238E27FC236}">
                <a16:creationId xmlns:a16="http://schemas.microsoft.com/office/drawing/2014/main" id="{2B64A761-390A-4A3B-93A2-BE589FE2B036}"/>
              </a:ext>
            </a:extLst>
          </p:cNvPr>
          <p:cNvSpPr txBox="1"/>
          <p:nvPr/>
        </p:nvSpPr>
        <p:spPr>
          <a:xfrm>
            <a:off x="3109913" y="4018359"/>
            <a:ext cx="4360973" cy="1477328"/>
          </a:xfrm>
          <a:prstGeom prst="rect">
            <a:avLst/>
          </a:prstGeom>
          <a:noFill/>
        </p:spPr>
        <p:txBody>
          <a:bodyPr wrap="square" rtlCol="0">
            <a:spAutoFit/>
          </a:bodyPr>
          <a:lstStyle/>
          <a:p>
            <a:r>
              <a:rPr lang="en-GB" dirty="0">
                <a:solidFill>
                  <a:schemeClr val="bg1"/>
                </a:solidFill>
              </a:rPr>
              <a:t>If we travel north to the Arctic again, we will meet people who live there all year round even though it is so cold. </a:t>
            </a:r>
            <a:r>
              <a:rPr lang="en-GB" dirty="0"/>
              <a:t>Today, these people mostly live in modern houses.</a:t>
            </a:r>
          </a:p>
        </p:txBody>
      </p:sp>
      <p:sp>
        <p:nvSpPr>
          <p:cNvPr id="14" name="text 1">
            <a:extLst>
              <a:ext uri="{FF2B5EF4-FFF2-40B4-BE49-F238E27FC236}">
                <a16:creationId xmlns:a16="http://schemas.microsoft.com/office/drawing/2014/main" id="{E840B723-EF11-46D0-A3A9-0BA143AD0F88}"/>
              </a:ext>
            </a:extLst>
          </p:cNvPr>
          <p:cNvSpPr txBox="1"/>
          <p:nvPr/>
        </p:nvSpPr>
        <p:spPr>
          <a:xfrm>
            <a:off x="3109913" y="4018359"/>
            <a:ext cx="4360973" cy="923330"/>
          </a:xfrm>
          <a:prstGeom prst="rect">
            <a:avLst/>
          </a:prstGeom>
          <a:noFill/>
        </p:spPr>
        <p:txBody>
          <a:bodyPr wrap="square" rtlCol="0">
            <a:spAutoFit/>
          </a:bodyPr>
          <a:lstStyle/>
          <a:p>
            <a:r>
              <a:rPr lang="en-GB" dirty="0"/>
              <a:t>If we travel north to the Arctic again, we will meet people who live there all year round even though it is so cold.</a:t>
            </a:r>
          </a:p>
        </p:txBody>
      </p:sp>
    </p:spTree>
    <p:extLst>
      <p:ext uri="{BB962C8B-B14F-4D97-AF65-F5344CB8AC3E}">
        <p14:creationId xmlns:p14="http://schemas.microsoft.com/office/powerpoint/2010/main" val="307550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3482" y="2444390"/>
            <a:ext cx="1319526" cy="3741139"/>
          </a:xfrm>
          <a:prstGeom prst="rect">
            <a:avLst/>
          </a:prstGeom>
        </p:spPr>
      </p:pic>
      <p:sp>
        <p:nvSpPr>
          <p:cNvPr id="2" name="Oval 1">
            <a:extLst>
              <a:ext uri="{FF2B5EF4-FFF2-40B4-BE49-F238E27FC236}">
                <a16:creationId xmlns:a16="http://schemas.microsoft.com/office/drawing/2014/main" id="{B145D34C-BD26-4D69-BE8E-73EB45405C0D}"/>
              </a:ext>
            </a:extLst>
          </p:cNvPr>
          <p:cNvSpPr/>
          <p:nvPr/>
        </p:nvSpPr>
        <p:spPr>
          <a:xfrm>
            <a:off x="6563562" y="713244"/>
            <a:ext cx="1731146" cy="1731146"/>
          </a:xfrm>
          <a:prstGeom prst="ellipse">
            <a:avLst/>
          </a:prstGeom>
          <a:blipFill dpi="0" rotWithShape="1">
            <a:blip r:embed="rId3" cstate="print">
              <a:extLst>
                <a:ext uri="{28A0092B-C50C-407E-A947-70E740481C1C}">
                  <a14:useLocalDpi xmlns:a14="http://schemas.microsoft.com/office/drawing/2010/main" val="0"/>
                </a:ext>
              </a:extLst>
            </a:blip>
            <a:srcRect/>
            <a:stretch>
              <a:fillRect l="6410" t="12819" r="6410" b="2"/>
            </a:stretch>
          </a:blip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981BBBE8-4D40-4CE5-86DF-DEC9ED4F60A1}"/>
              </a:ext>
            </a:extLst>
          </p:cNvPr>
          <p:cNvSpPr/>
          <p:nvPr/>
        </p:nvSpPr>
        <p:spPr>
          <a:xfrm>
            <a:off x="4230210" y="713244"/>
            <a:ext cx="1731146" cy="1731146"/>
          </a:xfrm>
          <a:prstGeom prst="ellipse">
            <a:avLst/>
          </a:prstGeom>
          <a:blipFill>
            <a:blip r:embed="rId4" cstate="print">
              <a:extLst>
                <a:ext uri="{28A0092B-C50C-407E-A947-70E740481C1C}">
                  <a14:useLocalDpi xmlns:a14="http://schemas.microsoft.com/office/drawing/2010/main" val="0"/>
                </a:ext>
              </a:extLst>
            </a:blip>
            <a:stretch>
              <a:fillRect l="8815" t="6683" r="8815" b="-14477"/>
            </a:stretch>
          </a:blip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9713E5FC-E9C9-4848-B9C0-976F704A1C8A}"/>
              </a:ext>
            </a:extLst>
          </p:cNvPr>
          <p:cNvSpPr/>
          <p:nvPr/>
        </p:nvSpPr>
        <p:spPr>
          <a:xfrm>
            <a:off x="1896858" y="713244"/>
            <a:ext cx="1731146" cy="1731146"/>
          </a:xfrm>
          <a:prstGeom prst="ellipse">
            <a:avLst/>
          </a:prstGeom>
          <a:blipFill>
            <a:blip r:embed="rId5" cstate="print">
              <a:extLst>
                <a:ext uri="{28A0092B-C50C-407E-A947-70E740481C1C}">
                  <a14:useLocalDpi xmlns:a14="http://schemas.microsoft.com/office/drawing/2010/main" val="0"/>
                </a:ext>
              </a:extLst>
            </a:blip>
            <a:stretch>
              <a:fillRect l="4615" t="9230" r="4615" b="1"/>
            </a:stretch>
          </a:blip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Speech Bubble: Rectangle with Corners Rounded 8">
            <a:extLst>
              <a:ext uri="{FF2B5EF4-FFF2-40B4-BE49-F238E27FC236}">
                <a16:creationId xmlns:a16="http://schemas.microsoft.com/office/drawing/2014/main" id="{69ECC603-663C-4AE3-B2ED-15351ED86C18}"/>
              </a:ext>
            </a:extLst>
          </p:cNvPr>
          <p:cNvSpPr/>
          <p:nvPr/>
        </p:nvSpPr>
        <p:spPr>
          <a:xfrm>
            <a:off x="2397976" y="3224003"/>
            <a:ext cx="4279040" cy="2656215"/>
          </a:xfrm>
          <a:prstGeom prst="wedgeRoundRectCallout">
            <a:avLst>
              <a:gd name="adj1" fmla="val -60929"/>
              <a:gd name="adj2" fmla="val -47308"/>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16" name="text 4">
            <a:extLst>
              <a:ext uri="{FF2B5EF4-FFF2-40B4-BE49-F238E27FC236}">
                <a16:creationId xmlns:a16="http://schemas.microsoft.com/office/drawing/2014/main" id="{2BB8D9EC-131A-46CC-B764-490F5235A76F}"/>
              </a:ext>
            </a:extLst>
          </p:cNvPr>
          <p:cNvSpPr txBox="1"/>
          <p:nvPr/>
        </p:nvSpPr>
        <p:spPr>
          <a:xfrm>
            <a:off x="2511430" y="3294895"/>
            <a:ext cx="4165586" cy="2585323"/>
          </a:xfrm>
          <a:prstGeom prst="rect">
            <a:avLst/>
          </a:prstGeom>
          <a:noFill/>
        </p:spPr>
        <p:txBody>
          <a:bodyPr wrap="square" rtlCol="0">
            <a:spAutoFit/>
          </a:bodyPr>
          <a:lstStyle/>
          <a:p>
            <a:r>
              <a:rPr lang="en-GB" dirty="0">
                <a:solidFill>
                  <a:schemeClr val="bg1"/>
                </a:solidFill>
              </a:rPr>
              <a:t>There have been many other explorers like me. Have you heard of Roald Amundsen? He was the first person to reach the South Pole and he arrived on the 14</a:t>
            </a:r>
            <a:r>
              <a:rPr lang="en-GB" baseline="30000" dirty="0">
                <a:solidFill>
                  <a:schemeClr val="bg1"/>
                </a:solidFill>
              </a:rPr>
              <a:t>th</a:t>
            </a:r>
            <a:r>
              <a:rPr lang="en-GB" dirty="0">
                <a:solidFill>
                  <a:schemeClr val="bg1"/>
                </a:solidFill>
              </a:rPr>
              <a:t> December 1911. A few weeks later, Captain Robert Falcon Scott also made it to the South Pole. </a:t>
            </a:r>
            <a:r>
              <a:rPr lang="en-GB" dirty="0"/>
              <a:t>In 2012, Felicity Aston became the first woman to ski alone across Antarctica.</a:t>
            </a:r>
          </a:p>
        </p:txBody>
      </p:sp>
      <p:sp>
        <p:nvSpPr>
          <p:cNvPr id="10" name="text 3">
            <a:extLst>
              <a:ext uri="{FF2B5EF4-FFF2-40B4-BE49-F238E27FC236}">
                <a16:creationId xmlns:a16="http://schemas.microsoft.com/office/drawing/2014/main" id="{864DFF32-C957-4FB0-8014-07B0FF384E17}"/>
              </a:ext>
            </a:extLst>
          </p:cNvPr>
          <p:cNvSpPr txBox="1"/>
          <p:nvPr/>
        </p:nvSpPr>
        <p:spPr>
          <a:xfrm>
            <a:off x="2511430" y="3294895"/>
            <a:ext cx="4165586" cy="2031325"/>
          </a:xfrm>
          <a:prstGeom prst="rect">
            <a:avLst/>
          </a:prstGeom>
          <a:noFill/>
        </p:spPr>
        <p:txBody>
          <a:bodyPr wrap="square" rtlCol="0">
            <a:spAutoFit/>
          </a:bodyPr>
          <a:lstStyle/>
          <a:p>
            <a:r>
              <a:rPr lang="en-GB" dirty="0">
                <a:solidFill>
                  <a:schemeClr val="bg1"/>
                </a:solidFill>
              </a:rPr>
              <a:t>There have been many other explorers like me. Have you heard of Roald Amundsen? He was the first person to reach the South Pole and he arrived on the 14</a:t>
            </a:r>
            <a:r>
              <a:rPr lang="en-GB" baseline="30000" dirty="0">
                <a:solidFill>
                  <a:schemeClr val="bg1"/>
                </a:solidFill>
              </a:rPr>
              <a:t>th</a:t>
            </a:r>
            <a:r>
              <a:rPr lang="en-GB" dirty="0">
                <a:solidFill>
                  <a:schemeClr val="bg1"/>
                </a:solidFill>
              </a:rPr>
              <a:t> December 1911. </a:t>
            </a:r>
            <a:r>
              <a:rPr lang="en-GB" dirty="0"/>
              <a:t>A few weeks later, Captain Robert Falcon Scott also made it to the South Pole.</a:t>
            </a:r>
          </a:p>
        </p:txBody>
      </p:sp>
      <p:sp>
        <p:nvSpPr>
          <p:cNvPr id="14" name="text 2">
            <a:extLst>
              <a:ext uri="{FF2B5EF4-FFF2-40B4-BE49-F238E27FC236}">
                <a16:creationId xmlns:a16="http://schemas.microsoft.com/office/drawing/2014/main" id="{57CE26FA-5170-41F6-8CAE-1E195AC91644}"/>
              </a:ext>
            </a:extLst>
          </p:cNvPr>
          <p:cNvSpPr txBox="1"/>
          <p:nvPr/>
        </p:nvSpPr>
        <p:spPr>
          <a:xfrm>
            <a:off x="2511430" y="3294895"/>
            <a:ext cx="4165586" cy="1477328"/>
          </a:xfrm>
          <a:prstGeom prst="rect">
            <a:avLst/>
          </a:prstGeom>
          <a:noFill/>
        </p:spPr>
        <p:txBody>
          <a:bodyPr wrap="square" rtlCol="0">
            <a:spAutoFit/>
          </a:bodyPr>
          <a:lstStyle/>
          <a:p>
            <a:r>
              <a:rPr lang="en-GB" dirty="0">
                <a:solidFill>
                  <a:schemeClr val="bg1"/>
                </a:solidFill>
              </a:rPr>
              <a:t>There have been many other explorers like me. </a:t>
            </a:r>
            <a:r>
              <a:rPr lang="en-GB" dirty="0"/>
              <a:t>Have you heard of Roald Amundsen? He was the first person to reach the South Pole and he arrived on the 14</a:t>
            </a:r>
            <a:r>
              <a:rPr lang="en-GB" baseline="30000" dirty="0"/>
              <a:t>th</a:t>
            </a:r>
            <a:r>
              <a:rPr lang="en-GB" dirty="0"/>
              <a:t> December 1911.</a:t>
            </a:r>
          </a:p>
        </p:txBody>
      </p:sp>
      <p:sp>
        <p:nvSpPr>
          <p:cNvPr id="15" name="text 1">
            <a:extLst>
              <a:ext uri="{FF2B5EF4-FFF2-40B4-BE49-F238E27FC236}">
                <a16:creationId xmlns:a16="http://schemas.microsoft.com/office/drawing/2014/main" id="{1C05F2FB-9BE7-4A32-BE75-55E8C0CE6B58}"/>
              </a:ext>
            </a:extLst>
          </p:cNvPr>
          <p:cNvSpPr txBox="1"/>
          <p:nvPr/>
        </p:nvSpPr>
        <p:spPr>
          <a:xfrm>
            <a:off x="2511430" y="3294894"/>
            <a:ext cx="4368764" cy="646331"/>
          </a:xfrm>
          <a:prstGeom prst="rect">
            <a:avLst/>
          </a:prstGeom>
          <a:noFill/>
        </p:spPr>
        <p:txBody>
          <a:bodyPr wrap="square" rtlCol="0">
            <a:spAutoFit/>
          </a:bodyPr>
          <a:lstStyle/>
          <a:p>
            <a:r>
              <a:rPr lang="en-GB" dirty="0"/>
              <a:t>There have been many other explorers like me.</a:t>
            </a:r>
          </a:p>
        </p:txBody>
      </p:sp>
      <p:sp>
        <p:nvSpPr>
          <p:cNvPr id="3" name="TextBox 2">
            <a:extLst>
              <a:ext uri="{FF2B5EF4-FFF2-40B4-BE49-F238E27FC236}">
                <a16:creationId xmlns:a16="http://schemas.microsoft.com/office/drawing/2014/main" id="{1BCC55B2-C684-406B-86FA-5451F088E1BD}"/>
              </a:ext>
            </a:extLst>
          </p:cNvPr>
          <p:cNvSpPr txBox="1"/>
          <p:nvPr/>
        </p:nvSpPr>
        <p:spPr>
          <a:xfrm>
            <a:off x="1810606" y="2444389"/>
            <a:ext cx="1969800" cy="338554"/>
          </a:xfrm>
          <a:prstGeom prst="rect">
            <a:avLst/>
          </a:prstGeom>
          <a:noFill/>
        </p:spPr>
        <p:txBody>
          <a:bodyPr wrap="square" rtlCol="0">
            <a:spAutoFit/>
          </a:bodyPr>
          <a:lstStyle/>
          <a:p>
            <a:pPr algn="ctr"/>
            <a:r>
              <a:rPr lang="en-GB" sz="1600" dirty="0"/>
              <a:t>Roald Amundsen</a:t>
            </a:r>
          </a:p>
        </p:txBody>
      </p:sp>
      <p:sp>
        <p:nvSpPr>
          <p:cNvPr id="17" name="TextBox 16">
            <a:extLst>
              <a:ext uri="{FF2B5EF4-FFF2-40B4-BE49-F238E27FC236}">
                <a16:creationId xmlns:a16="http://schemas.microsoft.com/office/drawing/2014/main" id="{EA59D031-FD06-4C56-B623-C1C5D6E7ECEA}"/>
              </a:ext>
            </a:extLst>
          </p:cNvPr>
          <p:cNvSpPr txBox="1"/>
          <p:nvPr/>
        </p:nvSpPr>
        <p:spPr>
          <a:xfrm>
            <a:off x="4110883" y="2441495"/>
            <a:ext cx="1969800" cy="338554"/>
          </a:xfrm>
          <a:prstGeom prst="rect">
            <a:avLst/>
          </a:prstGeom>
          <a:noFill/>
        </p:spPr>
        <p:txBody>
          <a:bodyPr wrap="square" rtlCol="0">
            <a:spAutoFit/>
          </a:bodyPr>
          <a:lstStyle/>
          <a:p>
            <a:pPr algn="ctr"/>
            <a:r>
              <a:rPr lang="en-GB" sz="1600" dirty="0"/>
              <a:t>Robert Falcon Scott</a:t>
            </a:r>
          </a:p>
        </p:txBody>
      </p:sp>
      <p:sp>
        <p:nvSpPr>
          <p:cNvPr id="18" name="TextBox 17">
            <a:extLst>
              <a:ext uri="{FF2B5EF4-FFF2-40B4-BE49-F238E27FC236}">
                <a16:creationId xmlns:a16="http://schemas.microsoft.com/office/drawing/2014/main" id="{FBCBBACA-CF5F-4B05-882D-406998DE6627}"/>
              </a:ext>
            </a:extLst>
          </p:cNvPr>
          <p:cNvSpPr txBox="1"/>
          <p:nvPr/>
        </p:nvSpPr>
        <p:spPr>
          <a:xfrm>
            <a:off x="6444235" y="2441495"/>
            <a:ext cx="1969800" cy="338554"/>
          </a:xfrm>
          <a:prstGeom prst="rect">
            <a:avLst/>
          </a:prstGeom>
          <a:noFill/>
        </p:spPr>
        <p:txBody>
          <a:bodyPr wrap="square" rtlCol="0">
            <a:spAutoFit/>
          </a:bodyPr>
          <a:lstStyle/>
          <a:p>
            <a:pPr algn="ctr"/>
            <a:r>
              <a:rPr lang="en-GB" sz="1600" dirty="0"/>
              <a:t>Felicity Aston</a:t>
            </a:r>
          </a:p>
        </p:txBody>
      </p:sp>
    </p:spTree>
    <p:extLst>
      <p:ext uri="{BB962C8B-B14F-4D97-AF65-F5344CB8AC3E}">
        <p14:creationId xmlns:p14="http://schemas.microsoft.com/office/powerpoint/2010/main" val="103362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22" presetClass="entr" presetSubtype="1" fill="hold" grpId="0"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1000"/>
                                        <p:tgtEl>
                                          <p:spTgt spid="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22" presetClass="entr" presetSubtype="1" fill="hold" grpId="0" nodeType="withEffect">
                                  <p:stCondLst>
                                    <p:cond delay="50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1000"/>
                                        <p:tgtEl>
                                          <p:spTgt spid="7"/>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22" presetClass="entr" presetSubtype="1" fill="hold" grpId="0" nodeType="withEffect">
                                  <p:stCondLst>
                                    <p:cond delay="50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1000"/>
                                        <p:tgtEl>
                                          <p:spTgt spid="2"/>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6" grpId="0"/>
      <p:bldP spid="10" grpId="0"/>
      <p:bldP spid="14" grpId="0"/>
      <p:bldP spid="15" grpId="0"/>
      <p:bldP spid="3"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4">
            <a:extLst>
              <a:ext uri="{FF2B5EF4-FFF2-40B4-BE49-F238E27FC236}">
                <a16:creationId xmlns:a16="http://schemas.microsoft.com/office/drawing/2014/main" id="{88F2D4A2-F8B4-470A-AF21-56EC0457EDD8}"/>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l="-3293" t="-3292" r="-5893" b="-5893"/>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6" name="Picture 5">
            <a:extLst>
              <a:ext uri="{FF2B5EF4-FFF2-40B4-BE49-F238E27FC236}">
                <a16:creationId xmlns:a16="http://schemas.microsoft.com/office/drawing/2014/main" id="{5DF8C423-5B73-49AE-947D-0C50A5D7A9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9818" y="3151573"/>
            <a:ext cx="1082618" cy="3069454"/>
          </a:xfrm>
          <a:prstGeom prst="rect">
            <a:avLst/>
          </a:prstGeom>
        </p:spPr>
      </p:pic>
      <p:sp>
        <p:nvSpPr>
          <p:cNvPr id="7" name="Speech Bubble: Rectangle with Corners Rounded 6">
            <a:extLst>
              <a:ext uri="{FF2B5EF4-FFF2-40B4-BE49-F238E27FC236}">
                <a16:creationId xmlns:a16="http://schemas.microsoft.com/office/drawing/2014/main" id="{6BDCCE0E-1480-4E82-A186-0DCA45177E7F}"/>
              </a:ext>
            </a:extLst>
          </p:cNvPr>
          <p:cNvSpPr/>
          <p:nvPr/>
        </p:nvSpPr>
        <p:spPr>
          <a:xfrm>
            <a:off x="3400148" y="1010452"/>
            <a:ext cx="3471225" cy="2418548"/>
          </a:xfrm>
          <a:prstGeom prst="wedgeRoundRectCallout">
            <a:avLst>
              <a:gd name="adj1" fmla="val 57787"/>
              <a:gd name="adj2" fmla="val 50727"/>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What amazing polar explorers you have been! Would you like to visit the polar regions again? Would you choose to visit the Arctic or the Antarctic? Can you say why? Which polar animal would you most like to see?</a:t>
            </a:r>
          </a:p>
        </p:txBody>
      </p:sp>
    </p:spTree>
    <p:extLst>
      <p:ext uri="{BB962C8B-B14F-4D97-AF65-F5344CB8AC3E}">
        <p14:creationId xmlns:p14="http://schemas.microsoft.com/office/powerpoint/2010/main" val="36758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1+#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4">
            <a:extLst>
              <a:ext uri="{FF2B5EF4-FFF2-40B4-BE49-F238E27FC236}">
                <a16:creationId xmlns:a16="http://schemas.microsoft.com/office/drawing/2014/main" id="{88F2D4A2-F8B4-470A-AF21-56EC0457EDD8}"/>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l="-3293" t="-3292" r="-5893" b="-5893"/>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6" name="Picture 5">
            <a:extLst>
              <a:ext uri="{FF2B5EF4-FFF2-40B4-BE49-F238E27FC236}">
                <a16:creationId xmlns:a16="http://schemas.microsoft.com/office/drawing/2014/main" id="{5DF8C423-5B73-49AE-947D-0C50A5D7A9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9818" y="3151573"/>
            <a:ext cx="1082618" cy="3069454"/>
          </a:xfrm>
          <a:prstGeom prst="rect">
            <a:avLst/>
          </a:prstGeom>
        </p:spPr>
      </p:pic>
      <p:sp>
        <p:nvSpPr>
          <p:cNvPr id="7" name="Speech Bubble: Rectangle with Corners Rounded 6">
            <a:extLst>
              <a:ext uri="{FF2B5EF4-FFF2-40B4-BE49-F238E27FC236}">
                <a16:creationId xmlns:a16="http://schemas.microsoft.com/office/drawing/2014/main" id="{6BDCCE0E-1480-4E82-A186-0DCA45177E7F}"/>
              </a:ext>
            </a:extLst>
          </p:cNvPr>
          <p:cNvSpPr/>
          <p:nvPr/>
        </p:nvSpPr>
        <p:spPr>
          <a:xfrm>
            <a:off x="4039341" y="1665180"/>
            <a:ext cx="2761010" cy="2045686"/>
          </a:xfrm>
          <a:prstGeom prst="wedgeRoundRectCallout">
            <a:avLst>
              <a:gd name="adj1" fmla="val 63669"/>
              <a:gd name="adj2" fmla="val 47056"/>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Hello everyone! My name is Ella and I’m a polar explorer. Would you like to come with me to explore the polar regions? I wonder what we will find.</a:t>
            </a:r>
          </a:p>
        </p:txBody>
      </p:sp>
    </p:spTree>
    <p:extLst>
      <p:ext uri="{BB962C8B-B14F-4D97-AF65-F5344CB8AC3E}">
        <p14:creationId xmlns:p14="http://schemas.microsoft.com/office/powerpoint/2010/main" val="12078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1+#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41F69-0ECA-4AD9-BB70-7D89AF160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18" y="1992157"/>
            <a:ext cx="7897563" cy="4510689"/>
          </a:xfrm>
          <a:prstGeom prst="rect">
            <a:avLst/>
          </a:prstGeom>
        </p:spPr>
      </p:pic>
      <p:sp>
        <p:nvSpPr>
          <p:cNvPr id="7" name="Speech Bubble: Rectangle with Corners Rounded 6">
            <a:extLst>
              <a:ext uri="{FF2B5EF4-FFF2-40B4-BE49-F238E27FC236}">
                <a16:creationId xmlns:a16="http://schemas.microsoft.com/office/drawing/2014/main" id="{6BDCCE0E-1480-4E82-A186-0DCA45177E7F}"/>
              </a:ext>
            </a:extLst>
          </p:cNvPr>
          <p:cNvSpPr/>
          <p:nvPr/>
        </p:nvSpPr>
        <p:spPr>
          <a:xfrm>
            <a:off x="2885302" y="514829"/>
            <a:ext cx="4314486" cy="1244719"/>
          </a:xfrm>
          <a:prstGeom prst="wedgeRoundRectCallout">
            <a:avLst>
              <a:gd name="adj1" fmla="val 55723"/>
              <a:gd name="adj2" fmla="val -6258"/>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pic>
        <p:nvPicPr>
          <p:cNvPr id="6" name="Picture 5">
            <a:extLst>
              <a:ext uri="{FF2B5EF4-FFF2-40B4-BE49-F238E27FC236}">
                <a16:creationId xmlns:a16="http://schemas.microsoft.com/office/drawing/2014/main" id="{5DF8C423-5B73-49AE-947D-0C50A5D7A9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4736" y="514829"/>
            <a:ext cx="1082618" cy="3069454"/>
          </a:xfrm>
          <a:prstGeom prst="rect">
            <a:avLst/>
          </a:prstGeom>
        </p:spPr>
      </p:pic>
      <p:sp>
        <p:nvSpPr>
          <p:cNvPr id="14" name="text 4" hidden="1">
            <a:extLst>
              <a:ext uri="{FF2B5EF4-FFF2-40B4-BE49-F238E27FC236}">
                <a16:creationId xmlns:a16="http://schemas.microsoft.com/office/drawing/2014/main" id="{F30EA75F-94AA-46FF-BB42-5F898598E4C9}"/>
              </a:ext>
            </a:extLst>
          </p:cNvPr>
          <p:cNvSpPr txBox="1"/>
          <p:nvPr/>
        </p:nvSpPr>
        <p:spPr>
          <a:xfrm>
            <a:off x="2911875" y="559219"/>
            <a:ext cx="4287913" cy="1477328"/>
          </a:xfrm>
          <a:prstGeom prst="rect">
            <a:avLst/>
          </a:prstGeom>
          <a:noFill/>
        </p:spPr>
        <p:txBody>
          <a:bodyPr wrap="square" rtlCol="0">
            <a:spAutoFit/>
          </a:bodyPr>
          <a:lstStyle/>
          <a:p>
            <a:r>
              <a:rPr lang="en-GB" dirty="0">
                <a:solidFill>
                  <a:schemeClr val="bg1"/>
                </a:solidFill>
              </a:rPr>
              <a:t>Here is a map of the world. Can you see that at the top and bottom there are areas coloured white? Why do you think they are coloured white? </a:t>
            </a:r>
            <a:r>
              <a:rPr lang="en-GB" dirty="0"/>
              <a:t>That’s right! They are covered in snow and ice.</a:t>
            </a:r>
          </a:p>
        </p:txBody>
      </p:sp>
      <p:sp>
        <p:nvSpPr>
          <p:cNvPr id="11" name="text 3">
            <a:extLst>
              <a:ext uri="{FF2B5EF4-FFF2-40B4-BE49-F238E27FC236}">
                <a16:creationId xmlns:a16="http://schemas.microsoft.com/office/drawing/2014/main" id="{A24878DE-971E-4270-A9CD-5BB181EF8050}"/>
              </a:ext>
            </a:extLst>
          </p:cNvPr>
          <p:cNvSpPr txBox="1"/>
          <p:nvPr/>
        </p:nvSpPr>
        <p:spPr>
          <a:xfrm>
            <a:off x="2911875" y="559219"/>
            <a:ext cx="4287913" cy="1200329"/>
          </a:xfrm>
          <a:prstGeom prst="rect">
            <a:avLst/>
          </a:prstGeom>
          <a:noFill/>
        </p:spPr>
        <p:txBody>
          <a:bodyPr wrap="square" rtlCol="0">
            <a:spAutoFit/>
          </a:bodyPr>
          <a:lstStyle/>
          <a:p>
            <a:r>
              <a:rPr lang="en-GB" dirty="0">
                <a:solidFill>
                  <a:schemeClr val="bg1"/>
                </a:solidFill>
              </a:rPr>
              <a:t>Here is a map of the world. Can you see that at the top and bottom there are areas coloured white? </a:t>
            </a:r>
            <a:r>
              <a:rPr lang="en-GB" dirty="0"/>
              <a:t>Why do you think they are coloured white?</a:t>
            </a:r>
          </a:p>
        </p:txBody>
      </p:sp>
      <p:sp>
        <p:nvSpPr>
          <p:cNvPr id="10" name="text 2">
            <a:extLst>
              <a:ext uri="{FF2B5EF4-FFF2-40B4-BE49-F238E27FC236}">
                <a16:creationId xmlns:a16="http://schemas.microsoft.com/office/drawing/2014/main" id="{CC6D6177-BD4D-4F66-9725-9702D754BF0A}"/>
              </a:ext>
            </a:extLst>
          </p:cNvPr>
          <p:cNvSpPr txBox="1"/>
          <p:nvPr/>
        </p:nvSpPr>
        <p:spPr>
          <a:xfrm>
            <a:off x="2911875" y="559219"/>
            <a:ext cx="4287913" cy="923330"/>
          </a:xfrm>
          <a:prstGeom prst="rect">
            <a:avLst/>
          </a:prstGeom>
          <a:noFill/>
        </p:spPr>
        <p:txBody>
          <a:bodyPr wrap="square" rtlCol="0">
            <a:spAutoFit/>
          </a:bodyPr>
          <a:lstStyle/>
          <a:p>
            <a:r>
              <a:rPr lang="en-GB" dirty="0">
                <a:solidFill>
                  <a:schemeClr val="bg1"/>
                </a:solidFill>
              </a:rPr>
              <a:t>Here is a map of the world. </a:t>
            </a:r>
            <a:r>
              <a:rPr lang="en-GB" dirty="0"/>
              <a:t>Can you see that at the top and bottom there are areas coloured white?</a:t>
            </a:r>
          </a:p>
        </p:txBody>
      </p:sp>
      <p:sp>
        <p:nvSpPr>
          <p:cNvPr id="4" name="text 1">
            <a:extLst>
              <a:ext uri="{FF2B5EF4-FFF2-40B4-BE49-F238E27FC236}">
                <a16:creationId xmlns:a16="http://schemas.microsoft.com/office/drawing/2014/main" id="{B48026AE-BDB3-4A80-A8F9-BDFC275F4801}"/>
              </a:ext>
            </a:extLst>
          </p:cNvPr>
          <p:cNvSpPr txBox="1"/>
          <p:nvPr/>
        </p:nvSpPr>
        <p:spPr>
          <a:xfrm>
            <a:off x="2911875" y="559219"/>
            <a:ext cx="4287913" cy="369332"/>
          </a:xfrm>
          <a:prstGeom prst="rect">
            <a:avLst/>
          </a:prstGeom>
          <a:noFill/>
        </p:spPr>
        <p:txBody>
          <a:bodyPr wrap="square" rtlCol="0">
            <a:spAutoFit/>
          </a:bodyPr>
          <a:lstStyle/>
          <a:p>
            <a:r>
              <a:rPr lang="en-GB" dirty="0"/>
              <a:t>Here is a map of the world.</a:t>
            </a:r>
          </a:p>
        </p:txBody>
      </p:sp>
      <p:sp>
        <p:nvSpPr>
          <p:cNvPr id="9" name="Speech Bubble: Rectangle with Corners Rounded 8">
            <a:extLst>
              <a:ext uri="{FF2B5EF4-FFF2-40B4-BE49-F238E27FC236}">
                <a16:creationId xmlns:a16="http://schemas.microsoft.com/office/drawing/2014/main" id="{3D67DD6C-FF23-40FC-96C2-A2618FA6FA88}"/>
              </a:ext>
            </a:extLst>
          </p:cNvPr>
          <p:cNvSpPr/>
          <p:nvPr/>
        </p:nvSpPr>
        <p:spPr>
          <a:xfrm>
            <a:off x="4347399" y="903246"/>
            <a:ext cx="2878962" cy="776834"/>
          </a:xfrm>
          <a:prstGeom prst="wedgeRoundRectCallout">
            <a:avLst>
              <a:gd name="adj1" fmla="val 58807"/>
              <a:gd name="adj2" fmla="val -23400"/>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That’s right! They are covered in snow and ice.</a:t>
            </a:r>
          </a:p>
        </p:txBody>
      </p:sp>
    </p:spTree>
    <p:extLst>
      <p:ext uri="{BB962C8B-B14F-4D97-AF65-F5344CB8AC3E}">
        <p14:creationId xmlns:p14="http://schemas.microsoft.com/office/powerpoint/2010/main" val="18568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1+#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p:bldP spid="14" grpId="1"/>
      <p:bldP spid="11" grpId="0"/>
      <p:bldP spid="11" grpId="1"/>
      <p:bldP spid="10" grpId="0"/>
      <p:bldP spid="10" grpId="1"/>
      <p:bldP spid="4" grpId="0"/>
      <p:bldP spid="4" grpId="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41F69-0ECA-4AD9-BB70-7D89AF160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305" y="1904188"/>
            <a:ext cx="6598346" cy="3768642"/>
          </a:xfrm>
          <a:prstGeom prst="rect">
            <a:avLst/>
          </a:prstGeom>
        </p:spPr>
      </p:pic>
      <p:sp>
        <p:nvSpPr>
          <p:cNvPr id="7" name="Speech Bubble: Rectangle with Corners Rounded 6">
            <a:extLst>
              <a:ext uri="{FF2B5EF4-FFF2-40B4-BE49-F238E27FC236}">
                <a16:creationId xmlns:a16="http://schemas.microsoft.com/office/drawing/2014/main" id="{6BDCCE0E-1480-4E82-A186-0DCA45177E7F}"/>
              </a:ext>
            </a:extLst>
          </p:cNvPr>
          <p:cNvSpPr/>
          <p:nvPr/>
        </p:nvSpPr>
        <p:spPr>
          <a:xfrm>
            <a:off x="3773010" y="514829"/>
            <a:ext cx="3426778" cy="994376"/>
          </a:xfrm>
          <a:prstGeom prst="wedgeRoundRectCallout">
            <a:avLst>
              <a:gd name="adj1" fmla="val 55205"/>
              <a:gd name="adj2" fmla="val 16954"/>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area at the top, at the North Pole, is called the Arctic. It is mostly a frozen ocean.</a:t>
            </a:r>
          </a:p>
        </p:txBody>
      </p:sp>
      <p:pic>
        <p:nvPicPr>
          <p:cNvPr id="6" name="Picture 5">
            <a:extLst>
              <a:ext uri="{FF2B5EF4-FFF2-40B4-BE49-F238E27FC236}">
                <a16:creationId xmlns:a16="http://schemas.microsoft.com/office/drawing/2014/main" id="{5DF8C423-5B73-49AE-947D-0C50A5D7A9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39514" y="621438"/>
            <a:ext cx="1082618" cy="3069454"/>
          </a:xfrm>
          <a:prstGeom prst="rect">
            <a:avLst/>
          </a:prstGeom>
        </p:spPr>
      </p:pic>
      <p:sp>
        <p:nvSpPr>
          <p:cNvPr id="5" name="Rectangle 4">
            <a:extLst>
              <a:ext uri="{FF2B5EF4-FFF2-40B4-BE49-F238E27FC236}">
                <a16:creationId xmlns:a16="http://schemas.microsoft.com/office/drawing/2014/main" id="{85041806-4015-4B26-9944-F3B44E661A2E}"/>
              </a:ext>
            </a:extLst>
          </p:cNvPr>
          <p:cNvSpPr/>
          <p:nvPr/>
        </p:nvSpPr>
        <p:spPr>
          <a:xfrm>
            <a:off x="3358185" y="1799809"/>
            <a:ext cx="790113" cy="310718"/>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Arctic</a:t>
            </a:r>
          </a:p>
        </p:txBody>
      </p:sp>
      <p:sp>
        <p:nvSpPr>
          <p:cNvPr id="9" name="Rectangle 8">
            <a:extLst>
              <a:ext uri="{FF2B5EF4-FFF2-40B4-BE49-F238E27FC236}">
                <a16:creationId xmlns:a16="http://schemas.microsoft.com/office/drawing/2014/main" id="{57F6FEE7-C448-4007-8CFC-AEB85831A6FF}"/>
              </a:ext>
            </a:extLst>
          </p:cNvPr>
          <p:cNvSpPr/>
          <p:nvPr/>
        </p:nvSpPr>
        <p:spPr>
          <a:xfrm>
            <a:off x="3174715" y="5466491"/>
            <a:ext cx="1157057" cy="310718"/>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Antarctic</a:t>
            </a:r>
          </a:p>
        </p:txBody>
      </p:sp>
      <p:sp>
        <p:nvSpPr>
          <p:cNvPr id="12" name="Arrow: Down 11">
            <a:extLst>
              <a:ext uri="{FF2B5EF4-FFF2-40B4-BE49-F238E27FC236}">
                <a16:creationId xmlns:a16="http://schemas.microsoft.com/office/drawing/2014/main" id="{995E5E9F-CEC0-4D29-BA77-0B1E7D0FF2FE}"/>
              </a:ext>
            </a:extLst>
          </p:cNvPr>
          <p:cNvSpPr/>
          <p:nvPr/>
        </p:nvSpPr>
        <p:spPr>
          <a:xfrm rot="10800000">
            <a:off x="4240968" y="1799809"/>
            <a:ext cx="365619" cy="571318"/>
          </a:xfrm>
          <a:prstGeom prst="downArrow">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A0AB53B9-0232-4B86-B20B-EE60A97B2945}"/>
              </a:ext>
            </a:extLst>
          </p:cNvPr>
          <p:cNvSpPr/>
          <p:nvPr/>
        </p:nvSpPr>
        <p:spPr>
          <a:xfrm>
            <a:off x="4423778" y="5218836"/>
            <a:ext cx="365619" cy="571318"/>
          </a:xfrm>
          <a:prstGeom prst="downArrow">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A2202493-D647-43C6-961D-0897BB541705}"/>
              </a:ext>
            </a:extLst>
          </p:cNvPr>
          <p:cNvSpPr/>
          <p:nvPr/>
        </p:nvSpPr>
        <p:spPr>
          <a:xfrm>
            <a:off x="5061847" y="4545367"/>
            <a:ext cx="3531737" cy="1469460"/>
          </a:xfrm>
          <a:prstGeom prst="wedgeRoundRectCallout">
            <a:avLst>
              <a:gd name="adj1" fmla="val 20029"/>
              <a:gd name="adj2" fmla="val -84193"/>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area at the bottom, at the South Pole, is called the Antarctic. It is an area of land covered in ice. Together they are the polar regions.</a:t>
            </a:r>
          </a:p>
        </p:txBody>
      </p:sp>
    </p:spTree>
    <p:extLst>
      <p:ext uri="{BB962C8B-B14F-4D97-AF65-F5344CB8AC3E}">
        <p14:creationId xmlns:p14="http://schemas.microsoft.com/office/powerpoint/2010/main" val="2509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1+#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9" grpId="0" animBg="1"/>
      <p:bldP spid="12"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
            <a:extLst>
              <a:ext uri="{FF2B5EF4-FFF2-40B4-BE49-F238E27FC236}">
                <a16:creationId xmlns:a16="http://schemas.microsoft.com/office/drawing/2014/main" id="{BF042E6B-DFDE-4592-8765-B79CA3C59FC6}"/>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Speech Bubble: Rectangle with Corners Rounded 6">
            <a:extLst>
              <a:ext uri="{FF2B5EF4-FFF2-40B4-BE49-F238E27FC236}">
                <a16:creationId xmlns:a16="http://schemas.microsoft.com/office/drawing/2014/main" id="{6BDCCE0E-1480-4E82-A186-0DCA45177E7F}"/>
              </a:ext>
            </a:extLst>
          </p:cNvPr>
          <p:cNvSpPr/>
          <p:nvPr/>
        </p:nvSpPr>
        <p:spPr>
          <a:xfrm>
            <a:off x="1998689" y="3009529"/>
            <a:ext cx="4047005" cy="2120028"/>
          </a:xfrm>
          <a:prstGeom prst="wedgeRoundRectCallout">
            <a:avLst>
              <a:gd name="adj1" fmla="val -56624"/>
              <a:gd name="adj2" fmla="val -11390"/>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pic>
        <p:nvPicPr>
          <p:cNvPr id="6" name="Picture 5">
            <a:extLst>
              <a:ext uri="{FF2B5EF4-FFF2-40B4-BE49-F238E27FC236}">
                <a16:creationId xmlns:a16="http://schemas.microsoft.com/office/drawing/2014/main" id="{5DF8C423-5B73-49AE-947D-0C50A5D7A9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074" y="3204763"/>
            <a:ext cx="1082618" cy="3069454"/>
          </a:xfrm>
          <a:prstGeom prst="rect">
            <a:avLst/>
          </a:prstGeom>
        </p:spPr>
      </p:pic>
      <p:sp>
        <p:nvSpPr>
          <p:cNvPr id="14" name="text 4">
            <a:extLst>
              <a:ext uri="{FF2B5EF4-FFF2-40B4-BE49-F238E27FC236}">
                <a16:creationId xmlns:a16="http://schemas.microsoft.com/office/drawing/2014/main" id="{F30EA75F-94AA-46FF-BB42-5F898598E4C9}"/>
              </a:ext>
            </a:extLst>
          </p:cNvPr>
          <p:cNvSpPr txBox="1"/>
          <p:nvPr/>
        </p:nvSpPr>
        <p:spPr>
          <a:xfrm>
            <a:off x="2034142" y="3062722"/>
            <a:ext cx="4020430" cy="2031325"/>
          </a:xfrm>
          <a:prstGeom prst="rect">
            <a:avLst/>
          </a:prstGeom>
          <a:noFill/>
        </p:spPr>
        <p:txBody>
          <a:bodyPr wrap="square" rtlCol="0">
            <a:spAutoFit/>
          </a:bodyPr>
          <a:lstStyle/>
          <a:p>
            <a:r>
              <a:rPr lang="en-GB" dirty="0">
                <a:solidFill>
                  <a:schemeClr val="bg1"/>
                </a:solidFill>
              </a:rPr>
              <a:t>I hope you are wearing your warmest clothes! It is very cold in the polar regions – even in the summer – and the ground is almost always frozen. In the summer, the sun never sets and it is always light. </a:t>
            </a:r>
            <a:r>
              <a:rPr lang="en-GB" dirty="0"/>
              <a:t>Then, in the winter, it is always dark.</a:t>
            </a:r>
          </a:p>
        </p:txBody>
      </p:sp>
      <p:sp>
        <p:nvSpPr>
          <p:cNvPr id="11" name="text 3">
            <a:extLst>
              <a:ext uri="{FF2B5EF4-FFF2-40B4-BE49-F238E27FC236}">
                <a16:creationId xmlns:a16="http://schemas.microsoft.com/office/drawing/2014/main" id="{A24878DE-971E-4270-A9CD-5BB181EF8050}"/>
              </a:ext>
            </a:extLst>
          </p:cNvPr>
          <p:cNvSpPr txBox="1"/>
          <p:nvPr/>
        </p:nvSpPr>
        <p:spPr>
          <a:xfrm>
            <a:off x="2034142" y="3062722"/>
            <a:ext cx="4020430" cy="1754326"/>
          </a:xfrm>
          <a:prstGeom prst="rect">
            <a:avLst/>
          </a:prstGeom>
          <a:noFill/>
        </p:spPr>
        <p:txBody>
          <a:bodyPr wrap="square" rtlCol="0">
            <a:spAutoFit/>
          </a:bodyPr>
          <a:lstStyle/>
          <a:p>
            <a:r>
              <a:rPr lang="en-GB" dirty="0">
                <a:solidFill>
                  <a:schemeClr val="bg1"/>
                </a:solidFill>
              </a:rPr>
              <a:t>I hope you are wearing your warmest clothes! It is very cold in the polar regions – even in the summer – and the ground is almost always frozen. </a:t>
            </a:r>
            <a:r>
              <a:rPr lang="en-GB" dirty="0"/>
              <a:t>In the summer, the sun never sets and it is always light.</a:t>
            </a:r>
          </a:p>
        </p:txBody>
      </p:sp>
      <p:sp>
        <p:nvSpPr>
          <p:cNvPr id="10" name="text 2">
            <a:extLst>
              <a:ext uri="{FF2B5EF4-FFF2-40B4-BE49-F238E27FC236}">
                <a16:creationId xmlns:a16="http://schemas.microsoft.com/office/drawing/2014/main" id="{CC6D6177-BD4D-4F66-9725-9702D754BF0A}"/>
              </a:ext>
            </a:extLst>
          </p:cNvPr>
          <p:cNvSpPr txBox="1"/>
          <p:nvPr/>
        </p:nvSpPr>
        <p:spPr>
          <a:xfrm>
            <a:off x="2034141" y="3062722"/>
            <a:ext cx="4020431" cy="1477328"/>
          </a:xfrm>
          <a:prstGeom prst="rect">
            <a:avLst/>
          </a:prstGeom>
          <a:noFill/>
        </p:spPr>
        <p:txBody>
          <a:bodyPr wrap="square" rtlCol="0">
            <a:spAutoFit/>
          </a:bodyPr>
          <a:lstStyle/>
          <a:p>
            <a:r>
              <a:rPr lang="en-GB" dirty="0">
                <a:solidFill>
                  <a:schemeClr val="bg1"/>
                </a:solidFill>
              </a:rPr>
              <a:t>I hope you are wearing your warmest clothes! </a:t>
            </a:r>
            <a:r>
              <a:rPr lang="en-GB" dirty="0"/>
              <a:t>It is very cold in the polar regions – even in the summer – and the ground is almost always frozen.</a:t>
            </a:r>
          </a:p>
        </p:txBody>
      </p:sp>
      <p:sp>
        <p:nvSpPr>
          <p:cNvPr id="4" name="text 1">
            <a:extLst>
              <a:ext uri="{FF2B5EF4-FFF2-40B4-BE49-F238E27FC236}">
                <a16:creationId xmlns:a16="http://schemas.microsoft.com/office/drawing/2014/main" id="{B48026AE-BDB3-4A80-A8F9-BDFC275F4801}"/>
              </a:ext>
            </a:extLst>
          </p:cNvPr>
          <p:cNvSpPr txBox="1"/>
          <p:nvPr/>
        </p:nvSpPr>
        <p:spPr>
          <a:xfrm>
            <a:off x="2034142" y="3062722"/>
            <a:ext cx="4020430" cy="646331"/>
          </a:xfrm>
          <a:prstGeom prst="rect">
            <a:avLst/>
          </a:prstGeom>
          <a:noFill/>
        </p:spPr>
        <p:txBody>
          <a:bodyPr wrap="square" rtlCol="0">
            <a:spAutoFit/>
          </a:bodyPr>
          <a:lstStyle/>
          <a:p>
            <a:r>
              <a:rPr lang="en-GB" dirty="0"/>
              <a:t>I hope you are wearing your warmest clothes!</a:t>
            </a:r>
          </a:p>
        </p:txBody>
      </p:sp>
    </p:spTree>
    <p:extLst>
      <p:ext uri="{BB962C8B-B14F-4D97-AF65-F5344CB8AC3E}">
        <p14:creationId xmlns:p14="http://schemas.microsoft.com/office/powerpoint/2010/main" val="10609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1" grpId="0"/>
      <p:bldP spid="1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
            <a:extLst>
              <a:ext uri="{FF2B5EF4-FFF2-40B4-BE49-F238E27FC236}">
                <a16:creationId xmlns:a16="http://schemas.microsoft.com/office/drawing/2014/main" id="{BF042E6B-DFDE-4592-8765-B79CA3C59FC6}"/>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Speech Bubble: Rectangle with Corners Rounded 6">
            <a:extLst>
              <a:ext uri="{FF2B5EF4-FFF2-40B4-BE49-F238E27FC236}">
                <a16:creationId xmlns:a16="http://schemas.microsoft.com/office/drawing/2014/main" id="{6BDCCE0E-1480-4E82-A186-0DCA45177E7F}"/>
              </a:ext>
            </a:extLst>
          </p:cNvPr>
          <p:cNvSpPr/>
          <p:nvPr/>
        </p:nvSpPr>
        <p:spPr>
          <a:xfrm>
            <a:off x="844593" y="1284225"/>
            <a:ext cx="3878327" cy="1798717"/>
          </a:xfrm>
          <a:prstGeom prst="wedgeRoundRectCallout">
            <a:avLst>
              <a:gd name="adj1" fmla="val -25913"/>
              <a:gd name="adj2" fmla="val 8090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pic>
        <p:nvPicPr>
          <p:cNvPr id="6" name="Picture 5">
            <a:extLst>
              <a:ext uri="{FF2B5EF4-FFF2-40B4-BE49-F238E27FC236}">
                <a16:creationId xmlns:a16="http://schemas.microsoft.com/office/drawing/2014/main" id="{5DF8C423-5B73-49AE-947D-0C50A5D7A9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074" y="3204763"/>
            <a:ext cx="1082618" cy="3069454"/>
          </a:xfrm>
          <a:prstGeom prst="rect">
            <a:avLst/>
          </a:prstGeom>
        </p:spPr>
      </p:pic>
      <p:sp>
        <p:nvSpPr>
          <p:cNvPr id="14" name="text 4">
            <a:extLst>
              <a:ext uri="{FF2B5EF4-FFF2-40B4-BE49-F238E27FC236}">
                <a16:creationId xmlns:a16="http://schemas.microsoft.com/office/drawing/2014/main" id="{F30EA75F-94AA-46FF-BB42-5F898598E4C9}"/>
              </a:ext>
            </a:extLst>
          </p:cNvPr>
          <p:cNvSpPr txBox="1"/>
          <p:nvPr/>
        </p:nvSpPr>
        <p:spPr>
          <a:xfrm>
            <a:off x="871167" y="1328616"/>
            <a:ext cx="4020430" cy="1754326"/>
          </a:xfrm>
          <a:prstGeom prst="rect">
            <a:avLst/>
          </a:prstGeom>
          <a:noFill/>
        </p:spPr>
        <p:txBody>
          <a:bodyPr wrap="square" rtlCol="0">
            <a:spAutoFit/>
          </a:bodyPr>
          <a:lstStyle/>
          <a:p>
            <a:r>
              <a:rPr lang="en-GB" dirty="0">
                <a:solidFill>
                  <a:schemeClr val="bg1"/>
                </a:solidFill>
              </a:rPr>
              <a:t>Can you see any plants growing here? In the summer, the very top part of the soil thaws. This means that the snow and ice melt and then some plants grow. </a:t>
            </a:r>
            <a:r>
              <a:rPr lang="en-GB" dirty="0"/>
              <a:t>Trees have deeper roots so they can’t grow here.</a:t>
            </a:r>
          </a:p>
        </p:txBody>
      </p:sp>
      <p:sp>
        <p:nvSpPr>
          <p:cNvPr id="11" name="text 3">
            <a:extLst>
              <a:ext uri="{FF2B5EF4-FFF2-40B4-BE49-F238E27FC236}">
                <a16:creationId xmlns:a16="http://schemas.microsoft.com/office/drawing/2014/main" id="{A24878DE-971E-4270-A9CD-5BB181EF8050}"/>
              </a:ext>
            </a:extLst>
          </p:cNvPr>
          <p:cNvSpPr txBox="1"/>
          <p:nvPr/>
        </p:nvSpPr>
        <p:spPr>
          <a:xfrm>
            <a:off x="871167" y="1328616"/>
            <a:ext cx="4020430" cy="1477328"/>
          </a:xfrm>
          <a:prstGeom prst="rect">
            <a:avLst/>
          </a:prstGeom>
          <a:noFill/>
        </p:spPr>
        <p:txBody>
          <a:bodyPr wrap="square" rtlCol="0">
            <a:spAutoFit/>
          </a:bodyPr>
          <a:lstStyle/>
          <a:p>
            <a:r>
              <a:rPr lang="en-GB" dirty="0">
                <a:solidFill>
                  <a:schemeClr val="bg1"/>
                </a:solidFill>
              </a:rPr>
              <a:t>Can you see any plants growing here? In the summer, the very top part of the soil thaws. </a:t>
            </a:r>
            <a:r>
              <a:rPr lang="en-GB" dirty="0"/>
              <a:t>This means that the snow and ice melt and then some plants grow.</a:t>
            </a:r>
          </a:p>
        </p:txBody>
      </p:sp>
      <p:sp>
        <p:nvSpPr>
          <p:cNvPr id="10" name="text 2">
            <a:extLst>
              <a:ext uri="{FF2B5EF4-FFF2-40B4-BE49-F238E27FC236}">
                <a16:creationId xmlns:a16="http://schemas.microsoft.com/office/drawing/2014/main" id="{CC6D6177-BD4D-4F66-9725-9702D754BF0A}"/>
              </a:ext>
            </a:extLst>
          </p:cNvPr>
          <p:cNvSpPr txBox="1"/>
          <p:nvPr/>
        </p:nvSpPr>
        <p:spPr>
          <a:xfrm>
            <a:off x="871166" y="1328616"/>
            <a:ext cx="4020431" cy="923330"/>
          </a:xfrm>
          <a:prstGeom prst="rect">
            <a:avLst/>
          </a:prstGeom>
          <a:noFill/>
        </p:spPr>
        <p:txBody>
          <a:bodyPr wrap="square" rtlCol="0">
            <a:spAutoFit/>
          </a:bodyPr>
          <a:lstStyle/>
          <a:p>
            <a:r>
              <a:rPr lang="en-GB" dirty="0">
                <a:solidFill>
                  <a:schemeClr val="bg1"/>
                </a:solidFill>
              </a:rPr>
              <a:t>Can you see any plants growing here? </a:t>
            </a:r>
            <a:r>
              <a:rPr lang="en-GB" dirty="0"/>
              <a:t>In the summer, the very top part of the soil thaws.</a:t>
            </a:r>
          </a:p>
        </p:txBody>
      </p:sp>
      <p:sp>
        <p:nvSpPr>
          <p:cNvPr id="4" name="text 1">
            <a:extLst>
              <a:ext uri="{FF2B5EF4-FFF2-40B4-BE49-F238E27FC236}">
                <a16:creationId xmlns:a16="http://schemas.microsoft.com/office/drawing/2014/main" id="{B48026AE-BDB3-4A80-A8F9-BDFC275F4801}"/>
              </a:ext>
            </a:extLst>
          </p:cNvPr>
          <p:cNvSpPr txBox="1"/>
          <p:nvPr/>
        </p:nvSpPr>
        <p:spPr>
          <a:xfrm>
            <a:off x="871167" y="1328616"/>
            <a:ext cx="4020430" cy="646331"/>
          </a:xfrm>
          <a:prstGeom prst="rect">
            <a:avLst/>
          </a:prstGeom>
          <a:noFill/>
        </p:spPr>
        <p:txBody>
          <a:bodyPr wrap="square" rtlCol="0">
            <a:spAutoFit/>
          </a:bodyPr>
          <a:lstStyle/>
          <a:p>
            <a:r>
              <a:rPr lang="en-GB" dirty="0"/>
              <a:t>Can you see any plants growing here?</a:t>
            </a:r>
          </a:p>
        </p:txBody>
      </p:sp>
    </p:spTree>
    <p:extLst>
      <p:ext uri="{BB962C8B-B14F-4D97-AF65-F5344CB8AC3E}">
        <p14:creationId xmlns:p14="http://schemas.microsoft.com/office/powerpoint/2010/main" val="30783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1" grpId="0"/>
      <p:bldP spid="10"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12" t="5989" r="16501"/>
          <a:stretch/>
        </p:blipFill>
        <p:spPr>
          <a:xfrm>
            <a:off x="603682" y="658498"/>
            <a:ext cx="5868139" cy="4776187"/>
          </a:xfrm>
          <a:prstGeom prst="rect">
            <a:avLst/>
          </a:prstGeom>
          <a:ln w="28575">
            <a:solidFill>
              <a:srgbClr val="47B1E5"/>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1710" y="2633751"/>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82" y="5545314"/>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rot="10800000">
            <a:off x="2158094" y="5691836"/>
            <a:ext cx="365619" cy="571318"/>
          </a:xfrm>
          <a:prstGeom prst="downArrow">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4004840" y="3505714"/>
            <a:ext cx="3284734" cy="2757440"/>
          </a:xfrm>
          <a:prstGeom prst="wedgeRoundRectCallout">
            <a:avLst>
              <a:gd name="adj1" fmla="val 54627"/>
              <a:gd name="adj2" fmla="val -59480"/>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8" name="text 4">
            <a:extLst>
              <a:ext uri="{FF2B5EF4-FFF2-40B4-BE49-F238E27FC236}">
                <a16:creationId xmlns:a16="http://schemas.microsoft.com/office/drawing/2014/main" id="{4430C3B8-76B7-4267-B946-55CF9130B4D6}"/>
              </a:ext>
            </a:extLst>
          </p:cNvPr>
          <p:cNvSpPr txBox="1"/>
          <p:nvPr/>
        </p:nvSpPr>
        <p:spPr>
          <a:xfrm>
            <a:off x="4111426" y="3623056"/>
            <a:ext cx="3195904" cy="2585323"/>
          </a:xfrm>
          <a:prstGeom prst="rect">
            <a:avLst/>
          </a:prstGeom>
          <a:noFill/>
        </p:spPr>
        <p:txBody>
          <a:bodyPr wrap="square" rtlCol="0">
            <a:spAutoFit/>
          </a:bodyPr>
          <a:lstStyle/>
          <a:p>
            <a:r>
              <a:rPr lang="en-GB" dirty="0">
                <a:solidFill>
                  <a:schemeClr val="bg1"/>
                </a:solidFill>
              </a:rPr>
              <a:t>Let’s explore the Arctic to find some animals. This Arctic fox has a short nose and short ears to help it to keep warm. Arctic foxes live in burrows under the ground. </a:t>
            </a:r>
            <a:r>
              <a:rPr lang="en-GB" dirty="0"/>
              <a:t>Their fur changes colour in summer and winter, to help them stay camouflaged.</a:t>
            </a:r>
          </a:p>
        </p:txBody>
      </p:sp>
      <p:sp>
        <p:nvSpPr>
          <p:cNvPr id="9" name="text 3">
            <a:extLst>
              <a:ext uri="{FF2B5EF4-FFF2-40B4-BE49-F238E27FC236}">
                <a16:creationId xmlns:a16="http://schemas.microsoft.com/office/drawing/2014/main" id="{5DF0185E-CE4D-4ED5-BEA7-12587CB4B1CB}"/>
              </a:ext>
            </a:extLst>
          </p:cNvPr>
          <p:cNvSpPr txBox="1"/>
          <p:nvPr/>
        </p:nvSpPr>
        <p:spPr>
          <a:xfrm>
            <a:off x="4111426" y="3628111"/>
            <a:ext cx="3195904" cy="1754326"/>
          </a:xfrm>
          <a:prstGeom prst="rect">
            <a:avLst/>
          </a:prstGeom>
          <a:noFill/>
        </p:spPr>
        <p:txBody>
          <a:bodyPr wrap="square" rtlCol="0">
            <a:spAutoFit/>
          </a:bodyPr>
          <a:lstStyle/>
          <a:p>
            <a:r>
              <a:rPr lang="en-GB" dirty="0">
                <a:solidFill>
                  <a:schemeClr val="bg1"/>
                </a:solidFill>
              </a:rPr>
              <a:t>Let’s explore the Arctic to find some animals. This Arctic fox has a short nose and short ears to help it to keep warm. </a:t>
            </a:r>
            <a:r>
              <a:rPr lang="en-GB" dirty="0"/>
              <a:t>Arctic foxes live in burrows under the ground.</a:t>
            </a:r>
          </a:p>
        </p:txBody>
      </p:sp>
      <p:sp>
        <p:nvSpPr>
          <p:cNvPr id="10" name="text 2">
            <a:extLst>
              <a:ext uri="{FF2B5EF4-FFF2-40B4-BE49-F238E27FC236}">
                <a16:creationId xmlns:a16="http://schemas.microsoft.com/office/drawing/2014/main" id="{2B64A761-390A-4A3B-93A2-BE589FE2B036}"/>
              </a:ext>
            </a:extLst>
          </p:cNvPr>
          <p:cNvSpPr txBox="1"/>
          <p:nvPr/>
        </p:nvSpPr>
        <p:spPr>
          <a:xfrm>
            <a:off x="4111425" y="3623055"/>
            <a:ext cx="2980647" cy="1477328"/>
          </a:xfrm>
          <a:prstGeom prst="rect">
            <a:avLst/>
          </a:prstGeom>
          <a:noFill/>
        </p:spPr>
        <p:txBody>
          <a:bodyPr wrap="square" rtlCol="0">
            <a:spAutoFit/>
          </a:bodyPr>
          <a:lstStyle/>
          <a:p>
            <a:r>
              <a:rPr lang="en-GB" dirty="0">
                <a:solidFill>
                  <a:schemeClr val="bg1"/>
                </a:solidFill>
              </a:rPr>
              <a:t>Let’s explore the Arctic to find some animals. </a:t>
            </a:r>
            <a:r>
              <a:rPr lang="en-GB" dirty="0"/>
              <a:t>This Arctic fox has a short nose and short ears to help it to keep warm.</a:t>
            </a:r>
          </a:p>
        </p:txBody>
      </p:sp>
      <p:sp>
        <p:nvSpPr>
          <p:cNvPr id="14" name="text 1">
            <a:extLst>
              <a:ext uri="{FF2B5EF4-FFF2-40B4-BE49-F238E27FC236}">
                <a16:creationId xmlns:a16="http://schemas.microsoft.com/office/drawing/2014/main" id="{E840B723-EF11-46D0-A3A9-0BA143AD0F88}"/>
              </a:ext>
            </a:extLst>
          </p:cNvPr>
          <p:cNvSpPr txBox="1"/>
          <p:nvPr/>
        </p:nvSpPr>
        <p:spPr>
          <a:xfrm>
            <a:off x="4111426" y="3623055"/>
            <a:ext cx="2759800" cy="646331"/>
          </a:xfrm>
          <a:prstGeom prst="rect">
            <a:avLst/>
          </a:prstGeom>
          <a:noFill/>
        </p:spPr>
        <p:txBody>
          <a:bodyPr wrap="square" rtlCol="0">
            <a:spAutoFit/>
          </a:bodyPr>
          <a:lstStyle/>
          <a:p>
            <a:r>
              <a:rPr lang="en-GB" dirty="0"/>
              <a:t>Let’s explore the Arctic to find some animals.</a:t>
            </a:r>
          </a:p>
        </p:txBody>
      </p:sp>
      <p:sp>
        <p:nvSpPr>
          <p:cNvPr id="15" name="Speech Bubble: Rectangle with Corners Rounded 14">
            <a:extLst>
              <a:ext uri="{FF2B5EF4-FFF2-40B4-BE49-F238E27FC236}">
                <a16:creationId xmlns:a16="http://schemas.microsoft.com/office/drawing/2014/main" id="{C92407C2-9E4E-4651-8F08-15D6E2834762}"/>
              </a:ext>
            </a:extLst>
          </p:cNvPr>
          <p:cNvSpPr/>
          <p:nvPr/>
        </p:nvSpPr>
        <p:spPr>
          <a:xfrm>
            <a:off x="714660" y="786312"/>
            <a:ext cx="3049472" cy="980345"/>
          </a:xfrm>
          <a:prstGeom prst="wedgeRoundRectCallout">
            <a:avLst>
              <a:gd name="adj1" fmla="val -14639"/>
              <a:gd name="adj2" fmla="val 102959"/>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My fur helps me to blend in with the snow. I am camouflaged and can hide!</a:t>
            </a:r>
          </a:p>
        </p:txBody>
      </p:sp>
    </p:spTree>
    <p:extLst>
      <p:ext uri="{BB962C8B-B14F-4D97-AF65-F5344CB8AC3E}">
        <p14:creationId xmlns:p14="http://schemas.microsoft.com/office/powerpoint/2010/main" val="293059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DB165-060B-4740-9437-68FDEF21B9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23" t="-1" r="5813" b="1280"/>
          <a:stretch/>
        </p:blipFill>
        <p:spPr>
          <a:xfrm>
            <a:off x="603682" y="658499"/>
            <a:ext cx="5148234" cy="3987469"/>
          </a:xfrm>
          <a:prstGeom prst="rect">
            <a:avLst/>
          </a:prstGeom>
          <a:ln w="28575">
            <a:solidFill>
              <a:srgbClr val="47B1E5"/>
            </a:solidFill>
          </a:ln>
        </p:spPr>
      </p:pic>
      <p:pic>
        <p:nvPicPr>
          <p:cNvPr id="12" name="Picture 11">
            <a:extLst>
              <a:ext uri="{FF2B5EF4-FFF2-40B4-BE49-F238E27FC236}">
                <a16:creationId xmlns:a16="http://schemas.microsoft.com/office/drawing/2014/main" id="{16DFAC6A-333D-4FEF-9295-6FBE7595B8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1710" y="2633751"/>
            <a:ext cx="1078608" cy="3058085"/>
          </a:xfrm>
          <a:prstGeom prst="rect">
            <a:avLst/>
          </a:prstGeom>
        </p:spPr>
      </p:pic>
      <p:pic>
        <p:nvPicPr>
          <p:cNvPr id="5" name="Picture 4">
            <a:extLst>
              <a:ext uri="{FF2B5EF4-FFF2-40B4-BE49-F238E27FC236}">
                <a16:creationId xmlns:a16="http://schemas.microsoft.com/office/drawing/2014/main" id="{9B773F58-0B16-4D23-966D-DF4F2624B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82" y="5545314"/>
            <a:ext cx="1513374" cy="864363"/>
          </a:xfrm>
          <a:prstGeom prst="rect">
            <a:avLst/>
          </a:prstGeom>
        </p:spPr>
      </p:pic>
      <p:sp>
        <p:nvSpPr>
          <p:cNvPr id="6" name="Arrow: Down 5">
            <a:extLst>
              <a:ext uri="{FF2B5EF4-FFF2-40B4-BE49-F238E27FC236}">
                <a16:creationId xmlns:a16="http://schemas.microsoft.com/office/drawing/2014/main" id="{6C54662D-8121-4D74-8EDB-F8C77D0D2179}"/>
              </a:ext>
            </a:extLst>
          </p:cNvPr>
          <p:cNvSpPr/>
          <p:nvPr/>
        </p:nvSpPr>
        <p:spPr>
          <a:xfrm rot="10800000">
            <a:off x="2158094" y="5691836"/>
            <a:ext cx="365619" cy="571318"/>
          </a:xfrm>
          <a:prstGeom prst="downArrow">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0A6A1E0A-7832-4AB6-B934-D850764D2058}"/>
              </a:ext>
            </a:extLst>
          </p:cNvPr>
          <p:cNvSpPr/>
          <p:nvPr/>
        </p:nvSpPr>
        <p:spPr>
          <a:xfrm>
            <a:off x="4032660" y="3782713"/>
            <a:ext cx="3362440" cy="2416788"/>
          </a:xfrm>
          <a:prstGeom prst="wedgeRoundRectCallout">
            <a:avLst>
              <a:gd name="adj1" fmla="val 54357"/>
              <a:gd name="adj2" fmla="val -63665"/>
              <a:gd name="adj3" fmla="val 16667"/>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p:txBody>
      </p:sp>
      <p:sp>
        <p:nvSpPr>
          <p:cNvPr id="8" name="text 4">
            <a:extLst>
              <a:ext uri="{FF2B5EF4-FFF2-40B4-BE49-F238E27FC236}">
                <a16:creationId xmlns:a16="http://schemas.microsoft.com/office/drawing/2014/main" id="{4430C3B8-76B7-4267-B946-55CF9130B4D6}"/>
              </a:ext>
            </a:extLst>
          </p:cNvPr>
          <p:cNvSpPr txBox="1"/>
          <p:nvPr/>
        </p:nvSpPr>
        <p:spPr>
          <a:xfrm>
            <a:off x="4121490" y="3891176"/>
            <a:ext cx="3195904" cy="2308324"/>
          </a:xfrm>
          <a:prstGeom prst="rect">
            <a:avLst/>
          </a:prstGeom>
          <a:noFill/>
        </p:spPr>
        <p:txBody>
          <a:bodyPr wrap="square" rtlCol="0">
            <a:spAutoFit/>
          </a:bodyPr>
          <a:lstStyle/>
          <a:p>
            <a:r>
              <a:rPr lang="en-GB" dirty="0">
                <a:solidFill>
                  <a:schemeClr val="bg1"/>
                </a:solidFill>
              </a:rPr>
              <a:t>Oh look, a walrus! Can you see its long tusks? It can use these tusks to break holes in the ice so that it can breathe when it’s in the water. </a:t>
            </a:r>
            <a:r>
              <a:rPr lang="en-GB" dirty="0"/>
              <a:t>Like polar bears, walruses have a thick layer of blubber to keep them warm.</a:t>
            </a:r>
          </a:p>
        </p:txBody>
      </p:sp>
      <p:sp>
        <p:nvSpPr>
          <p:cNvPr id="9" name="text 3">
            <a:extLst>
              <a:ext uri="{FF2B5EF4-FFF2-40B4-BE49-F238E27FC236}">
                <a16:creationId xmlns:a16="http://schemas.microsoft.com/office/drawing/2014/main" id="{5DF0185E-CE4D-4ED5-BEA7-12587CB4B1CB}"/>
              </a:ext>
            </a:extLst>
          </p:cNvPr>
          <p:cNvSpPr txBox="1"/>
          <p:nvPr/>
        </p:nvSpPr>
        <p:spPr>
          <a:xfrm>
            <a:off x="4121490" y="3896231"/>
            <a:ext cx="3195904" cy="1477328"/>
          </a:xfrm>
          <a:prstGeom prst="rect">
            <a:avLst/>
          </a:prstGeom>
          <a:noFill/>
        </p:spPr>
        <p:txBody>
          <a:bodyPr wrap="square" rtlCol="0">
            <a:spAutoFit/>
          </a:bodyPr>
          <a:lstStyle/>
          <a:p>
            <a:r>
              <a:rPr lang="en-GB" dirty="0">
                <a:solidFill>
                  <a:schemeClr val="bg1"/>
                </a:solidFill>
              </a:rPr>
              <a:t>Oh look, a walrus! Can you see its long tusks? </a:t>
            </a:r>
            <a:r>
              <a:rPr lang="en-GB" dirty="0"/>
              <a:t>It can use these tusks to break holes in the ice so that it can breathe when it’s in the water.</a:t>
            </a:r>
          </a:p>
        </p:txBody>
      </p:sp>
      <p:sp>
        <p:nvSpPr>
          <p:cNvPr id="10" name="text 2">
            <a:extLst>
              <a:ext uri="{FF2B5EF4-FFF2-40B4-BE49-F238E27FC236}">
                <a16:creationId xmlns:a16="http://schemas.microsoft.com/office/drawing/2014/main" id="{2B64A761-390A-4A3B-93A2-BE589FE2B036}"/>
              </a:ext>
            </a:extLst>
          </p:cNvPr>
          <p:cNvSpPr txBox="1"/>
          <p:nvPr/>
        </p:nvSpPr>
        <p:spPr>
          <a:xfrm>
            <a:off x="4121489" y="3891175"/>
            <a:ext cx="2980647" cy="646331"/>
          </a:xfrm>
          <a:prstGeom prst="rect">
            <a:avLst/>
          </a:prstGeom>
          <a:noFill/>
        </p:spPr>
        <p:txBody>
          <a:bodyPr wrap="square" rtlCol="0">
            <a:spAutoFit/>
          </a:bodyPr>
          <a:lstStyle/>
          <a:p>
            <a:r>
              <a:rPr lang="en-GB" dirty="0">
                <a:solidFill>
                  <a:schemeClr val="bg1"/>
                </a:solidFill>
              </a:rPr>
              <a:t>Oh look, a walrus! </a:t>
            </a:r>
            <a:r>
              <a:rPr lang="en-GB" dirty="0"/>
              <a:t>Can you see its long tusks?</a:t>
            </a:r>
          </a:p>
        </p:txBody>
      </p:sp>
      <p:sp>
        <p:nvSpPr>
          <p:cNvPr id="14" name="text 1">
            <a:extLst>
              <a:ext uri="{FF2B5EF4-FFF2-40B4-BE49-F238E27FC236}">
                <a16:creationId xmlns:a16="http://schemas.microsoft.com/office/drawing/2014/main" id="{E840B723-EF11-46D0-A3A9-0BA143AD0F88}"/>
              </a:ext>
            </a:extLst>
          </p:cNvPr>
          <p:cNvSpPr txBox="1"/>
          <p:nvPr/>
        </p:nvSpPr>
        <p:spPr>
          <a:xfrm>
            <a:off x="4121490" y="3891175"/>
            <a:ext cx="2759800" cy="369332"/>
          </a:xfrm>
          <a:prstGeom prst="rect">
            <a:avLst/>
          </a:prstGeom>
          <a:noFill/>
        </p:spPr>
        <p:txBody>
          <a:bodyPr wrap="square" rtlCol="0">
            <a:spAutoFit/>
          </a:bodyPr>
          <a:lstStyle/>
          <a:p>
            <a:r>
              <a:rPr lang="en-GB" dirty="0"/>
              <a:t>Oh look, a walrus!</a:t>
            </a:r>
          </a:p>
        </p:txBody>
      </p:sp>
    </p:spTree>
    <p:extLst>
      <p:ext uri="{BB962C8B-B14F-4D97-AF65-F5344CB8AC3E}">
        <p14:creationId xmlns:p14="http://schemas.microsoft.com/office/powerpoint/2010/main" val="21519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32"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1500"/>
                                        <p:tgtEl>
                                          <p:spTgt spid="1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237</TotalTime>
  <Words>1589</Words>
  <Application>Microsoft Office PowerPoint</Application>
  <PresentationFormat>On-screen Show (4:3)</PresentationFormat>
  <Paragraphs>64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Roboto</vt:lpstr>
      <vt:lpstr>Twinkl</vt:lpstr>
      <vt:lpstr>Calibri</vt:lpstr>
      <vt:lpstr>Office Theme</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Faye Leather</dc:creator>
  <cp:lastModifiedBy>Teacher Local Account</cp:lastModifiedBy>
  <cp:revision>17</cp:revision>
  <dcterms:created xsi:type="dcterms:W3CDTF">2021-10-14T09:25:58Z</dcterms:created>
  <dcterms:modified xsi:type="dcterms:W3CDTF">2025-01-21T22:07:31Z</dcterms:modified>
</cp:coreProperties>
</file>