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4"/>
  </p:notesMasterIdLst>
  <p:handoutMasterIdLst>
    <p:handoutMasterId r:id="rId15"/>
  </p:handoutMasterIdLst>
  <p:sldIdLst>
    <p:sldId id="278" r:id="rId3"/>
    <p:sldId id="268" r:id="rId4"/>
    <p:sldId id="264" r:id="rId5"/>
    <p:sldId id="271" r:id="rId6"/>
    <p:sldId id="272" r:id="rId7"/>
    <p:sldId id="273" r:id="rId8"/>
    <p:sldId id="275" r:id="rId9"/>
    <p:sldId id="276" r:id="rId10"/>
    <p:sldId id="277" r:id="rId11"/>
    <p:sldId id="274" r:id="rId12"/>
    <p:sldId id="270" r:id="rId13"/>
  </p:sldIdLst>
  <p:sldSz cx="9144000" cy="6858000" type="screen4x3"/>
  <p:notesSz cx="6858000" cy="9144000"/>
  <p:embeddedFontLst>
    <p:embeddedFont>
      <p:font typeface="Twinkl" panose="020B0604020202020204" charset="0"/>
      <p:regular r:id="rId16"/>
      <p:bold r:id="rId17"/>
    </p:embeddedFont>
    <p:embeddedFont>
      <p:font typeface="Roboto"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6D9"/>
    <a:srgbClr val="8C358C"/>
    <a:srgbClr val="21A6F9"/>
    <a:srgbClr val="4DB1E3"/>
    <a:srgbClr val="E34192"/>
    <a:srgbClr val="18A0DB"/>
    <a:srgbClr val="DE1E5A"/>
    <a:srgbClr val="BC0105"/>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76" autoAdjust="0"/>
    <p:restoredTop sz="94660"/>
  </p:normalViewPr>
  <p:slideViewPr>
    <p:cSldViewPr snapToGrid="0" showGuides="1">
      <p:cViewPr varScale="1">
        <p:scale>
          <a:sx n="88" d="100"/>
          <a:sy n="88" d="100"/>
        </p:scale>
        <p:origin x="1517" y="53"/>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artoon of a tree and stars&#10;&#10;Description automatically generated">
            <a:extLst>
              <a:ext uri="{FF2B5EF4-FFF2-40B4-BE49-F238E27FC236}">
                <a16:creationId xmlns:a16="http://schemas.microsoft.com/office/drawing/2014/main" id="{A5996E0A-DC6D-D6A0-B426-84951C2FCC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artoon of an owl flying in the sky&#10;&#10;Description automatically generated">
            <a:extLst>
              <a:ext uri="{FF2B5EF4-FFF2-40B4-BE49-F238E27FC236}">
                <a16:creationId xmlns:a16="http://schemas.microsoft.com/office/drawing/2014/main" id="{033F329A-8696-0DC4-FC55-77F9F4335E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descr="A cartoon of a tree and stars&#10;&#10;Description automatically generated">
            <a:extLst>
              <a:ext uri="{FF2B5EF4-FFF2-40B4-BE49-F238E27FC236}">
                <a16:creationId xmlns:a16="http://schemas.microsoft.com/office/drawing/2014/main" id="{69FC53CC-FDB5-8E37-AB62-D8ADFD18B1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topics/animals-wildlife-eco-recycling-and-environment-topics-key-stage-1"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s://www.twinkl.co.uk/resources/topics/animals-wildlife-eco-recycling-and-environment-topics-key-stage-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p:cNvSpPr>
            <a:spLocks noGrp="1"/>
          </p:cNvSpPr>
          <p:nvPr>
            <p:ph type="title"/>
          </p:nvPr>
        </p:nvSpPr>
        <p:spPr>
          <a:xfrm>
            <a:off x="457199" y="622034"/>
            <a:ext cx="7680962" cy="994306"/>
          </a:xfrm>
        </p:spPr>
        <p:txBody>
          <a:bodyPr/>
          <a:lstStyle/>
          <a:p>
            <a:r>
              <a:rPr lang="en-GB" dirty="0">
                <a:solidFill>
                  <a:schemeClr val="bg1"/>
                </a:solidFill>
              </a:rPr>
              <a:t>Baby Owls</a:t>
            </a:r>
            <a:endParaRPr lang="en-GB" sz="3600" dirty="0">
              <a:solidFill>
                <a:schemeClr val="bg1"/>
              </a:solidFill>
              <a:latin typeface="+mn-lt"/>
            </a:endParaRPr>
          </a:p>
        </p:txBody>
      </p:sp>
      <p:sp>
        <p:nvSpPr>
          <p:cNvPr id="10" name="Title 2">
            <a:extLst>
              <a:ext uri="{FF2B5EF4-FFF2-40B4-BE49-F238E27FC236}">
                <a16:creationId xmlns:a16="http://schemas.microsoft.com/office/drawing/2014/main" id="{83EEDFC7-65C5-99F9-130B-EE615AEF146E}"/>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1" name="Group 10">
            <a:extLst>
              <a:ext uri="{FF2B5EF4-FFF2-40B4-BE49-F238E27FC236}">
                <a16:creationId xmlns:a16="http://schemas.microsoft.com/office/drawing/2014/main" id="{301E45C1-6FE2-F244-410F-2D97DE5B7A3D}"/>
              </a:ext>
            </a:extLst>
          </p:cNvPr>
          <p:cNvGrpSpPr/>
          <p:nvPr/>
        </p:nvGrpSpPr>
        <p:grpSpPr>
          <a:xfrm>
            <a:off x="743835" y="1681195"/>
            <a:ext cx="7644513" cy="2295228"/>
            <a:chOff x="743837" y="1344834"/>
            <a:chExt cx="7644513" cy="2295228"/>
          </a:xfrm>
        </p:grpSpPr>
        <p:sp>
          <p:nvSpPr>
            <p:cNvPr id="12" name="Rectangle 11">
              <a:extLst>
                <a:ext uri="{FF2B5EF4-FFF2-40B4-BE49-F238E27FC236}">
                  <a16:creationId xmlns:a16="http://schemas.microsoft.com/office/drawing/2014/main" id="{EE6A047A-0163-1EB6-314A-ADF7663F36FB}"/>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14" name="Rectangle 13">
              <a:extLst>
                <a:ext uri="{FF2B5EF4-FFF2-40B4-BE49-F238E27FC236}">
                  <a16:creationId xmlns:a16="http://schemas.microsoft.com/office/drawing/2014/main" id="{42911E14-E073-AAED-2D37-C8C75D21AA09}"/>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5" name="Rectangle 14">
            <a:extLst>
              <a:ext uri="{FF2B5EF4-FFF2-40B4-BE49-F238E27FC236}">
                <a16:creationId xmlns:a16="http://schemas.microsoft.com/office/drawing/2014/main" id="{D046AC7F-8D01-6441-3BC7-DCC4FC5DB7BD}"/>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16" name="TextBox 15">
            <a:extLst>
              <a:ext uri="{FF2B5EF4-FFF2-40B4-BE49-F238E27FC236}">
                <a16:creationId xmlns:a16="http://schemas.microsoft.com/office/drawing/2014/main" id="{01A30FD0-80C1-05B8-7FF6-E5031A901C40}"/>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a:t>
            </a:r>
            <a:endParaRPr lang="en-GB" sz="2800" b="1" dirty="0">
              <a:solidFill>
                <a:srgbClr val="E34192"/>
              </a:solidFill>
            </a:endParaRPr>
          </a:p>
        </p:txBody>
      </p:sp>
    </p:spTree>
    <p:extLst>
      <p:ext uri="{BB962C8B-B14F-4D97-AF65-F5344CB8AC3E}">
        <p14:creationId xmlns:p14="http://schemas.microsoft.com/office/powerpoint/2010/main" val="3303230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rectangle with white dots&#10;&#10;Description automatically generated">
            <a:extLst>
              <a:ext uri="{FF2B5EF4-FFF2-40B4-BE49-F238E27FC236}">
                <a16:creationId xmlns:a16="http://schemas.microsoft.com/office/drawing/2014/main" id="{4E82108A-8186-4576-C19E-E60EB15927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6BC27A08-DAA7-A1AB-D2D9-12A609E77516}"/>
              </a:ext>
            </a:extLst>
          </p:cNvPr>
          <p:cNvSpPr>
            <a:spLocks noGrp="1"/>
          </p:cNvSpPr>
          <p:nvPr>
            <p:ph type="title"/>
          </p:nvPr>
        </p:nvSpPr>
        <p:spPr>
          <a:xfrm>
            <a:off x="0" y="926834"/>
            <a:ext cx="4154905" cy="994306"/>
          </a:xfrm>
        </p:spPr>
        <p:txBody>
          <a:bodyPr/>
          <a:lstStyle/>
          <a:p>
            <a:r>
              <a:rPr lang="en-GB" dirty="0">
                <a:solidFill>
                  <a:schemeClr val="bg1"/>
                </a:solidFill>
              </a:rPr>
              <a:t>Species</a:t>
            </a:r>
            <a:endParaRPr lang="en-GB" sz="3600" dirty="0">
              <a:solidFill>
                <a:schemeClr val="bg1"/>
              </a:solidFill>
              <a:latin typeface="+mn-lt"/>
            </a:endParaRPr>
          </a:p>
        </p:txBody>
      </p:sp>
      <p:sp>
        <p:nvSpPr>
          <p:cNvPr id="10" name="Text Box">
            <a:extLst>
              <a:ext uri="{FF2B5EF4-FFF2-40B4-BE49-F238E27FC236}">
                <a16:creationId xmlns:a16="http://schemas.microsoft.com/office/drawing/2014/main" id="{B9A72624-5365-D0FC-1F6F-A5F65C1001D2}"/>
              </a:ext>
            </a:extLst>
          </p:cNvPr>
          <p:cNvSpPr/>
          <p:nvPr/>
        </p:nvSpPr>
        <p:spPr>
          <a:xfrm>
            <a:off x="0" y="2096516"/>
            <a:ext cx="4154905" cy="925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There are many species of owl.</a:t>
            </a:r>
          </a:p>
          <a:p>
            <a:pPr lvl="0">
              <a:spcBef>
                <a:spcPts val="1200"/>
              </a:spcBef>
            </a:pPr>
            <a:r>
              <a:rPr lang="en-GB" dirty="0">
                <a:solidFill>
                  <a:schemeClr val="tx1"/>
                </a:solidFill>
              </a:rPr>
              <a:t>Some of them include:</a:t>
            </a:r>
          </a:p>
        </p:txBody>
      </p:sp>
      <p:sp>
        <p:nvSpPr>
          <p:cNvPr id="11" name="Text Box">
            <a:extLst>
              <a:ext uri="{FF2B5EF4-FFF2-40B4-BE49-F238E27FC236}">
                <a16:creationId xmlns:a16="http://schemas.microsoft.com/office/drawing/2014/main" id="{AA7EAACC-62AB-F7C4-69A2-6CA9AE6D5BBF}"/>
              </a:ext>
            </a:extLst>
          </p:cNvPr>
          <p:cNvSpPr/>
          <p:nvPr/>
        </p:nvSpPr>
        <p:spPr>
          <a:xfrm>
            <a:off x="0" y="3286108"/>
            <a:ext cx="306658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Barn Owl</a:t>
            </a:r>
          </a:p>
        </p:txBody>
      </p:sp>
      <p:grpSp>
        <p:nvGrpSpPr>
          <p:cNvPr id="14" name="Group 13">
            <a:extLst>
              <a:ext uri="{FF2B5EF4-FFF2-40B4-BE49-F238E27FC236}">
                <a16:creationId xmlns:a16="http://schemas.microsoft.com/office/drawing/2014/main" id="{FEAE8596-5ED2-B6B0-3224-72CB35CCE31C}"/>
              </a:ext>
            </a:extLst>
          </p:cNvPr>
          <p:cNvGrpSpPr/>
          <p:nvPr/>
        </p:nvGrpSpPr>
        <p:grpSpPr>
          <a:xfrm>
            <a:off x="4233773" y="139825"/>
            <a:ext cx="2515049" cy="2737142"/>
            <a:chOff x="4233773" y="139825"/>
            <a:chExt cx="2515049" cy="2737142"/>
          </a:xfrm>
        </p:grpSpPr>
        <p:pic>
          <p:nvPicPr>
            <p:cNvPr id="13" name="Picture 12" descr="A close up of an owl&#10;&#10;Description automatically generated">
              <a:extLst>
                <a:ext uri="{FF2B5EF4-FFF2-40B4-BE49-F238E27FC236}">
                  <a16:creationId xmlns:a16="http://schemas.microsoft.com/office/drawing/2014/main" id="{3DA8BD03-779B-2293-298D-6911CEBFE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43"/>
            <a:stretch/>
          </p:blipFill>
          <p:spPr>
            <a:xfrm rot="295543">
              <a:off x="4484906" y="436859"/>
              <a:ext cx="2102732" cy="1806983"/>
            </a:xfrm>
            <a:prstGeom prst="rect">
              <a:avLst/>
            </a:prstGeom>
          </p:spPr>
        </p:pic>
        <p:pic>
          <p:nvPicPr>
            <p:cNvPr id="15" name="Picture 14" descr="A polaroid photo frame with a black background&#10;&#10;Description automatically generated">
              <a:extLst>
                <a:ext uri="{FF2B5EF4-FFF2-40B4-BE49-F238E27FC236}">
                  <a16:creationId xmlns:a16="http://schemas.microsoft.com/office/drawing/2014/main" id="{7CC5D38B-2B5D-5DF4-90C3-A020FD809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933">
              <a:off x="4233773" y="139825"/>
              <a:ext cx="2515049" cy="2737142"/>
            </a:xfrm>
            <a:prstGeom prst="rect">
              <a:avLst/>
            </a:prstGeom>
          </p:spPr>
        </p:pic>
      </p:grpSp>
      <p:sp>
        <p:nvSpPr>
          <p:cNvPr id="19" name="Text Box">
            <a:extLst>
              <a:ext uri="{FF2B5EF4-FFF2-40B4-BE49-F238E27FC236}">
                <a16:creationId xmlns:a16="http://schemas.microsoft.com/office/drawing/2014/main" id="{46925E0C-CA6E-4B01-FAA9-EBD651873A67}"/>
              </a:ext>
            </a:extLst>
          </p:cNvPr>
          <p:cNvSpPr/>
          <p:nvPr/>
        </p:nvSpPr>
        <p:spPr>
          <a:xfrm>
            <a:off x="0" y="3877122"/>
            <a:ext cx="306658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Snowy Owl</a:t>
            </a:r>
          </a:p>
        </p:txBody>
      </p:sp>
      <p:grpSp>
        <p:nvGrpSpPr>
          <p:cNvPr id="23" name="Group 22">
            <a:extLst>
              <a:ext uri="{FF2B5EF4-FFF2-40B4-BE49-F238E27FC236}">
                <a16:creationId xmlns:a16="http://schemas.microsoft.com/office/drawing/2014/main" id="{DA99068E-6BED-14C0-9DA7-26E384970BD9}"/>
              </a:ext>
            </a:extLst>
          </p:cNvPr>
          <p:cNvGrpSpPr/>
          <p:nvPr/>
        </p:nvGrpSpPr>
        <p:grpSpPr>
          <a:xfrm rot="20890884">
            <a:off x="6038739" y="1264186"/>
            <a:ext cx="2515049" cy="2737142"/>
            <a:chOff x="3722946" y="3975315"/>
            <a:chExt cx="2515049" cy="2737142"/>
          </a:xfrm>
        </p:grpSpPr>
        <p:pic>
          <p:nvPicPr>
            <p:cNvPr id="20" name="Picture 19" descr="A white owl sitting on a tree stump&#10;&#10;Description automatically generated">
              <a:extLst>
                <a:ext uri="{FF2B5EF4-FFF2-40B4-BE49-F238E27FC236}">
                  <a16:creationId xmlns:a16="http://schemas.microsoft.com/office/drawing/2014/main" id="{ABB4E010-3E1E-FA46-5C5D-D0F16A67A3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78" t="4011" r="16340" b="5680"/>
            <a:stretch/>
          </p:blipFill>
          <p:spPr>
            <a:xfrm rot="336059">
              <a:off x="3962617" y="4245593"/>
              <a:ext cx="2046397" cy="1881414"/>
            </a:xfrm>
            <a:prstGeom prst="rect">
              <a:avLst/>
            </a:prstGeom>
          </p:spPr>
        </p:pic>
        <p:pic>
          <p:nvPicPr>
            <p:cNvPr id="17" name="Picture 16" descr="A polaroid photo frame with a black background&#10;&#10;Description automatically generated">
              <a:extLst>
                <a:ext uri="{FF2B5EF4-FFF2-40B4-BE49-F238E27FC236}">
                  <a16:creationId xmlns:a16="http://schemas.microsoft.com/office/drawing/2014/main" id="{2C0314A1-E62F-37AE-9C52-7051AF07D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933">
              <a:off x="3722946" y="3975315"/>
              <a:ext cx="2515049" cy="2737142"/>
            </a:xfrm>
            <a:prstGeom prst="rect">
              <a:avLst/>
            </a:prstGeom>
          </p:spPr>
        </p:pic>
      </p:grpSp>
      <p:sp>
        <p:nvSpPr>
          <p:cNvPr id="24" name="Text Box">
            <a:extLst>
              <a:ext uri="{FF2B5EF4-FFF2-40B4-BE49-F238E27FC236}">
                <a16:creationId xmlns:a16="http://schemas.microsoft.com/office/drawing/2014/main" id="{C3947531-E16E-0463-947B-89BDC46107F3}"/>
              </a:ext>
            </a:extLst>
          </p:cNvPr>
          <p:cNvSpPr/>
          <p:nvPr/>
        </p:nvSpPr>
        <p:spPr>
          <a:xfrm>
            <a:off x="0" y="4479288"/>
            <a:ext cx="306658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Eurasian Eagle Owl</a:t>
            </a:r>
          </a:p>
        </p:txBody>
      </p:sp>
      <p:grpSp>
        <p:nvGrpSpPr>
          <p:cNvPr id="30" name="Group 29">
            <a:extLst>
              <a:ext uri="{FF2B5EF4-FFF2-40B4-BE49-F238E27FC236}">
                <a16:creationId xmlns:a16="http://schemas.microsoft.com/office/drawing/2014/main" id="{A42CC640-F65A-B869-7DCE-5566FA5FA622}"/>
              </a:ext>
            </a:extLst>
          </p:cNvPr>
          <p:cNvGrpSpPr/>
          <p:nvPr/>
        </p:nvGrpSpPr>
        <p:grpSpPr>
          <a:xfrm>
            <a:off x="3886805" y="1877296"/>
            <a:ext cx="2515049" cy="2737142"/>
            <a:chOff x="3724580" y="2301688"/>
            <a:chExt cx="2515049" cy="2737142"/>
          </a:xfrm>
        </p:grpSpPr>
        <p:pic>
          <p:nvPicPr>
            <p:cNvPr id="29" name="Picture 28" descr="A close up of an owl&#10;&#10;Description automatically generated">
              <a:extLst>
                <a:ext uri="{FF2B5EF4-FFF2-40B4-BE49-F238E27FC236}">
                  <a16:creationId xmlns:a16="http://schemas.microsoft.com/office/drawing/2014/main" id="{750E49A0-478F-4D89-33CB-3C3B89FCD0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3" t="18747" r="3788"/>
            <a:stretch/>
          </p:blipFill>
          <p:spPr>
            <a:xfrm>
              <a:off x="3926391" y="2535952"/>
              <a:ext cx="2126159" cy="1890153"/>
            </a:xfrm>
            <a:prstGeom prst="rect">
              <a:avLst/>
            </a:prstGeom>
          </p:spPr>
        </p:pic>
        <p:pic>
          <p:nvPicPr>
            <p:cNvPr id="22" name="Picture 21" descr="A polaroid photo frame with a black background&#10;&#10;Description automatically generated">
              <a:extLst>
                <a:ext uri="{FF2B5EF4-FFF2-40B4-BE49-F238E27FC236}">
                  <a16:creationId xmlns:a16="http://schemas.microsoft.com/office/drawing/2014/main" id="{896CBF35-181C-A523-3008-33706A42F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580" y="2301688"/>
              <a:ext cx="2515049" cy="2737142"/>
            </a:xfrm>
            <a:prstGeom prst="rect">
              <a:avLst/>
            </a:prstGeom>
          </p:spPr>
        </p:pic>
      </p:grpSp>
      <p:sp>
        <p:nvSpPr>
          <p:cNvPr id="32" name="Text Box">
            <a:extLst>
              <a:ext uri="{FF2B5EF4-FFF2-40B4-BE49-F238E27FC236}">
                <a16:creationId xmlns:a16="http://schemas.microsoft.com/office/drawing/2014/main" id="{3248BCA7-518F-59AE-6C0A-D728461A1CE9}"/>
              </a:ext>
            </a:extLst>
          </p:cNvPr>
          <p:cNvSpPr/>
          <p:nvPr/>
        </p:nvSpPr>
        <p:spPr>
          <a:xfrm>
            <a:off x="0" y="5092605"/>
            <a:ext cx="306658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Little Owl</a:t>
            </a:r>
          </a:p>
        </p:txBody>
      </p:sp>
      <p:grpSp>
        <p:nvGrpSpPr>
          <p:cNvPr id="36" name="Group 35">
            <a:extLst>
              <a:ext uri="{FF2B5EF4-FFF2-40B4-BE49-F238E27FC236}">
                <a16:creationId xmlns:a16="http://schemas.microsoft.com/office/drawing/2014/main" id="{40FEFC13-29D4-4C3F-0A09-7E69C0AF4C16}"/>
              </a:ext>
            </a:extLst>
          </p:cNvPr>
          <p:cNvGrpSpPr/>
          <p:nvPr/>
        </p:nvGrpSpPr>
        <p:grpSpPr>
          <a:xfrm rot="462117">
            <a:off x="5848918" y="3440529"/>
            <a:ext cx="2515049" cy="2737142"/>
            <a:chOff x="5899384" y="3595613"/>
            <a:chExt cx="2515049" cy="2737142"/>
          </a:xfrm>
        </p:grpSpPr>
        <p:pic>
          <p:nvPicPr>
            <p:cNvPr id="34" name="Picture 33" descr="A close-up of a bird&#10;&#10;Description automatically generated">
              <a:extLst>
                <a:ext uri="{FF2B5EF4-FFF2-40B4-BE49-F238E27FC236}">
                  <a16:creationId xmlns:a16="http://schemas.microsoft.com/office/drawing/2014/main" id="{8D00339F-F2A7-3A2E-A33A-FFD0634A2B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16" r="12062"/>
            <a:stretch/>
          </p:blipFill>
          <p:spPr>
            <a:xfrm rot="21435243">
              <a:off x="6134889" y="3825906"/>
              <a:ext cx="1981882" cy="1892095"/>
            </a:xfrm>
            <a:prstGeom prst="rect">
              <a:avLst/>
            </a:prstGeom>
          </p:spPr>
        </p:pic>
        <p:pic>
          <p:nvPicPr>
            <p:cNvPr id="31" name="Picture 30" descr="A polaroid photo frame with a black background&#10;&#10;Description automatically generated">
              <a:extLst>
                <a:ext uri="{FF2B5EF4-FFF2-40B4-BE49-F238E27FC236}">
                  <a16:creationId xmlns:a16="http://schemas.microsoft.com/office/drawing/2014/main" id="{5D2EDB1A-A2A6-E7F2-C69C-3BEB3A573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384" y="3595613"/>
              <a:ext cx="2515049" cy="2737142"/>
            </a:xfrm>
            <a:prstGeom prst="rect">
              <a:avLst/>
            </a:prstGeom>
          </p:spPr>
        </p:pic>
      </p:grpSp>
      <p:sp>
        <p:nvSpPr>
          <p:cNvPr id="38" name="Text Box">
            <a:extLst>
              <a:ext uri="{FF2B5EF4-FFF2-40B4-BE49-F238E27FC236}">
                <a16:creationId xmlns:a16="http://schemas.microsoft.com/office/drawing/2014/main" id="{11334AFB-2EE4-5247-8543-5EE4640ABCF6}"/>
              </a:ext>
            </a:extLst>
          </p:cNvPr>
          <p:cNvSpPr/>
          <p:nvPr/>
        </p:nvSpPr>
        <p:spPr>
          <a:xfrm>
            <a:off x="0" y="5694771"/>
            <a:ext cx="306658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Eastern Screech Owl</a:t>
            </a:r>
          </a:p>
        </p:txBody>
      </p:sp>
      <p:grpSp>
        <p:nvGrpSpPr>
          <p:cNvPr id="41" name="Group 40">
            <a:extLst>
              <a:ext uri="{FF2B5EF4-FFF2-40B4-BE49-F238E27FC236}">
                <a16:creationId xmlns:a16="http://schemas.microsoft.com/office/drawing/2014/main" id="{E3FF1FB0-2192-5B88-5862-5A369EA11658}"/>
              </a:ext>
            </a:extLst>
          </p:cNvPr>
          <p:cNvGrpSpPr/>
          <p:nvPr/>
        </p:nvGrpSpPr>
        <p:grpSpPr>
          <a:xfrm>
            <a:off x="3761445" y="4066686"/>
            <a:ext cx="2515049" cy="2737142"/>
            <a:chOff x="3483251" y="4014509"/>
            <a:chExt cx="2515049" cy="2737142"/>
          </a:xfrm>
        </p:grpSpPr>
        <p:pic>
          <p:nvPicPr>
            <p:cNvPr id="40" name="Picture 39" descr="A close-up of an owl&#10;&#10;Description automatically generated">
              <a:extLst>
                <a:ext uri="{FF2B5EF4-FFF2-40B4-BE49-F238E27FC236}">
                  <a16:creationId xmlns:a16="http://schemas.microsoft.com/office/drawing/2014/main" id="{7CFB09A4-465E-4A99-71FC-608345F3A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9" r="9270"/>
            <a:stretch/>
          </p:blipFill>
          <p:spPr>
            <a:xfrm rot="21098279">
              <a:off x="3684445" y="4228137"/>
              <a:ext cx="2057864" cy="1855688"/>
            </a:xfrm>
            <a:prstGeom prst="rect">
              <a:avLst/>
            </a:prstGeom>
          </p:spPr>
        </p:pic>
        <p:pic>
          <p:nvPicPr>
            <p:cNvPr id="27" name="Picture 26" descr="A polaroid photo frame with a black background&#10;&#10;Description automatically generated">
              <a:extLst>
                <a:ext uri="{FF2B5EF4-FFF2-40B4-BE49-F238E27FC236}">
                  <a16:creationId xmlns:a16="http://schemas.microsoft.com/office/drawing/2014/main" id="{2DBA225B-799B-38C0-EB21-24C5E7AEC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3549">
              <a:off x="3483251" y="4014509"/>
              <a:ext cx="2515049" cy="2737142"/>
            </a:xfrm>
            <a:prstGeom prst="rect">
              <a:avLst/>
            </a:prstGeom>
          </p:spPr>
        </p:pic>
      </p:grpSp>
    </p:spTree>
    <p:extLst>
      <p:ext uri="{BB962C8B-B14F-4D97-AF65-F5344CB8AC3E}">
        <p14:creationId xmlns:p14="http://schemas.microsoft.com/office/powerpoint/2010/main" val="164176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P spid="24" grpId="0" animBg="1"/>
      <p:bldP spid="32"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3978052D-B3C9-2C65-488A-EA2DF7DF04F0}"/>
              </a:ext>
            </a:extLst>
          </p:cNvPr>
          <p:cNvSpPr/>
          <p:nvPr/>
        </p:nvSpPr>
        <p:spPr>
          <a:xfrm>
            <a:off x="100361" y="5988205"/>
            <a:ext cx="1159727" cy="73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2"/>
            <a:extLst>
              <a:ext uri="{FF2B5EF4-FFF2-40B4-BE49-F238E27FC236}">
                <a16:creationId xmlns:a16="http://schemas.microsoft.com/office/drawing/2014/main" id="{8C907B1A-F84E-CCF2-03BD-6A5AF5DA2A22}"/>
              </a:ext>
            </a:extLst>
          </p:cNvPr>
          <p:cNvSpPr/>
          <p:nvPr/>
        </p:nvSpPr>
        <p:spPr>
          <a:xfrm>
            <a:off x="7934545" y="5988205"/>
            <a:ext cx="1159727" cy="73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8F896D-1299-D254-9E30-E3E6EDDC0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0449">
            <a:off x="1556503" y="961463"/>
            <a:ext cx="9605613" cy="4935074"/>
          </a:xfrm>
          <a:prstGeom prst="rect">
            <a:avLst/>
          </a:prstGeom>
        </p:spPr>
      </p:pic>
      <p:pic>
        <p:nvPicPr>
          <p:cNvPr id="7" name="Picture 6" descr="A purple rectangular sign with white text&#10;&#10;Description automatically generated">
            <a:extLst>
              <a:ext uri="{FF2B5EF4-FFF2-40B4-BE49-F238E27FC236}">
                <a16:creationId xmlns:a16="http://schemas.microsoft.com/office/drawing/2014/main" id="{AE0B4CF5-D08F-152F-109F-841B60320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53" t="36074" r="17648" b="45427"/>
          <a:stretch/>
        </p:blipFill>
        <p:spPr>
          <a:xfrm>
            <a:off x="1600200" y="3281082"/>
            <a:ext cx="5943601" cy="1196788"/>
          </a:xfrm>
          <a:prstGeom prst="rect">
            <a:avLst/>
          </a:prstGeom>
        </p:spPr>
      </p:pic>
      <p:sp>
        <p:nvSpPr>
          <p:cNvPr id="8" name="Rectangle 7">
            <a:hlinkClick r:id="rId4"/>
            <a:extLst>
              <a:ext uri="{FF2B5EF4-FFF2-40B4-BE49-F238E27FC236}">
                <a16:creationId xmlns:a16="http://schemas.microsoft.com/office/drawing/2014/main" id="{A3668D2A-9A79-88B7-A991-0063046309AF}"/>
              </a:ext>
            </a:extLst>
          </p:cNvPr>
          <p:cNvSpPr/>
          <p:nvPr/>
        </p:nvSpPr>
        <p:spPr>
          <a:xfrm>
            <a:off x="100361" y="5988205"/>
            <a:ext cx="1159727" cy="73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extLst>
              <a:ext uri="{FF2B5EF4-FFF2-40B4-BE49-F238E27FC236}">
                <a16:creationId xmlns:a16="http://schemas.microsoft.com/office/drawing/2014/main" id="{AA74BDB5-E97A-B13F-D906-9103861A7E9B}"/>
              </a:ext>
            </a:extLst>
          </p:cNvPr>
          <p:cNvSpPr/>
          <p:nvPr/>
        </p:nvSpPr>
        <p:spPr>
          <a:xfrm>
            <a:off x="7934545" y="5988205"/>
            <a:ext cx="1159727" cy="73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01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54288 -0.5294 C 0.34011 -0.31806 0.1375 -0.10671 0.01788 -0.02569 C -0.10173 0.05556 -0.13819 0.00602 -0.17465 -0.04329 " pathEditMode="relative" rAng="0" ptsTypes="AAA">
                                      <p:cBhvr>
                                        <p:cTn id="6" dur="2000" fill="hold"/>
                                        <p:tgtEl>
                                          <p:spTgt spid="5"/>
                                        </p:tgtEl>
                                        <p:attrNameLst>
                                          <p:attrName>ppt_x</p:attrName>
                                          <p:attrName>ppt_y</p:attrName>
                                        </p:attrNameLst>
                                      </p:cBhvr>
                                      <p:rCtr x="-35885" y="27338"/>
                                    </p:animMotion>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aby owls lying on the ground&#10;&#10;Description automatically generated">
            <a:extLst>
              <a:ext uri="{FF2B5EF4-FFF2-40B4-BE49-F238E27FC236}">
                <a16:creationId xmlns:a16="http://schemas.microsoft.com/office/drawing/2014/main" id="{CD6CD560-90EA-41D3-78C8-018972B5AD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0" r="5379"/>
          <a:stretch/>
        </p:blipFill>
        <p:spPr>
          <a:xfrm>
            <a:off x="445273" y="429443"/>
            <a:ext cx="8261406" cy="5999114"/>
          </a:xfrm>
          <a:prstGeom prst="roundRect">
            <a:avLst>
              <a:gd name="adj" fmla="val 2697"/>
            </a:avLst>
          </a:prstGeom>
        </p:spPr>
      </p:pic>
      <p:sp>
        <p:nvSpPr>
          <p:cNvPr id="3" name="Text Box"/>
          <p:cNvSpPr/>
          <p:nvPr/>
        </p:nvSpPr>
        <p:spPr>
          <a:xfrm>
            <a:off x="234" y="2210619"/>
            <a:ext cx="3980635"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marL="0" lvl="0" indent="0" algn="l" rtl="0">
              <a:spcBef>
                <a:spcPts val="0"/>
              </a:spcBef>
              <a:spcAft>
                <a:spcPts val="0"/>
              </a:spcAft>
              <a:buNone/>
            </a:pPr>
            <a:r>
              <a:rPr lang="en-GB" dirty="0">
                <a:solidFill>
                  <a:sysClr val="windowText" lastClr="000000"/>
                </a:solidFill>
              </a:rPr>
              <a:t>Baby owls are called owlets.</a:t>
            </a:r>
          </a:p>
        </p:txBody>
      </p:sp>
      <p:sp>
        <p:nvSpPr>
          <p:cNvPr id="8" name="Text Box">
            <a:extLst>
              <a:ext uri="{FF2B5EF4-FFF2-40B4-BE49-F238E27FC236}">
                <a16:creationId xmlns:a16="http://schemas.microsoft.com/office/drawing/2014/main" id="{306F1D1D-7CC7-A03E-F9FE-9CAF3B0214C2}"/>
              </a:ext>
            </a:extLst>
          </p:cNvPr>
          <p:cNvSpPr/>
          <p:nvPr/>
        </p:nvSpPr>
        <p:spPr>
          <a:xfrm>
            <a:off x="0" y="2823453"/>
            <a:ext cx="3982721"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marL="0" lvl="0" indent="0" algn="l" rtl="0">
              <a:spcBef>
                <a:spcPts val="1200"/>
              </a:spcBef>
              <a:spcAft>
                <a:spcPts val="0"/>
              </a:spcAft>
              <a:buNone/>
            </a:pPr>
            <a:r>
              <a:rPr lang="en-GB" dirty="0">
                <a:solidFill>
                  <a:sysClr val="windowText" lastClr="000000"/>
                </a:solidFill>
              </a:rPr>
              <a:t>They hatch from eggs.</a:t>
            </a:r>
          </a:p>
        </p:txBody>
      </p:sp>
      <p:pic>
        <p:nvPicPr>
          <p:cNvPr id="18" name="Picture 17" descr="A purple rectangle with white dots&#10;&#10;Description automatically generated">
            <a:extLst>
              <a:ext uri="{FF2B5EF4-FFF2-40B4-BE49-F238E27FC236}">
                <a16:creationId xmlns:a16="http://schemas.microsoft.com/office/drawing/2014/main" id="{304598B9-6E44-835B-E28C-312BB490B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19" name="Title">
            <a:extLst>
              <a:ext uri="{FF2B5EF4-FFF2-40B4-BE49-F238E27FC236}">
                <a16:creationId xmlns:a16="http://schemas.microsoft.com/office/drawing/2014/main" id="{6FAAE8D5-BC5C-3C1C-2E3B-8492A6475995}"/>
              </a:ext>
            </a:extLst>
          </p:cNvPr>
          <p:cNvSpPr>
            <a:spLocks noGrp="1"/>
          </p:cNvSpPr>
          <p:nvPr>
            <p:ph type="title"/>
          </p:nvPr>
        </p:nvSpPr>
        <p:spPr>
          <a:xfrm>
            <a:off x="0" y="926834"/>
            <a:ext cx="4154905" cy="994306"/>
          </a:xfrm>
        </p:spPr>
        <p:txBody>
          <a:bodyPr/>
          <a:lstStyle/>
          <a:p>
            <a:r>
              <a:rPr lang="en-GB" dirty="0">
                <a:solidFill>
                  <a:schemeClr val="bg1"/>
                </a:solidFill>
              </a:rPr>
              <a:t>Baby Owls</a:t>
            </a:r>
            <a:endParaRPr lang="en-GB" sz="3600" dirty="0">
              <a:solidFill>
                <a:schemeClr val="bg1"/>
              </a:solidFill>
              <a:latin typeface="+mn-lt"/>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n owl&#10;&#10;Description automatically generated">
            <a:extLst>
              <a:ext uri="{FF2B5EF4-FFF2-40B4-BE49-F238E27FC236}">
                <a16:creationId xmlns:a16="http://schemas.microsoft.com/office/drawing/2014/main" id="{1F3E79E6-E957-666A-F1AC-404330972D7C}"/>
              </a:ext>
            </a:extLst>
          </p:cNvPr>
          <p:cNvPicPr>
            <a:picLocks noChangeAspect="1"/>
          </p:cNvPicPr>
          <p:nvPr/>
        </p:nvPicPr>
        <p:blipFill rotWithShape="1">
          <a:blip r:embed="rId2">
            <a:extLst>
              <a:ext uri="{28A0092B-C50C-407E-A947-70E740481C1C}">
                <a14:useLocalDpi xmlns:a14="http://schemas.microsoft.com/office/drawing/2010/main" val="0"/>
              </a:ext>
            </a:extLst>
          </a:blip>
          <a:srcRect l="1115" r="7208"/>
          <a:stretch/>
        </p:blipFill>
        <p:spPr>
          <a:xfrm>
            <a:off x="425706" y="423568"/>
            <a:ext cx="8270240" cy="6004663"/>
          </a:xfrm>
          <a:prstGeom prst="roundRect">
            <a:avLst>
              <a:gd name="adj" fmla="val 2505"/>
            </a:avLst>
          </a:prstGeom>
        </p:spPr>
      </p:pic>
      <p:sp>
        <p:nvSpPr>
          <p:cNvPr id="10" name="Text Box">
            <a:extLst>
              <a:ext uri="{FF2B5EF4-FFF2-40B4-BE49-F238E27FC236}">
                <a16:creationId xmlns:a16="http://schemas.microsoft.com/office/drawing/2014/main" id="{22E62101-7015-2DF3-ACAA-5AA88EBBBFCD}"/>
              </a:ext>
            </a:extLst>
          </p:cNvPr>
          <p:cNvSpPr/>
          <p:nvPr/>
        </p:nvSpPr>
        <p:spPr>
          <a:xfrm>
            <a:off x="0" y="5128024"/>
            <a:ext cx="3058161"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Many owls eat mice.</a:t>
            </a:r>
          </a:p>
        </p:txBody>
      </p:sp>
      <p:sp>
        <p:nvSpPr>
          <p:cNvPr id="11" name="Text Box">
            <a:extLst>
              <a:ext uri="{FF2B5EF4-FFF2-40B4-BE49-F238E27FC236}">
                <a16:creationId xmlns:a16="http://schemas.microsoft.com/office/drawing/2014/main" id="{B9F5DCFE-F88A-E922-49A4-9A6F4485FC8E}"/>
              </a:ext>
            </a:extLst>
          </p:cNvPr>
          <p:cNvSpPr/>
          <p:nvPr/>
        </p:nvSpPr>
        <p:spPr>
          <a:xfrm>
            <a:off x="0" y="5740858"/>
            <a:ext cx="4444678"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spcBef>
                <a:spcPts val="1200"/>
              </a:spcBef>
            </a:pPr>
            <a:r>
              <a:rPr lang="en-GB" dirty="0">
                <a:solidFill>
                  <a:schemeClr val="tx1"/>
                </a:solidFill>
              </a:rPr>
              <a:t>Some eat spiders, worms and snails. </a:t>
            </a:r>
          </a:p>
        </p:txBody>
      </p:sp>
      <p:pic>
        <p:nvPicPr>
          <p:cNvPr id="16" name="Picture 15" descr="A cartoon of a mouse&#10;&#10;Description automatically generated">
            <a:extLst>
              <a:ext uri="{FF2B5EF4-FFF2-40B4-BE49-F238E27FC236}">
                <a16:creationId xmlns:a16="http://schemas.microsoft.com/office/drawing/2014/main" id="{88EF786A-D1B2-CAAD-81EB-1A8DC6133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35" b="26516"/>
          <a:stretch/>
        </p:blipFill>
        <p:spPr>
          <a:xfrm flipH="1">
            <a:off x="6805496" y="4673600"/>
            <a:ext cx="2338504" cy="2184400"/>
          </a:xfrm>
          <a:prstGeom prst="rect">
            <a:avLst/>
          </a:prstGeom>
        </p:spPr>
      </p:pic>
      <p:pic>
        <p:nvPicPr>
          <p:cNvPr id="18" name="Picture 17" descr="A brown spider with long legs&#10;&#10;Description automatically generated">
            <a:extLst>
              <a:ext uri="{FF2B5EF4-FFF2-40B4-BE49-F238E27FC236}">
                <a16:creationId xmlns:a16="http://schemas.microsoft.com/office/drawing/2014/main" id="{C8BF44A5-B12C-D5DB-8CAD-8362A5725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9960">
            <a:off x="-2229357" y="-806377"/>
            <a:ext cx="2318493" cy="1796431"/>
          </a:xfrm>
          <a:prstGeom prst="rect">
            <a:avLst/>
          </a:prstGeom>
        </p:spPr>
      </p:pic>
      <p:pic>
        <p:nvPicPr>
          <p:cNvPr id="26" name="Picture 25" descr="A purple rectangle with white dots&#10;&#10;Description automatically generated">
            <a:extLst>
              <a:ext uri="{FF2B5EF4-FFF2-40B4-BE49-F238E27FC236}">
                <a16:creationId xmlns:a16="http://schemas.microsoft.com/office/drawing/2014/main" id="{1F6D5C61-915B-2D46-62A6-9A785E225E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27" name="Title">
            <a:extLst>
              <a:ext uri="{FF2B5EF4-FFF2-40B4-BE49-F238E27FC236}">
                <a16:creationId xmlns:a16="http://schemas.microsoft.com/office/drawing/2014/main" id="{322DFF90-9E31-3364-18F3-67051897C585}"/>
              </a:ext>
            </a:extLst>
          </p:cNvPr>
          <p:cNvSpPr>
            <a:spLocks noGrp="1"/>
          </p:cNvSpPr>
          <p:nvPr>
            <p:ph type="title"/>
          </p:nvPr>
        </p:nvSpPr>
        <p:spPr>
          <a:xfrm>
            <a:off x="0" y="926834"/>
            <a:ext cx="4154905" cy="994306"/>
          </a:xfrm>
        </p:spPr>
        <p:txBody>
          <a:bodyPr/>
          <a:lstStyle/>
          <a:p>
            <a:r>
              <a:rPr lang="en-GB" dirty="0">
                <a:solidFill>
                  <a:schemeClr val="bg1"/>
                </a:solidFill>
              </a:rPr>
              <a:t>Food</a:t>
            </a:r>
            <a:endParaRPr lang="en-GB" sz="3600" dirty="0">
              <a:solidFill>
                <a:schemeClr val="bg1"/>
              </a:solidFill>
              <a:latin typeface="+mn-lt"/>
            </a:endParaRPr>
          </a:p>
        </p:txBody>
      </p:sp>
    </p:spTree>
    <p:extLst>
      <p:ext uri="{BB962C8B-B14F-4D97-AF65-F5344CB8AC3E}">
        <p14:creationId xmlns:p14="http://schemas.microsoft.com/office/powerpoint/2010/main" val="39194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1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0" presetClass="path" presetSubtype="0" accel="50000" decel="50000" fill="hold" nodeType="afterEffect">
                                  <p:stCondLst>
                                    <p:cond delay="0"/>
                                  </p:stCondLst>
                                  <p:childTnLst>
                                    <p:animMotion origin="layout" path="M 0.08715 0.01458 L 0.08715 0.01458 C 0.09253 0.01689 0.09774 0.01967 0.10295 0.02152 C 0.10642 0.02268 0.11007 0.02245 0.11354 0.02384 C 0.11823 0.02569 0.12274 0.0287 0.12743 0.03078 C 0.13402 0.03379 0.14218 0.03564 0.14843 0.04027 C 0.15104 0.04213 0.15295 0.04513 0.15555 0.04722 C 0.15764 0.04907 0.16024 0.05 0.1625 0.05185 C 0.16614 0.05486 0.17309 0.06134 0.17309 0.06134 C 0.18246 0.07986 0.17014 0.0574 0.18177 0.07291 C 0.18333 0.075 0.18402 0.07777 0.18524 0.07986 C 0.18698 0.0824 0.18906 0.08449 0.19062 0.08703 C 0.19184 0.08912 0.1927 0.09189 0.19409 0.09398 C 0.20677 0.11435 0.19149 0.08588 0.20468 0.11041 C 0.2059 0.11273 0.20711 0.11504 0.20816 0.11736 C 0.21059 0.12361 0.2151 0.13611 0.2151 0.13611 C 0.21579 0.14398 0.21614 0.15185 0.21684 0.15949 C 0.21736 0.16342 0.2184 0.16736 0.21857 0.17129 C 0.21961 0.18611 0.21944 0.20092 0.22048 0.21574 C 0.22048 0.21828 0.22326 0.23796 0.22395 0.24143 C 0.22482 0.24606 0.22639 0.25069 0.22743 0.25532 C 0.22812 0.25926 0.22829 0.26342 0.22916 0.26713 C 0.23003 0.27106 0.23177 0.27476 0.23264 0.27893 C 0.23645 0.29398 0.23177 0.28287 0.23802 0.29513 C 0.23941 0.30254 0.23958 0.30486 0.24149 0.31157 C 0.24253 0.31551 0.24392 0.31944 0.24496 0.32338 C 0.24618 0.32801 0.24635 0.3331 0.24843 0.33726 L 0.25902 0.35833 C 0.26024 0.36064 0.26093 0.36342 0.2625 0.36551 C 0.27795 0.38588 0.25902 0.35995 0.27135 0.37939 C 0.27291 0.38194 0.275 0.38402 0.27656 0.38634 C 0.29201 0.41064 0.26875 0.37847 0.29062 0.4074 C 0.29236 0.40995 0.29392 0.4125 0.29583 0.41458 C 0.30625 0.425 0.30034 0.41944 0.31336 0.43078 L 0.31857 0.43564 C 0.32048 0.43703 0.32187 0.43935 0.32395 0.44027 C 0.32569 0.44097 0.32743 0.44143 0.32916 0.44259 C 0.33593 0.44699 0.33819 0.45092 0.34496 0.45439 C 0.34722 0.45532 0.34965 0.45555 0.35191 0.45671 C 0.35798 0.45949 0.36354 0.46342 0.36944 0.46597 C 0.40017 0.47963 0.36198 0.46226 0.38889 0.47546 C 0.39236 0.47708 0.396 0.47824 0.3993 0.48009 C 0.40295 0.48194 0.40625 0.48495 0.40989 0.48703 C 0.41267 0.48888 0.41579 0.48981 0.41857 0.49166 C 0.41875 0.49166 0.44704 0.51064 0.45382 0.51504 C 0.46336 0.52152 0.47083 0.52615 0.48003 0.53379 C 0.48715 0.53981 0.49409 0.54652 0.50104 0.55254 C 0.50399 0.55509 0.50746 0.55625 0.50989 0.55949 C 0.52604 0.58101 0.51857 0.57291 0.5309 0.58541 C 0.5368 0.60092 0.53177 0.58888 0.53975 0.60393 C 0.54218 0.60856 0.5467 0.61805 0.5467 0.61805 C 0.55034 0.6375 0.546 0.61828 0.55191 0.63449 C 0.56059 0.6574 0.55086 0.6368 0.55902 0.65324 C 0.55954 0.65625 0.55989 0.65949 0.56076 0.6625 C 0.56996 0.69513 0.55816 0.64513 0.5677 0.68356 C 0.56857 0.68657 0.56875 0.68981 0.56944 0.69282 C 0.57048 0.69629 0.57204 0.69907 0.57309 0.70231 C 0.57552 0.70995 0.57777 0.71782 0.58003 0.72569 C 0.58003 0.72569 0.58698 0.74907 0.58715 0.74907 C 0.58889 0.75301 0.59097 0.75671 0.59236 0.76088 C 0.59496 0.76828 0.59618 0.77685 0.5993 0.78426 C 0.60104 0.78796 0.60312 0.79189 0.60468 0.79583 C 0.60538 0.79814 0.60555 0.80069 0.60642 0.80277 C 0.6085 0.80856 0.61111 0.81365 0.61336 0.81921 C 0.61527 0.82384 0.61632 0.82893 0.61857 0.83333 C 0.62239 0.84051 0.62986 0.84652 0.63437 0.85208 C 0.65416 0.87569 0.6309 0.85231 0.65555 0.87314 C 0.66267 0.87916 0.66892 0.8868 0.67656 0.89189 C 0.70694 0.91203 0.66909 0.88634 0.69583 0.90578 C 0.6993 0.90833 0.70295 0.91041 0.70642 0.91273 C 0.70937 0.91504 0.71215 0.91782 0.7151 0.9199 C 0.72604 0.92708 0.72083 0.92245 0.7309 0.92685 C 0.73889 0.93032 0.73819 0.93148 0.74496 0.93379 C 0.76145 0.93981 0.75711 0.93819 0.77482 0.94097 C 0.78698 0.9456 0.78819 0.94629 0.80104 0.95023 C 0.81406 0.95439 0.82309 0.95625 0.83611 0.96203 C 0.84218 0.96458 0.84791 0.96805 0.85382 0.97129 C 0.86423 0.97731 0.87534 0.98217 0.88524 0.99004 C 0.89409 0.99699 0.90329 1.00301 0.91163 1.01111 C 0.92048 1.01967 0.92864 1.02916 0.93802 1.0368 C 0.9427 1.04074 0.94757 1.04421 0.95191 1.04861 C 0.95677 1.05301 0.96527 1.06319 0.96944 1.06967 C 0.97152 1.07245 0.97291 1.07592 0.97482 1.07893 C 0.97691 1.08217 0.97986 1.08472 0.98177 1.08819 C 0.98784 1.09907 0.98576 1.09421 0.98889 1.10231 L 1.15382 1.24282 L 1.15382 1.24282 " pathEditMode="relative" ptsTypes="AAAAAAAAAAAAAAAAAAAAAAAAAAAAAAAAAAAAAAAAAAAAAAAAAAAAAAAAAAAAAAAAAAAAAAAAAAAAAAAAAAAAAAA">
                                      <p:cBhvr>
                                        <p:cTn id="23"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owl with black spots&#10;&#10;Description automatically generated">
            <a:extLst>
              <a:ext uri="{FF2B5EF4-FFF2-40B4-BE49-F238E27FC236}">
                <a16:creationId xmlns:a16="http://schemas.microsoft.com/office/drawing/2014/main" id="{B6161A42-B19D-DED0-992B-697D7A104B31}"/>
              </a:ext>
            </a:extLst>
          </p:cNvPr>
          <p:cNvPicPr>
            <a:picLocks noChangeAspect="1"/>
          </p:cNvPicPr>
          <p:nvPr/>
        </p:nvPicPr>
        <p:blipFill rotWithShape="1">
          <a:blip r:embed="rId2">
            <a:extLst>
              <a:ext uri="{28A0092B-C50C-407E-A947-70E740481C1C}">
                <a14:useLocalDpi xmlns:a14="http://schemas.microsoft.com/office/drawing/2010/main" val="0"/>
              </a:ext>
            </a:extLst>
          </a:blip>
          <a:srcRect t="2529"/>
          <a:stretch/>
        </p:blipFill>
        <p:spPr>
          <a:xfrm>
            <a:off x="441157" y="419633"/>
            <a:ext cx="8270240" cy="6045791"/>
          </a:xfrm>
          <a:prstGeom prst="roundRect">
            <a:avLst>
              <a:gd name="adj" fmla="val 2869"/>
            </a:avLst>
          </a:prstGeom>
        </p:spPr>
      </p:pic>
      <p:pic>
        <p:nvPicPr>
          <p:cNvPr id="8" name="Picture 7" descr="A purple rectangle with white dots&#10;&#10;Description automatically generated">
            <a:extLst>
              <a:ext uri="{FF2B5EF4-FFF2-40B4-BE49-F238E27FC236}">
                <a16:creationId xmlns:a16="http://schemas.microsoft.com/office/drawing/2014/main" id="{30F011FD-8569-6D59-9210-7407EE3E8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2EB20DEB-820B-99A2-FD06-32C7083F4EE5}"/>
              </a:ext>
            </a:extLst>
          </p:cNvPr>
          <p:cNvSpPr>
            <a:spLocks noGrp="1"/>
          </p:cNvSpPr>
          <p:nvPr>
            <p:ph type="title"/>
          </p:nvPr>
        </p:nvSpPr>
        <p:spPr>
          <a:xfrm>
            <a:off x="0" y="926834"/>
            <a:ext cx="4154905" cy="994306"/>
          </a:xfrm>
        </p:spPr>
        <p:txBody>
          <a:bodyPr/>
          <a:lstStyle/>
          <a:p>
            <a:r>
              <a:rPr lang="en-GB" dirty="0">
                <a:solidFill>
                  <a:schemeClr val="bg1"/>
                </a:solidFill>
              </a:rPr>
              <a:t>Behaviour</a:t>
            </a:r>
            <a:endParaRPr lang="en-GB" sz="3600" dirty="0">
              <a:solidFill>
                <a:schemeClr val="bg1"/>
              </a:solidFill>
              <a:latin typeface="+mn-lt"/>
            </a:endParaRPr>
          </a:p>
        </p:txBody>
      </p:sp>
      <p:sp>
        <p:nvSpPr>
          <p:cNvPr id="10" name="Text Box">
            <a:extLst>
              <a:ext uri="{FF2B5EF4-FFF2-40B4-BE49-F238E27FC236}">
                <a16:creationId xmlns:a16="http://schemas.microsoft.com/office/drawing/2014/main" id="{1E8595D5-A5F0-D024-488F-F2638276FD9C}"/>
              </a:ext>
            </a:extLst>
          </p:cNvPr>
          <p:cNvSpPr/>
          <p:nvPr/>
        </p:nvSpPr>
        <p:spPr>
          <a:xfrm>
            <a:off x="0" y="2210036"/>
            <a:ext cx="3577389" cy="495108"/>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Most owls are nocturnal.</a:t>
            </a:r>
          </a:p>
        </p:txBody>
      </p:sp>
      <p:sp>
        <p:nvSpPr>
          <p:cNvPr id="11" name="Text Box">
            <a:extLst>
              <a:ext uri="{FF2B5EF4-FFF2-40B4-BE49-F238E27FC236}">
                <a16:creationId xmlns:a16="http://schemas.microsoft.com/office/drawing/2014/main" id="{54DD80FC-1B94-CD67-2F52-13158236E8A8}"/>
              </a:ext>
            </a:extLst>
          </p:cNvPr>
          <p:cNvSpPr/>
          <p:nvPr/>
        </p:nvSpPr>
        <p:spPr>
          <a:xfrm>
            <a:off x="0" y="2802375"/>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spcBef>
                <a:spcPts val="1200"/>
              </a:spcBef>
            </a:pPr>
            <a:r>
              <a:rPr lang="en-GB" dirty="0">
                <a:solidFill>
                  <a:schemeClr val="tx1"/>
                </a:solidFill>
              </a:rPr>
              <a:t>This means they are most active at night.</a:t>
            </a:r>
          </a:p>
        </p:txBody>
      </p:sp>
    </p:spTree>
    <p:extLst>
      <p:ext uri="{BB962C8B-B14F-4D97-AF65-F5344CB8AC3E}">
        <p14:creationId xmlns:p14="http://schemas.microsoft.com/office/powerpoint/2010/main" val="14207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n owl's eye&#10;&#10;Description automatically generated">
            <a:extLst>
              <a:ext uri="{FF2B5EF4-FFF2-40B4-BE49-F238E27FC236}">
                <a16:creationId xmlns:a16="http://schemas.microsoft.com/office/drawing/2014/main" id="{99383402-822C-40BC-7E94-A31121328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47" y="424115"/>
            <a:ext cx="8252341" cy="5991543"/>
          </a:xfrm>
          <a:prstGeom prst="roundRect">
            <a:avLst>
              <a:gd name="adj" fmla="val 2758"/>
            </a:avLst>
          </a:prstGeom>
        </p:spPr>
      </p:pic>
      <p:pic>
        <p:nvPicPr>
          <p:cNvPr id="8" name="Picture 7" descr="A purple rectangle with white dots&#10;&#10;Description automatically generated">
            <a:extLst>
              <a:ext uri="{FF2B5EF4-FFF2-40B4-BE49-F238E27FC236}">
                <a16:creationId xmlns:a16="http://schemas.microsoft.com/office/drawing/2014/main" id="{3F7C561A-E730-EE46-4F05-1D74CF3A2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544DDD4F-80F9-152D-1941-A33F4F990265}"/>
              </a:ext>
            </a:extLst>
          </p:cNvPr>
          <p:cNvSpPr>
            <a:spLocks noGrp="1"/>
          </p:cNvSpPr>
          <p:nvPr>
            <p:ph type="title"/>
          </p:nvPr>
        </p:nvSpPr>
        <p:spPr>
          <a:xfrm>
            <a:off x="0" y="926834"/>
            <a:ext cx="4154905" cy="994306"/>
          </a:xfrm>
        </p:spPr>
        <p:txBody>
          <a:bodyPr/>
          <a:lstStyle/>
          <a:p>
            <a:r>
              <a:rPr lang="en-GB" dirty="0">
                <a:solidFill>
                  <a:schemeClr val="bg1"/>
                </a:solidFill>
              </a:rPr>
              <a:t>Features</a:t>
            </a:r>
            <a:endParaRPr lang="en-GB" sz="3600" dirty="0">
              <a:solidFill>
                <a:schemeClr val="bg1"/>
              </a:solidFill>
              <a:latin typeface="+mn-lt"/>
            </a:endParaRPr>
          </a:p>
        </p:txBody>
      </p:sp>
      <p:sp>
        <p:nvSpPr>
          <p:cNvPr id="10" name="Text Box">
            <a:extLst>
              <a:ext uri="{FF2B5EF4-FFF2-40B4-BE49-F238E27FC236}">
                <a16:creationId xmlns:a16="http://schemas.microsoft.com/office/drawing/2014/main" id="{DCA73664-72F7-AF08-423A-32D02869DFC2}"/>
              </a:ext>
            </a:extLst>
          </p:cNvPr>
          <p:cNvSpPr/>
          <p:nvPr/>
        </p:nvSpPr>
        <p:spPr>
          <a:xfrm>
            <a:off x="0" y="2210036"/>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Owls have hooked beaks and sharp talons.</a:t>
            </a:r>
          </a:p>
        </p:txBody>
      </p:sp>
      <p:grpSp>
        <p:nvGrpSpPr>
          <p:cNvPr id="19" name="Group 18">
            <a:extLst>
              <a:ext uri="{FF2B5EF4-FFF2-40B4-BE49-F238E27FC236}">
                <a16:creationId xmlns:a16="http://schemas.microsoft.com/office/drawing/2014/main" id="{66CF31A6-7DA6-6845-884E-A307EAF269EF}"/>
              </a:ext>
            </a:extLst>
          </p:cNvPr>
          <p:cNvGrpSpPr/>
          <p:nvPr/>
        </p:nvGrpSpPr>
        <p:grpSpPr>
          <a:xfrm>
            <a:off x="4975649" y="3308644"/>
            <a:ext cx="3261360" cy="3549356"/>
            <a:chOff x="4975649" y="3119911"/>
            <a:chExt cx="3261360" cy="3549356"/>
          </a:xfrm>
        </p:grpSpPr>
        <p:pic>
          <p:nvPicPr>
            <p:cNvPr id="18" name="Picture 17" descr="A white and brown owl standing on a rock&#10;&#10;Description automatically generated">
              <a:extLst>
                <a:ext uri="{FF2B5EF4-FFF2-40B4-BE49-F238E27FC236}">
                  <a16:creationId xmlns:a16="http://schemas.microsoft.com/office/drawing/2014/main" id="{87EAB8A5-323E-D6D8-88FC-5CA5D4C4C0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61"/>
            <a:stretch/>
          </p:blipFill>
          <p:spPr>
            <a:xfrm rot="338028">
              <a:off x="5298014" y="3430301"/>
              <a:ext cx="2714249" cy="2430313"/>
            </a:xfrm>
            <a:prstGeom prst="rect">
              <a:avLst/>
            </a:prstGeom>
          </p:spPr>
        </p:pic>
        <p:pic>
          <p:nvPicPr>
            <p:cNvPr id="15" name="Picture 14" descr="A polaroid photo frame with a black background&#10;&#10;Description automatically generated">
              <a:extLst>
                <a:ext uri="{FF2B5EF4-FFF2-40B4-BE49-F238E27FC236}">
                  <a16:creationId xmlns:a16="http://schemas.microsoft.com/office/drawing/2014/main" id="{A68EF9DD-8D94-6E8F-FD06-3E157BF96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7933">
              <a:off x="4975649" y="3119911"/>
              <a:ext cx="3261360" cy="3549356"/>
            </a:xfrm>
            <a:prstGeom prst="rect">
              <a:avLst/>
            </a:prstGeom>
          </p:spPr>
        </p:pic>
      </p:grpSp>
    </p:spTree>
    <p:extLst>
      <p:ext uri="{BB962C8B-B14F-4D97-AF65-F5344CB8AC3E}">
        <p14:creationId xmlns:p14="http://schemas.microsoft.com/office/powerpoint/2010/main" val="114250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wl sitting on a tree&#10;&#10;Description automatically generated">
            <a:extLst>
              <a:ext uri="{FF2B5EF4-FFF2-40B4-BE49-F238E27FC236}">
                <a16:creationId xmlns:a16="http://schemas.microsoft.com/office/drawing/2014/main" id="{1F9AFFBE-43FE-D130-43D0-899CCB1A473A}"/>
              </a:ext>
            </a:extLst>
          </p:cNvPr>
          <p:cNvPicPr>
            <a:picLocks noChangeAspect="1"/>
          </p:cNvPicPr>
          <p:nvPr/>
        </p:nvPicPr>
        <p:blipFill rotWithShape="1">
          <a:blip r:embed="rId2">
            <a:extLst>
              <a:ext uri="{28A0092B-C50C-407E-A947-70E740481C1C}">
                <a14:useLocalDpi xmlns:a14="http://schemas.microsoft.com/office/drawing/2010/main" val="0"/>
              </a:ext>
            </a:extLst>
          </a:blip>
          <a:srcRect t="22364" r="14603" b="33898"/>
          <a:stretch/>
        </p:blipFill>
        <p:spPr>
          <a:xfrm>
            <a:off x="434661" y="429924"/>
            <a:ext cx="8257925" cy="5982451"/>
          </a:xfrm>
          <a:prstGeom prst="roundRect">
            <a:avLst>
              <a:gd name="adj" fmla="val 2543"/>
            </a:avLst>
          </a:prstGeom>
        </p:spPr>
      </p:pic>
      <p:pic>
        <p:nvPicPr>
          <p:cNvPr id="8" name="Picture 7" descr="A purple rectangle with white dots&#10;&#10;Description automatically generated">
            <a:extLst>
              <a:ext uri="{FF2B5EF4-FFF2-40B4-BE49-F238E27FC236}">
                <a16:creationId xmlns:a16="http://schemas.microsoft.com/office/drawing/2014/main" id="{3F7C561A-E730-EE46-4F05-1D74CF3A2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544DDD4F-80F9-152D-1941-A33F4F990265}"/>
              </a:ext>
            </a:extLst>
          </p:cNvPr>
          <p:cNvSpPr>
            <a:spLocks noGrp="1"/>
          </p:cNvSpPr>
          <p:nvPr>
            <p:ph type="title"/>
          </p:nvPr>
        </p:nvSpPr>
        <p:spPr>
          <a:xfrm>
            <a:off x="0" y="926834"/>
            <a:ext cx="4154905" cy="994306"/>
          </a:xfrm>
        </p:spPr>
        <p:txBody>
          <a:bodyPr/>
          <a:lstStyle/>
          <a:p>
            <a:r>
              <a:rPr lang="en-GB" dirty="0">
                <a:solidFill>
                  <a:schemeClr val="bg1"/>
                </a:solidFill>
              </a:rPr>
              <a:t>Features</a:t>
            </a:r>
            <a:endParaRPr lang="en-GB" sz="3600" dirty="0">
              <a:solidFill>
                <a:schemeClr val="bg1"/>
              </a:solidFill>
              <a:latin typeface="+mn-lt"/>
            </a:endParaRPr>
          </a:p>
        </p:txBody>
      </p:sp>
      <p:sp>
        <p:nvSpPr>
          <p:cNvPr id="11" name="Text Box">
            <a:extLst>
              <a:ext uri="{FF2B5EF4-FFF2-40B4-BE49-F238E27FC236}">
                <a16:creationId xmlns:a16="http://schemas.microsoft.com/office/drawing/2014/main" id="{618886C0-B546-A577-E161-E85AB552A62E}"/>
              </a:ext>
            </a:extLst>
          </p:cNvPr>
          <p:cNvSpPr/>
          <p:nvPr/>
        </p:nvSpPr>
        <p:spPr>
          <a:xfrm>
            <a:off x="0" y="2210036"/>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Owls can turn their heads almost all the way around.</a:t>
            </a:r>
          </a:p>
        </p:txBody>
      </p:sp>
      <p:sp>
        <p:nvSpPr>
          <p:cNvPr id="12" name="Text Box">
            <a:extLst>
              <a:ext uri="{FF2B5EF4-FFF2-40B4-BE49-F238E27FC236}">
                <a16:creationId xmlns:a16="http://schemas.microsoft.com/office/drawing/2014/main" id="{6C44C90B-8830-5C45-2B96-C4E152C2D16E}"/>
              </a:ext>
            </a:extLst>
          </p:cNvPr>
          <p:cNvSpPr/>
          <p:nvPr/>
        </p:nvSpPr>
        <p:spPr>
          <a:xfrm>
            <a:off x="0" y="3103751"/>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spcBef>
                <a:spcPts val="1200"/>
              </a:spcBef>
            </a:pPr>
            <a:r>
              <a:rPr lang="en-GB" dirty="0">
                <a:solidFill>
                  <a:schemeClr val="tx1"/>
                </a:solidFill>
              </a:rPr>
              <a:t>This helps them to see what is around them.</a:t>
            </a:r>
          </a:p>
        </p:txBody>
      </p:sp>
    </p:spTree>
    <p:extLst>
      <p:ext uri="{BB962C8B-B14F-4D97-AF65-F5344CB8AC3E}">
        <p14:creationId xmlns:p14="http://schemas.microsoft.com/office/powerpoint/2010/main" val="166238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owl flying over water&#10;&#10;Description automatically generated">
            <a:extLst>
              <a:ext uri="{FF2B5EF4-FFF2-40B4-BE49-F238E27FC236}">
                <a16:creationId xmlns:a16="http://schemas.microsoft.com/office/drawing/2014/main" id="{53C1D777-028A-8C20-2DEC-CD1E44ACDD35}"/>
              </a:ext>
            </a:extLst>
          </p:cNvPr>
          <p:cNvPicPr>
            <a:picLocks noChangeAspect="1"/>
          </p:cNvPicPr>
          <p:nvPr/>
        </p:nvPicPr>
        <p:blipFill rotWithShape="1">
          <a:blip r:embed="rId2">
            <a:extLst>
              <a:ext uri="{28A0092B-C50C-407E-A947-70E740481C1C}">
                <a14:useLocalDpi xmlns:a14="http://schemas.microsoft.com/office/drawing/2010/main" val="0"/>
              </a:ext>
            </a:extLst>
          </a:blip>
          <a:srcRect l="9143" t="10586" r="21868" b="19460"/>
          <a:stretch/>
        </p:blipFill>
        <p:spPr>
          <a:xfrm>
            <a:off x="428672" y="429333"/>
            <a:ext cx="8263916" cy="5979238"/>
          </a:xfrm>
          <a:prstGeom prst="roundRect">
            <a:avLst>
              <a:gd name="adj" fmla="val 2536"/>
            </a:avLst>
          </a:prstGeom>
        </p:spPr>
      </p:pic>
      <p:pic>
        <p:nvPicPr>
          <p:cNvPr id="8" name="Picture 7" descr="A purple rectangle with white dots&#10;&#10;Description automatically generated">
            <a:extLst>
              <a:ext uri="{FF2B5EF4-FFF2-40B4-BE49-F238E27FC236}">
                <a16:creationId xmlns:a16="http://schemas.microsoft.com/office/drawing/2014/main" id="{3F7C561A-E730-EE46-4F05-1D74CF3A2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544DDD4F-80F9-152D-1941-A33F4F990265}"/>
              </a:ext>
            </a:extLst>
          </p:cNvPr>
          <p:cNvSpPr>
            <a:spLocks noGrp="1"/>
          </p:cNvSpPr>
          <p:nvPr>
            <p:ph type="title"/>
          </p:nvPr>
        </p:nvSpPr>
        <p:spPr>
          <a:xfrm>
            <a:off x="0" y="926834"/>
            <a:ext cx="4154905" cy="994306"/>
          </a:xfrm>
        </p:spPr>
        <p:txBody>
          <a:bodyPr/>
          <a:lstStyle/>
          <a:p>
            <a:r>
              <a:rPr lang="en-GB" dirty="0">
                <a:solidFill>
                  <a:schemeClr val="bg1"/>
                </a:solidFill>
              </a:rPr>
              <a:t>Habitat</a:t>
            </a:r>
            <a:endParaRPr lang="en-GB" sz="3600" dirty="0">
              <a:solidFill>
                <a:schemeClr val="bg1"/>
              </a:solidFill>
              <a:latin typeface="+mn-lt"/>
            </a:endParaRPr>
          </a:p>
        </p:txBody>
      </p:sp>
      <p:sp>
        <p:nvSpPr>
          <p:cNvPr id="11" name="Text Box">
            <a:extLst>
              <a:ext uri="{FF2B5EF4-FFF2-40B4-BE49-F238E27FC236}">
                <a16:creationId xmlns:a16="http://schemas.microsoft.com/office/drawing/2014/main" id="{618886C0-B546-A577-E161-E85AB552A62E}"/>
              </a:ext>
            </a:extLst>
          </p:cNvPr>
          <p:cNvSpPr/>
          <p:nvPr/>
        </p:nvSpPr>
        <p:spPr>
          <a:xfrm>
            <a:off x="0" y="2210036"/>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Owls live all over the world except in Antarctica.</a:t>
            </a:r>
          </a:p>
        </p:txBody>
      </p:sp>
      <p:sp>
        <p:nvSpPr>
          <p:cNvPr id="12" name="Text Box">
            <a:extLst>
              <a:ext uri="{FF2B5EF4-FFF2-40B4-BE49-F238E27FC236}">
                <a16:creationId xmlns:a16="http://schemas.microsoft.com/office/drawing/2014/main" id="{6C44C90B-8830-5C45-2B96-C4E152C2D16E}"/>
              </a:ext>
            </a:extLst>
          </p:cNvPr>
          <p:cNvSpPr/>
          <p:nvPr/>
        </p:nvSpPr>
        <p:spPr>
          <a:xfrm>
            <a:off x="0" y="3076978"/>
            <a:ext cx="3577389" cy="1049106"/>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spcBef>
                <a:spcPts val="1200"/>
              </a:spcBef>
            </a:pPr>
            <a:r>
              <a:rPr lang="en-GB" dirty="0">
                <a:solidFill>
                  <a:schemeClr val="tx1"/>
                </a:solidFill>
              </a:rPr>
              <a:t>They live in many habitats including woodlands, mountains and deserts.</a:t>
            </a:r>
          </a:p>
        </p:txBody>
      </p:sp>
      <p:sp>
        <p:nvSpPr>
          <p:cNvPr id="7" name="Text Box">
            <a:extLst>
              <a:ext uri="{FF2B5EF4-FFF2-40B4-BE49-F238E27FC236}">
                <a16:creationId xmlns:a16="http://schemas.microsoft.com/office/drawing/2014/main" id="{1F99668F-D215-19C5-2AB2-785E61151CCE}"/>
              </a:ext>
            </a:extLst>
          </p:cNvPr>
          <p:cNvSpPr/>
          <p:nvPr/>
        </p:nvSpPr>
        <p:spPr>
          <a:xfrm>
            <a:off x="0" y="4232494"/>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spcBef>
                <a:spcPts val="1200"/>
              </a:spcBef>
            </a:pPr>
            <a:r>
              <a:rPr lang="en-GB" dirty="0">
                <a:solidFill>
                  <a:schemeClr val="tx1"/>
                </a:solidFill>
              </a:rPr>
              <a:t>They can also live in snowy climates. </a:t>
            </a:r>
          </a:p>
        </p:txBody>
      </p:sp>
    </p:spTree>
    <p:extLst>
      <p:ext uri="{BB962C8B-B14F-4D97-AF65-F5344CB8AC3E}">
        <p14:creationId xmlns:p14="http://schemas.microsoft.com/office/powerpoint/2010/main" val="164807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owl&#10;&#10;Description automatically generated">
            <a:extLst>
              <a:ext uri="{FF2B5EF4-FFF2-40B4-BE49-F238E27FC236}">
                <a16:creationId xmlns:a16="http://schemas.microsoft.com/office/drawing/2014/main" id="{976E7626-9DB9-5A77-27E1-619FC0BE2C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55" t="5310" r="288" b="15809"/>
          <a:stretch/>
        </p:blipFill>
        <p:spPr>
          <a:xfrm>
            <a:off x="438912" y="408190"/>
            <a:ext cx="8287993" cy="6010898"/>
          </a:xfrm>
          <a:prstGeom prst="roundRect">
            <a:avLst>
              <a:gd name="adj" fmla="val 3280"/>
            </a:avLst>
          </a:prstGeom>
        </p:spPr>
      </p:pic>
      <p:pic>
        <p:nvPicPr>
          <p:cNvPr id="8" name="Picture 7" descr="A purple rectangle with white dots&#10;&#10;Description automatically generated">
            <a:extLst>
              <a:ext uri="{FF2B5EF4-FFF2-40B4-BE49-F238E27FC236}">
                <a16:creationId xmlns:a16="http://schemas.microsoft.com/office/drawing/2014/main" id="{3F7C561A-E730-EE46-4F05-1D74CF3A2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a:stretch/>
        </p:blipFill>
        <p:spPr>
          <a:xfrm>
            <a:off x="-1" y="831421"/>
            <a:ext cx="4289659" cy="1185132"/>
          </a:xfrm>
          <a:prstGeom prst="rect">
            <a:avLst/>
          </a:prstGeom>
        </p:spPr>
      </p:pic>
      <p:sp>
        <p:nvSpPr>
          <p:cNvPr id="9" name="Title">
            <a:extLst>
              <a:ext uri="{FF2B5EF4-FFF2-40B4-BE49-F238E27FC236}">
                <a16:creationId xmlns:a16="http://schemas.microsoft.com/office/drawing/2014/main" id="{544DDD4F-80F9-152D-1941-A33F4F990265}"/>
              </a:ext>
            </a:extLst>
          </p:cNvPr>
          <p:cNvSpPr>
            <a:spLocks noGrp="1"/>
          </p:cNvSpPr>
          <p:nvPr>
            <p:ph type="title"/>
          </p:nvPr>
        </p:nvSpPr>
        <p:spPr>
          <a:xfrm>
            <a:off x="0" y="926834"/>
            <a:ext cx="4154905" cy="994306"/>
          </a:xfrm>
        </p:spPr>
        <p:txBody>
          <a:bodyPr/>
          <a:lstStyle/>
          <a:p>
            <a:r>
              <a:rPr lang="en-GB" dirty="0">
                <a:solidFill>
                  <a:schemeClr val="bg1"/>
                </a:solidFill>
              </a:rPr>
              <a:t>Lifespan</a:t>
            </a:r>
            <a:endParaRPr lang="en-GB" sz="3600" dirty="0">
              <a:solidFill>
                <a:schemeClr val="bg1"/>
              </a:solidFill>
              <a:latin typeface="+mn-lt"/>
            </a:endParaRPr>
          </a:p>
        </p:txBody>
      </p:sp>
      <p:sp>
        <p:nvSpPr>
          <p:cNvPr id="11" name="Text Box">
            <a:extLst>
              <a:ext uri="{FF2B5EF4-FFF2-40B4-BE49-F238E27FC236}">
                <a16:creationId xmlns:a16="http://schemas.microsoft.com/office/drawing/2014/main" id="{618886C0-B546-A577-E161-E85AB552A62E}"/>
              </a:ext>
            </a:extLst>
          </p:cNvPr>
          <p:cNvSpPr/>
          <p:nvPr/>
        </p:nvSpPr>
        <p:spPr>
          <a:xfrm>
            <a:off x="0" y="2210036"/>
            <a:ext cx="3577389" cy="772107"/>
          </a:xfrm>
          <a:prstGeom prst="rect">
            <a:avLst/>
          </a:prstGeom>
          <a:solidFill>
            <a:srgbClr val="CFB6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12000" tIns="108000" rIns="108000" bIns="108000" rtlCol="0" anchor="ctr">
            <a:spAutoFit/>
          </a:bodyPr>
          <a:lstStyle/>
          <a:p>
            <a:pPr lvl="0"/>
            <a:r>
              <a:rPr lang="en-GB" dirty="0">
                <a:solidFill>
                  <a:schemeClr val="tx1"/>
                </a:solidFill>
              </a:rPr>
              <a:t>Owls can live up to 12 years in the wild. </a:t>
            </a:r>
          </a:p>
        </p:txBody>
      </p:sp>
    </p:spTree>
    <p:extLst>
      <p:ext uri="{BB962C8B-B14F-4D97-AF65-F5344CB8AC3E}">
        <p14:creationId xmlns:p14="http://schemas.microsoft.com/office/powerpoint/2010/main" val="105133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145</TotalTime>
  <Words>269</Words>
  <Application>Microsoft Office PowerPoint</Application>
  <PresentationFormat>On-screen Show (4:3)</PresentationFormat>
  <Paragraphs>35</Paragraphs>
  <Slides>11</Slides>
  <Notes>0</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Twinkl</vt:lpstr>
      <vt:lpstr>Roboto</vt:lpstr>
      <vt:lpstr>Calibri</vt:lpstr>
      <vt:lpstr>Arial</vt:lpstr>
      <vt:lpstr>Slide Layouts</vt:lpstr>
      <vt:lpstr>Disclaimers/Guidance</vt:lpstr>
      <vt:lpstr>Baby Owls</vt:lpstr>
      <vt:lpstr>PowerPoint Presentation</vt:lpstr>
      <vt:lpstr>Baby Owls</vt:lpstr>
      <vt:lpstr>Food</vt:lpstr>
      <vt:lpstr>Behaviour</vt:lpstr>
      <vt:lpstr>Features</vt:lpstr>
      <vt:lpstr>Features</vt:lpstr>
      <vt:lpstr>Habitat</vt:lpstr>
      <vt:lpstr>Lifespan</vt:lpstr>
      <vt:lpstr>Species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 Owls</dc:title>
  <dc:creator>Twinkl Twinkl</dc:creator>
  <cp:lastModifiedBy>Teacher Local Account</cp:lastModifiedBy>
  <cp:revision>4</cp:revision>
  <dcterms:created xsi:type="dcterms:W3CDTF">2023-11-13T13:15:07Z</dcterms:created>
  <dcterms:modified xsi:type="dcterms:W3CDTF">2024-11-19T22:10:25Z</dcterms:modified>
</cp:coreProperties>
</file>