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77" r:id="rId2"/>
    <p:sldId id="258" r:id="rId3"/>
    <p:sldId id="264" r:id="rId4"/>
    <p:sldId id="278" r:id="rId5"/>
    <p:sldId id="279" r:id="rId6"/>
    <p:sldId id="280" r:id="rId7"/>
    <p:sldId id="281" r:id="rId8"/>
    <p:sldId id="282" r:id="rId9"/>
    <p:sldId id="283" r:id="rId10"/>
    <p:sldId id="284" r:id="rId11"/>
    <p:sldId id="285" r:id="rId12"/>
    <p:sldId id="286" r:id="rId13"/>
    <p:sldId id="287" r:id="rId14"/>
    <p:sldId id="288" r:id="rId15"/>
    <p:sldId id="267" r:id="rId16"/>
  </p:sldIdLst>
  <p:sldSz cx="9144000" cy="6858000" type="screen4x3"/>
  <p:notesSz cx="6858000" cy="9144000"/>
  <p:embeddedFontLst>
    <p:embeddedFont>
      <p:font typeface="Twinkl" panose="020B0604020202020204" charset="0"/>
      <p:regular r:id="rId19"/>
      <p:bold r:id="rId20"/>
    </p:embeddedFont>
    <p:embeddedFont>
      <p:font typeface="Calibri" panose="020F0502020204030204" pitchFamily="34" charset="0"/>
      <p:regular r:id="rId21"/>
      <p:bold r:id="rId22"/>
      <p:italic r:id="rId23"/>
      <p:boldItalic r:id="rId24"/>
    </p:embeddedFont>
    <p:embeddedFont>
      <p:font typeface="Roboto" panose="020B060402020202020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085C"/>
    <a:srgbClr val="18A0DB"/>
    <a:srgbClr val="DE1E5A"/>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58" autoAdjust="0"/>
    <p:restoredTop sz="94660"/>
  </p:normalViewPr>
  <p:slideViewPr>
    <p:cSldViewPr snapToGrid="0" showGuides="1">
      <p:cViewPr varScale="1">
        <p:scale>
          <a:sx n="88" d="100"/>
          <a:sy n="88" d="100"/>
        </p:scale>
        <p:origin x="1094" y="53"/>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20/06/2023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20/06/2023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https://www.twinkl.co.uk/resources/early-years-places/early-years-under-the-sea/early-years-under-the-sea-powerpoints"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hyperlink" Target="https://www.twinkl.co.uk/resources/early-years-places/early-years-under-the-sea/early-years-under-the-sea-powerpoint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C69437A9-A20A-AC45-8AE2-1E6965A7D38F}"/>
              </a:ext>
            </a:extLst>
          </p:cNvPr>
          <p:cNvSpPr/>
          <p:nvPr userDrawn="1"/>
        </p:nvSpPr>
        <p:spPr>
          <a:xfrm>
            <a:off x="87086" y="5900057"/>
            <a:ext cx="1197428" cy="957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31C5C6CC-C6A3-A940-B153-8779FE26AD92}"/>
              </a:ext>
            </a:extLst>
          </p:cNvPr>
          <p:cNvSpPr/>
          <p:nvPr userDrawn="1"/>
        </p:nvSpPr>
        <p:spPr>
          <a:xfrm>
            <a:off x="87086" y="5900057"/>
            <a:ext cx="1197428" cy="957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8442"/>
            <a:ext cx="8220075" cy="652318"/>
          </a:xfrm>
        </p:spPr>
        <p:txBody>
          <a:bodyPr/>
          <a:lstStyle/>
          <a:p>
            <a:pPr algn="ctr"/>
            <a:r>
              <a:rPr lang="en-GB" altLang="en-US" sz="2800" dirty="0">
                <a:solidFill>
                  <a:schemeClr val="accent1"/>
                </a:solidFill>
                <a:latin typeface="Roboto" panose="02000000000000000000" pitchFamily="2" charset="0"/>
                <a:ea typeface="Roboto" panose="02000000000000000000" pitchFamily="2" charset="0"/>
                <a:cs typeface="Arial" panose="020B0604020202020204" pitchFamily="34" charset="0"/>
              </a:rPr>
              <a:t>Disclaimer/s</a:t>
            </a:r>
          </a:p>
        </p:txBody>
      </p:sp>
      <p:sp>
        <p:nvSpPr>
          <p:cNvPr id="14" name="Title 2"/>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0" name="Group 9"/>
          <p:cNvGrpSpPr/>
          <p:nvPr/>
        </p:nvGrpSpPr>
        <p:grpSpPr>
          <a:xfrm>
            <a:off x="743837" y="1471737"/>
            <a:ext cx="7644513" cy="2295228"/>
            <a:chOff x="743837" y="1344834"/>
            <a:chExt cx="7644513" cy="2295228"/>
          </a:xfrm>
        </p:grpSpPr>
        <p:sp>
          <p:nvSpPr>
            <p:cNvPr id="6" name="Rectangle 5"/>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8" name="Rectangle 7"/>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2" name="Rectangle 1"/>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Tree>
    <p:extLst>
      <p:ext uri="{BB962C8B-B14F-4D97-AF65-F5344CB8AC3E}">
        <p14:creationId xmlns:p14="http://schemas.microsoft.com/office/powerpoint/2010/main" val="286297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CE789E-1881-0447-90D5-A2724BFF1AF0}"/>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rcRect/>
          <a:stretch/>
        </p:blipFill>
        <p:spPr>
          <a:xfrm>
            <a:off x="473724" y="462709"/>
            <a:ext cx="8185533" cy="5916058"/>
          </a:xfrm>
          <a:prstGeom prst="roundRect">
            <a:avLst>
              <a:gd name="adj" fmla="val 2549"/>
            </a:avLst>
          </a:prstGeom>
        </p:spPr>
      </p:pic>
      <p:pic>
        <p:nvPicPr>
          <p:cNvPr id="3" name="Picture 2">
            <a:extLst>
              <a:ext uri="{FF2B5EF4-FFF2-40B4-BE49-F238E27FC236}">
                <a16:creationId xmlns:a16="http://schemas.microsoft.com/office/drawing/2014/main" id="{1169BCEF-A3D0-604A-ACBE-AC9A85B9D4A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1180217" y="1145843"/>
            <a:ext cx="6843526" cy="4566314"/>
          </a:xfrm>
          <a:prstGeom prst="roundRect">
            <a:avLst>
              <a:gd name="adj" fmla="val 5203"/>
            </a:avLst>
          </a:prstGeom>
          <a:ln w="38100">
            <a:solidFill>
              <a:srgbClr val="CA085C"/>
            </a:solidFill>
          </a:ln>
        </p:spPr>
      </p:pic>
      <p:pic>
        <p:nvPicPr>
          <p:cNvPr id="7" name="Picture 6">
            <a:extLst>
              <a:ext uri="{FF2B5EF4-FFF2-40B4-BE49-F238E27FC236}">
                <a16:creationId xmlns:a16="http://schemas.microsoft.com/office/drawing/2014/main" id="{97EEE0C5-5847-DA46-8B24-4F18D432A3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75878">
            <a:off x="8468087" y="4288162"/>
            <a:ext cx="2322170" cy="4411285"/>
          </a:xfrm>
          <a:prstGeom prst="rect">
            <a:avLst/>
          </a:prstGeom>
        </p:spPr>
      </p:pic>
      <p:sp>
        <p:nvSpPr>
          <p:cNvPr id="8" name="TextBox 7">
            <a:extLst>
              <a:ext uri="{FF2B5EF4-FFF2-40B4-BE49-F238E27FC236}">
                <a16:creationId xmlns:a16="http://schemas.microsoft.com/office/drawing/2014/main" id="{32B76B12-5F4D-B54A-8637-C142C8B777C6}"/>
              </a:ext>
            </a:extLst>
          </p:cNvPr>
          <p:cNvSpPr txBox="1"/>
          <p:nvPr/>
        </p:nvSpPr>
        <p:spPr>
          <a:xfrm>
            <a:off x="5111479" y="4579423"/>
            <a:ext cx="2868934" cy="408623"/>
          </a:xfrm>
          <a:prstGeom prst="wedgeRoundRectCallout">
            <a:avLst>
              <a:gd name="adj1" fmla="val 32338"/>
              <a:gd name="adj2" fmla="val -82196"/>
              <a:gd name="adj3" fmla="val 16667"/>
            </a:avLst>
          </a:prstGeom>
          <a:solidFill>
            <a:schemeClr val="bg1"/>
          </a:solidFill>
          <a:ln w="38100">
            <a:solidFill>
              <a:srgbClr val="CA085C"/>
            </a:solidFill>
          </a:ln>
        </p:spPr>
        <p:txBody>
          <a:bodyPr wrap="square" rtlCol="0">
            <a:spAutoFit/>
          </a:bodyPr>
          <a:lstStyle/>
          <a:p>
            <a:r>
              <a:rPr lang="en-US" dirty="0"/>
              <a:t>Wow! Look, it’s a whale!</a:t>
            </a:r>
          </a:p>
        </p:txBody>
      </p:sp>
      <p:sp>
        <p:nvSpPr>
          <p:cNvPr id="10" name="TextBox 9">
            <a:extLst>
              <a:ext uri="{FF2B5EF4-FFF2-40B4-BE49-F238E27FC236}">
                <a16:creationId xmlns:a16="http://schemas.microsoft.com/office/drawing/2014/main" id="{A16BCA26-EE44-FF44-B82C-05B635DDDF01}"/>
              </a:ext>
            </a:extLst>
          </p:cNvPr>
          <p:cNvSpPr txBox="1"/>
          <p:nvPr/>
        </p:nvSpPr>
        <p:spPr>
          <a:xfrm>
            <a:off x="4724911" y="4853380"/>
            <a:ext cx="3215321" cy="1328023"/>
          </a:xfrm>
          <a:prstGeom prst="wedgeRoundRectCallout">
            <a:avLst>
              <a:gd name="adj1" fmla="val 35097"/>
              <a:gd name="adj2" fmla="val -79361"/>
              <a:gd name="adj3" fmla="val 16667"/>
            </a:avLst>
          </a:prstGeom>
          <a:solidFill>
            <a:schemeClr val="bg1"/>
          </a:solidFill>
          <a:ln w="38100">
            <a:solidFill>
              <a:srgbClr val="CA085C"/>
            </a:solidFill>
          </a:ln>
        </p:spPr>
        <p:txBody>
          <a:bodyPr wrap="square" rtlCol="0">
            <a:spAutoFit/>
          </a:bodyPr>
          <a:lstStyle/>
          <a:p>
            <a:r>
              <a:rPr lang="en-US" dirty="0"/>
              <a:t>There are lots of different types of whales. This one is a blue whale. They are the largest animals on Earth. </a:t>
            </a:r>
          </a:p>
        </p:txBody>
      </p:sp>
    </p:spTree>
    <p:extLst>
      <p:ext uri="{BB962C8B-B14F-4D97-AF65-F5344CB8AC3E}">
        <p14:creationId xmlns:p14="http://schemas.microsoft.com/office/powerpoint/2010/main" val="121672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par>
                                <p:cTn id="11" presetID="0" presetClass="path" presetSubtype="0" accel="50000" decel="50000" fill="hold" nodeType="withEffect">
                                  <p:stCondLst>
                                    <p:cond delay="0"/>
                                  </p:stCondLst>
                                  <p:childTnLst>
                                    <p:animMotion origin="layout" path="M -1.38889E-6 7.40741E-7 L -0.1842 -0.14907 " pathEditMode="relative" rAng="0" ptsTypes="AA">
                                      <p:cBhvr>
                                        <p:cTn id="12" dur="2000" fill="hold"/>
                                        <p:tgtEl>
                                          <p:spTgt spid="7"/>
                                        </p:tgtEl>
                                        <p:attrNameLst>
                                          <p:attrName>ppt_x</p:attrName>
                                          <p:attrName>ppt_y</p:attrName>
                                        </p:attrNameLst>
                                      </p:cBhvr>
                                      <p:rCtr x="-9219" y="-7454"/>
                                    </p:animMotion>
                                  </p:childTnLst>
                                </p:cTn>
                              </p:par>
                            </p:childTnLst>
                          </p:cTn>
                        </p:par>
                        <p:par>
                          <p:cTn id="13" fill="hold">
                            <p:stCondLst>
                              <p:cond delay="2000"/>
                            </p:stCondLst>
                            <p:childTnLst>
                              <p:par>
                                <p:cTn id="14" presetID="47"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par>
                          <p:cTn id="27" fill="hold">
                            <p:stCondLst>
                              <p:cond delay="0"/>
                            </p:stCondLst>
                            <p:childTnLst>
                              <p:par>
                                <p:cTn id="28" presetID="22"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CE789E-1881-0447-90D5-A2724BFF1AF0}"/>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rcRect/>
          <a:stretch/>
        </p:blipFill>
        <p:spPr>
          <a:xfrm>
            <a:off x="473724" y="462709"/>
            <a:ext cx="8185533" cy="5916058"/>
          </a:xfrm>
          <a:prstGeom prst="roundRect">
            <a:avLst>
              <a:gd name="adj" fmla="val 2549"/>
            </a:avLst>
          </a:prstGeom>
        </p:spPr>
      </p:pic>
      <p:pic>
        <p:nvPicPr>
          <p:cNvPr id="3" name="Picture 2">
            <a:extLst>
              <a:ext uri="{FF2B5EF4-FFF2-40B4-BE49-F238E27FC236}">
                <a16:creationId xmlns:a16="http://schemas.microsoft.com/office/drawing/2014/main" id="{1169BCEF-A3D0-604A-ACBE-AC9A85B9D4A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53742" y="1154239"/>
            <a:ext cx="6865996" cy="4581307"/>
          </a:xfrm>
          <a:prstGeom prst="roundRect">
            <a:avLst>
              <a:gd name="adj" fmla="val 5203"/>
            </a:avLst>
          </a:prstGeom>
          <a:ln w="38100">
            <a:solidFill>
              <a:srgbClr val="CA085C"/>
            </a:solidFill>
          </a:ln>
        </p:spPr>
      </p:pic>
      <p:pic>
        <p:nvPicPr>
          <p:cNvPr id="7" name="Picture 6">
            <a:extLst>
              <a:ext uri="{FF2B5EF4-FFF2-40B4-BE49-F238E27FC236}">
                <a16:creationId xmlns:a16="http://schemas.microsoft.com/office/drawing/2014/main" id="{97EEE0C5-5847-DA46-8B24-4F18D432A3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976899" flipH="1">
            <a:off x="-1936102" y="5230298"/>
            <a:ext cx="2463124" cy="4679047"/>
          </a:xfrm>
          <a:prstGeom prst="rect">
            <a:avLst/>
          </a:prstGeom>
        </p:spPr>
      </p:pic>
      <p:sp>
        <p:nvSpPr>
          <p:cNvPr id="8" name="TextBox 7">
            <a:extLst>
              <a:ext uri="{FF2B5EF4-FFF2-40B4-BE49-F238E27FC236}">
                <a16:creationId xmlns:a16="http://schemas.microsoft.com/office/drawing/2014/main" id="{32B76B12-5F4D-B54A-8637-C142C8B777C6}"/>
              </a:ext>
            </a:extLst>
          </p:cNvPr>
          <p:cNvSpPr txBox="1"/>
          <p:nvPr/>
        </p:nvSpPr>
        <p:spPr>
          <a:xfrm>
            <a:off x="1948722" y="4942009"/>
            <a:ext cx="2357807" cy="1021556"/>
          </a:xfrm>
          <a:prstGeom prst="wedgeRoundRectCallout">
            <a:avLst>
              <a:gd name="adj1" fmla="val -65001"/>
              <a:gd name="adj2" fmla="val -53303"/>
              <a:gd name="adj3" fmla="val 16667"/>
            </a:avLst>
          </a:prstGeom>
          <a:solidFill>
            <a:schemeClr val="bg1"/>
          </a:solidFill>
          <a:ln w="38100">
            <a:solidFill>
              <a:srgbClr val="CA085C"/>
            </a:solidFill>
          </a:ln>
        </p:spPr>
        <p:txBody>
          <a:bodyPr wrap="square" rtlCol="0">
            <a:spAutoFit/>
          </a:bodyPr>
          <a:lstStyle/>
          <a:p>
            <a:r>
              <a:rPr lang="en-US" dirty="0"/>
              <a:t>This is a starfish. </a:t>
            </a:r>
          </a:p>
          <a:p>
            <a:r>
              <a:rPr lang="en-US" dirty="0"/>
              <a:t>They are sometimes called sea stars. </a:t>
            </a:r>
          </a:p>
        </p:txBody>
      </p:sp>
      <p:sp>
        <p:nvSpPr>
          <p:cNvPr id="10" name="TextBox 9">
            <a:extLst>
              <a:ext uri="{FF2B5EF4-FFF2-40B4-BE49-F238E27FC236}">
                <a16:creationId xmlns:a16="http://schemas.microsoft.com/office/drawing/2014/main" id="{A16BCA26-EE44-FF44-B82C-05B635DDDF01}"/>
              </a:ext>
            </a:extLst>
          </p:cNvPr>
          <p:cNvSpPr txBox="1"/>
          <p:nvPr/>
        </p:nvSpPr>
        <p:spPr>
          <a:xfrm>
            <a:off x="1946298" y="4898385"/>
            <a:ext cx="2925258" cy="1021556"/>
          </a:xfrm>
          <a:prstGeom prst="wedgeRoundRectCallout">
            <a:avLst>
              <a:gd name="adj1" fmla="val -61042"/>
              <a:gd name="adj2" fmla="val -45879"/>
              <a:gd name="adj3" fmla="val 16667"/>
            </a:avLst>
          </a:prstGeom>
          <a:solidFill>
            <a:schemeClr val="bg1"/>
          </a:solidFill>
          <a:ln w="38100">
            <a:solidFill>
              <a:srgbClr val="CA085C"/>
            </a:solidFill>
          </a:ln>
        </p:spPr>
        <p:txBody>
          <a:bodyPr wrap="square" rtlCol="0">
            <a:spAutoFit/>
          </a:bodyPr>
          <a:lstStyle/>
          <a:p>
            <a:r>
              <a:rPr lang="en-US" dirty="0"/>
              <a:t>Starfish usually have five arms but some types have lots of arms. </a:t>
            </a:r>
          </a:p>
        </p:txBody>
      </p:sp>
    </p:spTree>
    <p:extLst>
      <p:ext uri="{BB962C8B-B14F-4D97-AF65-F5344CB8AC3E}">
        <p14:creationId xmlns:p14="http://schemas.microsoft.com/office/powerpoint/2010/main" val="40760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par>
                                <p:cTn id="11" presetID="0" presetClass="path" presetSubtype="0" accel="50000" decel="50000" fill="hold" nodeType="withEffect">
                                  <p:stCondLst>
                                    <p:cond delay="0"/>
                                  </p:stCondLst>
                                  <p:childTnLst>
                                    <p:animMotion origin="layout" path="M 3.33333E-6 -3.7037E-6 L 0.19479 -0.22291 " pathEditMode="relative" rAng="0" ptsTypes="AA">
                                      <p:cBhvr>
                                        <p:cTn id="12" dur="2000" fill="hold"/>
                                        <p:tgtEl>
                                          <p:spTgt spid="7"/>
                                        </p:tgtEl>
                                        <p:attrNameLst>
                                          <p:attrName>ppt_x</p:attrName>
                                          <p:attrName>ppt_y</p:attrName>
                                        </p:attrNameLst>
                                      </p:cBhvr>
                                      <p:rCtr x="9740" y="-11157"/>
                                    </p:animMotion>
                                  </p:childTnLst>
                                </p:cTn>
                              </p:par>
                            </p:childTnLst>
                          </p:cTn>
                        </p:par>
                        <p:par>
                          <p:cTn id="13" fill="hold">
                            <p:stCondLst>
                              <p:cond delay="2000"/>
                            </p:stCondLst>
                            <p:childTnLst>
                              <p:par>
                                <p:cTn id="14" presetID="47"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par>
                          <p:cTn id="27" fill="hold">
                            <p:stCondLst>
                              <p:cond delay="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CE789E-1881-0447-90D5-A2724BFF1AF0}"/>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rcRect/>
          <a:stretch/>
        </p:blipFill>
        <p:spPr>
          <a:xfrm>
            <a:off x="473724" y="462709"/>
            <a:ext cx="8185533" cy="5916058"/>
          </a:xfrm>
          <a:prstGeom prst="roundRect">
            <a:avLst>
              <a:gd name="adj" fmla="val 2549"/>
            </a:avLst>
          </a:prstGeom>
        </p:spPr>
      </p:pic>
      <p:pic>
        <p:nvPicPr>
          <p:cNvPr id="3" name="Picture 2">
            <a:extLst>
              <a:ext uri="{FF2B5EF4-FFF2-40B4-BE49-F238E27FC236}">
                <a16:creationId xmlns:a16="http://schemas.microsoft.com/office/drawing/2014/main" id="{1169BCEF-A3D0-604A-ACBE-AC9A85B9D4A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53742" y="1154239"/>
            <a:ext cx="6865996" cy="4581307"/>
          </a:xfrm>
          <a:prstGeom prst="roundRect">
            <a:avLst>
              <a:gd name="adj" fmla="val 5203"/>
            </a:avLst>
          </a:prstGeom>
          <a:ln w="38100">
            <a:solidFill>
              <a:srgbClr val="CA085C"/>
            </a:solidFill>
          </a:ln>
        </p:spPr>
      </p:pic>
      <p:pic>
        <p:nvPicPr>
          <p:cNvPr id="7" name="Picture 6">
            <a:extLst>
              <a:ext uri="{FF2B5EF4-FFF2-40B4-BE49-F238E27FC236}">
                <a16:creationId xmlns:a16="http://schemas.microsoft.com/office/drawing/2014/main" id="{97EEE0C5-5847-DA46-8B24-4F18D432A3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976899" flipH="1">
            <a:off x="-1936102" y="5230298"/>
            <a:ext cx="2463124" cy="4679047"/>
          </a:xfrm>
          <a:prstGeom prst="rect">
            <a:avLst/>
          </a:prstGeom>
        </p:spPr>
      </p:pic>
      <p:sp>
        <p:nvSpPr>
          <p:cNvPr id="8" name="TextBox 7">
            <a:extLst>
              <a:ext uri="{FF2B5EF4-FFF2-40B4-BE49-F238E27FC236}">
                <a16:creationId xmlns:a16="http://schemas.microsoft.com/office/drawing/2014/main" id="{32B76B12-5F4D-B54A-8637-C142C8B777C6}"/>
              </a:ext>
            </a:extLst>
          </p:cNvPr>
          <p:cNvSpPr txBox="1"/>
          <p:nvPr/>
        </p:nvSpPr>
        <p:spPr>
          <a:xfrm>
            <a:off x="1648919" y="5104242"/>
            <a:ext cx="2023671" cy="408623"/>
          </a:xfrm>
          <a:prstGeom prst="wedgeRoundRectCallout">
            <a:avLst>
              <a:gd name="adj1" fmla="val -41232"/>
              <a:gd name="adj2" fmla="val -119714"/>
              <a:gd name="adj3" fmla="val 16667"/>
            </a:avLst>
          </a:prstGeom>
          <a:solidFill>
            <a:schemeClr val="bg1"/>
          </a:solidFill>
          <a:ln w="38100">
            <a:solidFill>
              <a:srgbClr val="CA085C"/>
            </a:solidFill>
          </a:ln>
        </p:spPr>
        <p:txBody>
          <a:bodyPr wrap="square" rtlCol="0">
            <a:spAutoFit/>
          </a:bodyPr>
          <a:lstStyle/>
          <a:p>
            <a:r>
              <a:rPr lang="en-US" dirty="0"/>
              <a:t>Here’s a seahorse.</a:t>
            </a:r>
          </a:p>
        </p:txBody>
      </p:sp>
      <p:sp>
        <p:nvSpPr>
          <p:cNvPr id="10" name="TextBox 9">
            <a:extLst>
              <a:ext uri="{FF2B5EF4-FFF2-40B4-BE49-F238E27FC236}">
                <a16:creationId xmlns:a16="http://schemas.microsoft.com/office/drawing/2014/main" id="{A16BCA26-EE44-FF44-B82C-05B635DDDF01}"/>
              </a:ext>
            </a:extLst>
          </p:cNvPr>
          <p:cNvSpPr txBox="1"/>
          <p:nvPr/>
        </p:nvSpPr>
        <p:spPr>
          <a:xfrm>
            <a:off x="1424066" y="5191867"/>
            <a:ext cx="3319250" cy="1021556"/>
          </a:xfrm>
          <a:prstGeom prst="wedgeRoundRectCallout">
            <a:avLst>
              <a:gd name="adj1" fmla="val -37850"/>
              <a:gd name="adj2" fmla="val -87746"/>
              <a:gd name="adj3" fmla="val 16667"/>
            </a:avLst>
          </a:prstGeom>
          <a:solidFill>
            <a:schemeClr val="bg1"/>
          </a:solidFill>
          <a:ln w="38100">
            <a:solidFill>
              <a:srgbClr val="CA085C"/>
            </a:solidFill>
          </a:ln>
        </p:spPr>
        <p:txBody>
          <a:bodyPr wrap="square" rtlCol="0">
            <a:spAutoFit/>
          </a:bodyPr>
          <a:lstStyle/>
          <a:p>
            <a:r>
              <a:rPr lang="en-US" dirty="0"/>
              <a:t>Seahorses are a type of fish.</a:t>
            </a:r>
          </a:p>
          <a:p>
            <a:r>
              <a:rPr lang="en-US" dirty="0"/>
              <a:t>They have long bodies and a curled tail.</a:t>
            </a:r>
          </a:p>
        </p:txBody>
      </p:sp>
      <p:sp>
        <p:nvSpPr>
          <p:cNvPr id="12" name="TextBox 11">
            <a:extLst>
              <a:ext uri="{FF2B5EF4-FFF2-40B4-BE49-F238E27FC236}">
                <a16:creationId xmlns:a16="http://schemas.microsoft.com/office/drawing/2014/main" id="{42F04A63-57A3-E045-B57F-B3EBC3C1DB2C}"/>
              </a:ext>
            </a:extLst>
          </p:cNvPr>
          <p:cNvSpPr txBox="1"/>
          <p:nvPr/>
        </p:nvSpPr>
        <p:spPr>
          <a:xfrm>
            <a:off x="1383896" y="5116239"/>
            <a:ext cx="3652799" cy="1021556"/>
          </a:xfrm>
          <a:prstGeom prst="wedgeRoundRectCallout">
            <a:avLst>
              <a:gd name="adj1" fmla="val -39809"/>
              <a:gd name="adj2" fmla="val -79925"/>
              <a:gd name="adj3" fmla="val 16667"/>
            </a:avLst>
          </a:prstGeom>
          <a:solidFill>
            <a:schemeClr val="bg1"/>
          </a:solidFill>
          <a:ln w="38100">
            <a:solidFill>
              <a:srgbClr val="CA085C"/>
            </a:solidFill>
          </a:ln>
        </p:spPr>
        <p:txBody>
          <a:bodyPr wrap="square" rtlCol="0">
            <a:spAutoFit/>
          </a:bodyPr>
          <a:lstStyle/>
          <a:p>
            <a:r>
              <a:rPr lang="en-US" dirty="0"/>
              <a:t>Seahorses can change </a:t>
            </a:r>
            <a:r>
              <a:rPr lang="en-US" dirty="0" err="1"/>
              <a:t>colour</a:t>
            </a:r>
            <a:r>
              <a:rPr lang="en-US" dirty="0"/>
              <a:t> to blend in with their surroundings. This is called camouflage.</a:t>
            </a:r>
          </a:p>
        </p:txBody>
      </p:sp>
    </p:spTree>
    <p:extLst>
      <p:ext uri="{BB962C8B-B14F-4D97-AF65-F5344CB8AC3E}">
        <p14:creationId xmlns:p14="http://schemas.microsoft.com/office/powerpoint/2010/main" val="365710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par>
                                <p:cTn id="11" presetID="0" presetClass="path" presetSubtype="0" accel="50000" decel="50000" fill="hold" nodeType="withEffect">
                                  <p:stCondLst>
                                    <p:cond delay="0"/>
                                  </p:stCondLst>
                                  <p:childTnLst>
                                    <p:animMotion origin="layout" path="M 3.33333E-6 -3.7037E-6 L 0.19479 -0.22291 " pathEditMode="relative" rAng="0" ptsTypes="AA">
                                      <p:cBhvr>
                                        <p:cTn id="12" dur="2000" fill="hold"/>
                                        <p:tgtEl>
                                          <p:spTgt spid="7"/>
                                        </p:tgtEl>
                                        <p:attrNameLst>
                                          <p:attrName>ppt_x</p:attrName>
                                          <p:attrName>ppt_y</p:attrName>
                                        </p:attrNameLst>
                                      </p:cBhvr>
                                      <p:rCtr x="9740" y="-11157"/>
                                    </p:animMotion>
                                  </p:childTnLst>
                                </p:cTn>
                              </p:par>
                            </p:childTnLst>
                          </p:cTn>
                        </p:par>
                        <p:par>
                          <p:cTn id="13" fill="hold">
                            <p:stCondLst>
                              <p:cond delay="2000"/>
                            </p:stCondLst>
                            <p:childTnLst>
                              <p:par>
                                <p:cTn id="14" presetID="47"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par>
                          <p:cTn id="27" fill="hold">
                            <p:stCondLst>
                              <p:cond delay="0"/>
                            </p:stCondLst>
                            <p:childTnLst>
                              <p:par>
                                <p:cTn id="28" presetID="22"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par>
                          <p:cTn id="35" fill="hold">
                            <p:stCondLst>
                              <p:cond delay="0"/>
                            </p:stCondLst>
                            <p:childTnLst>
                              <p:par>
                                <p:cTn id="36" presetID="22"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CE789E-1881-0447-90D5-A2724BFF1AF0}"/>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rcRect/>
          <a:stretch/>
        </p:blipFill>
        <p:spPr>
          <a:xfrm>
            <a:off x="473724" y="462709"/>
            <a:ext cx="8185533" cy="5916058"/>
          </a:xfrm>
          <a:prstGeom prst="roundRect">
            <a:avLst>
              <a:gd name="adj" fmla="val 2549"/>
            </a:avLst>
          </a:prstGeom>
        </p:spPr>
      </p:pic>
      <p:pic>
        <p:nvPicPr>
          <p:cNvPr id="3" name="Picture 2">
            <a:extLst>
              <a:ext uri="{FF2B5EF4-FFF2-40B4-BE49-F238E27FC236}">
                <a16:creationId xmlns:a16="http://schemas.microsoft.com/office/drawing/2014/main" id="{1169BCEF-A3D0-604A-ACBE-AC9A85B9D4A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1180217" y="1145843"/>
            <a:ext cx="6843526" cy="4566314"/>
          </a:xfrm>
          <a:prstGeom prst="roundRect">
            <a:avLst>
              <a:gd name="adj" fmla="val 5203"/>
            </a:avLst>
          </a:prstGeom>
          <a:ln w="38100">
            <a:solidFill>
              <a:srgbClr val="CA085C"/>
            </a:solidFill>
          </a:ln>
        </p:spPr>
      </p:pic>
      <p:pic>
        <p:nvPicPr>
          <p:cNvPr id="7" name="Picture 6">
            <a:extLst>
              <a:ext uri="{FF2B5EF4-FFF2-40B4-BE49-F238E27FC236}">
                <a16:creationId xmlns:a16="http://schemas.microsoft.com/office/drawing/2014/main" id="{97EEE0C5-5847-DA46-8B24-4F18D432A3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9349087">
            <a:off x="10416810" y="633895"/>
            <a:ext cx="2322170" cy="4411285"/>
          </a:xfrm>
          <a:prstGeom prst="rect">
            <a:avLst/>
          </a:prstGeom>
        </p:spPr>
      </p:pic>
      <p:sp>
        <p:nvSpPr>
          <p:cNvPr id="8" name="TextBox 7">
            <a:extLst>
              <a:ext uri="{FF2B5EF4-FFF2-40B4-BE49-F238E27FC236}">
                <a16:creationId xmlns:a16="http://schemas.microsoft.com/office/drawing/2014/main" id="{32B76B12-5F4D-B54A-8637-C142C8B777C6}"/>
              </a:ext>
            </a:extLst>
          </p:cNvPr>
          <p:cNvSpPr txBox="1"/>
          <p:nvPr/>
        </p:nvSpPr>
        <p:spPr>
          <a:xfrm>
            <a:off x="4347148" y="1134680"/>
            <a:ext cx="3387777" cy="715089"/>
          </a:xfrm>
          <a:prstGeom prst="wedgeRoundRectCallout">
            <a:avLst>
              <a:gd name="adj1" fmla="val 32966"/>
              <a:gd name="adj2" fmla="val -77894"/>
              <a:gd name="adj3" fmla="val 16667"/>
            </a:avLst>
          </a:prstGeom>
          <a:solidFill>
            <a:schemeClr val="bg1"/>
          </a:solidFill>
          <a:ln w="38100">
            <a:solidFill>
              <a:srgbClr val="CA085C"/>
            </a:solidFill>
          </a:ln>
        </p:spPr>
        <p:txBody>
          <a:bodyPr wrap="square" rtlCol="0">
            <a:spAutoFit/>
          </a:bodyPr>
          <a:lstStyle/>
          <a:p>
            <a:r>
              <a:rPr lang="en-US" dirty="0"/>
              <a:t>Another sea creature that can change </a:t>
            </a:r>
            <a:r>
              <a:rPr lang="en-US" dirty="0" err="1"/>
              <a:t>colour</a:t>
            </a:r>
            <a:r>
              <a:rPr lang="en-US" dirty="0"/>
              <a:t> is an octopus. </a:t>
            </a:r>
          </a:p>
        </p:txBody>
      </p:sp>
      <p:sp>
        <p:nvSpPr>
          <p:cNvPr id="10" name="TextBox 9">
            <a:extLst>
              <a:ext uri="{FF2B5EF4-FFF2-40B4-BE49-F238E27FC236}">
                <a16:creationId xmlns:a16="http://schemas.microsoft.com/office/drawing/2014/main" id="{A16BCA26-EE44-FF44-B82C-05B635DDDF01}"/>
              </a:ext>
            </a:extLst>
          </p:cNvPr>
          <p:cNvSpPr txBox="1"/>
          <p:nvPr/>
        </p:nvSpPr>
        <p:spPr>
          <a:xfrm>
            <a:off x="4572000" y="1144771"/>
            <a:ext cx="3023870" cy="715089"/>
          </a:xfrm>
          <a:prstGeom prst="wedgeRoundRectCallout">
            <a:avLst>
              <a:gd name="adj1" fmla="val 35097"/>
              <a:gd name="adj2" fmla="val -79361"/>
              <a:gd name="adj3" fmla="val 16667"/>
            </a:avLst>
          </a:prstGeom>
          <a:solidFill>
            <a:schemeClr val="bg1"/>
          </a:solidFill>
          <a:ln w="38100">
            <a:solidFill>
              <a:srgbClr val="CA085C"/>
            </a:solidFill>
          </a:ln>
        </p:spPr>
        <p:txBody>
          <a:bodyPr wrap="square" rtlCol="0">
            <a:spAutoFit/>
          </a:bodyPr>
          <a:lstStyle/>
          <a:p>
            <a:r>
              <a:rPr lang="en-US" dirty="0"/>
              <a:t>Look carefully, can you see an octopus in this photo?</a:t>
            </a:r>
          </a:p>
        </p:txBody>
      </p:sp>
      <p:sp>
        <p:nvSpPr>
          <p:cNvPr id="12" name="TextBox 11">
            <a:extLst>
              <a:ext uri="{FF2B5EF4-FFF2-40B4-BE49-F238E27FC236}">
                <a16:creationId xmlns:a16="http://schemas.microsoft.com/office/drawing/2014/main" id="{42F04A63-57A3-E045-B57F-B3EBC3C1DB2C}"/>
              </a:ext>
            </a:extLst>
          </p:cNvPr>
          <p:cNvSpPr txBox="1"/>
          <p:nvPr/>
        </p:nvSpPr>
        <p:spPr>
          <a:xfrm>
            <a:off x="4344521" y="1115709"/>
            <a:ext cx="3418077" cy="1021556"/>
          </a:xfrm>
          <a:prstGeom prst="wedgeRoundRectCallout">
            <a:avLst>
              <a:gd name="adj1" fmla="val 32234"/>
              <a:gd name="adj2" fmla="val -68936"/>
              <a:gd name="adj3" fmla="val 16667"/>
            </a:avLst>
          </a:prstGeom>
          <a:solidFill>
            <a:schemeClr val="bg1"/>
          </a:solidFill>
          <a:ln w="38100">
            <a:solidFill>
              <a:srgbClr val="CA085C"/>
            </a:solidFill>
          </a:ln>
        </p:spPr>
        <p:txBody>
          <a:bodyPr wrap="square" rtlCol="0">
            <a:spAutoFit/>
          </a:bodyPr>
          <a:lstStyle/>
          <a:p>
            <a:r>
              <a:rPr lang="en-US" dirty="0"/>
              <a:t>Octopuses have eight long tentacles. They have strong suction cups on each tentacle. </a:t>
            </a:r>
          </a:p>
        </p:txBody>
      </p:sp>
    </p:spTree>
    <p:extLst>
      <p:ext uri="{BB962C8B-B14F-4D97-AF65-F5344CB8AC3E}">
        <p14:creationId xmlns:p14="http://schemas.microsoft.com/office/powerpoint/2010/main" val="160775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par>
                                <p:cTn id="11" presetID="0" presetClass="path" presetSubtype="0" accel="50000" decel="50000" fill="hold" nodeType="withEffect">
                                  <p:stCondLst>
                                    <p:cond delay="0"/>
                                  </p:stCondLst>
                                  <p:childTnLst>
                                    <p:animMotion origin="layout" path="M 4.16667E-6 1.11111E-6 L -0.3875 -0.16482 " pathEditMode="relative" rAng="0" ptsTypes="AA">
                                      <p:cBhvr>
                                        <p:cTn id="12" dur="2000" fill="hold"/>
                                        <p:tgtEl>
                                          <p:spTgt spid="7"/>
                                        </p:tgtEl>
                                        <p:attrNameLst>
                                          <p:attrName>ppt_x</p:attrName>
                                          <p:attrName>ppt_y</p:attrName>
                                        </p:attrNameLst>
                                      </p:cBhvr>
                                      <p:rCtr x="-19375" y="-8241"/>
                                    </p:animMotion>
                                  </p:childTnLst>
                                </p:cTn>
                              </p:par>
                            </p:childTnLst>
                          </p:cTn>
                        </p:par>
                        <p:par>
                          <p:cTn id="13" fill="hold">
                            <p:stCondLst>
                              <p:cond delay="2000"/>
                            </p:stCondLst>
                            <p:childTnLst>
                              <p:par>
                                <p:cTn id="14" presetID="47"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par>
                          <p:cTn id="27" fill="hold">
                            <p:stCondLst>
                              <p:cond delay="0"/>
                            </p:stCondLst>
                            <p:childTnLst>
                              <p:par>
                                <p:cTn id="28" presetID="22"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par>
                          <p:cTn id="35" fill="hold">
                            <p:stCondLst>
                              <p:cond delay="0"/>
                            </p:stCondLst>
                            <p:childTnLst>
                              <p:par>
                                <p:cTn id="36" presetID="22"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CE789E-1881-0447-90D5-A2724BFF1A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724" y="462709"/>
            <a:ext cx="8185533" cy="5916058"/>
          </a:xfrm>
          <a:prstGeom prst="roundRect">
            <a:avLst>
              <a:gd name="adj" fmla="val 2549"/>
            </a:avLst>
          </a:prstGeom>
        </p:spPr>
      </p:pic>
      <p:pic>
        <p:nvPicPr>
          <p:cNvPr id="7" name="Picture 6">
            <a:extLst>
              <a:ext uri="{FF2B5EF4-FFF2-40B4-BE49-F238E27FC236}">
                <a16:creationId xmlns:a16="http://schemas.microsoft.com/office/drawing/2014/main" id="{97EEE0C5-5847-DA46-8B24-4F18D432A3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675878">
            <a:off x="7808520" y="3418733"/>
            <a:ext cx="2322170" cy="4411285"/>
          </a:xfrm>
          <a:prstGeom prst="rect">
            <a:avLst/>
          </a:prstGeom>
        </p:spPr>
      </p:pic>
      <p:pic>
        <p:nvPicPr>
          <p:cNvPr id="11" name="Picture 10">
            <a:extLst>
              <a:ext uri="{FF2B5EF4-FFF2-40B4-BE49-F238E27FC236}">
                <a16:creationId xmlns:a16="http://schemas.microsoft.com/office/drawing/2014/main" id="{21C911B3-9297-E143-8B0E-0BC4585D3E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872" y="291660"/>
            <a:ext cx="3028013" cy="2438371"/>
          </a:xfrm>
          <a:prstGeom prst="rect">
            <a:avLst/>
          </a:prstGeom>
        </p:spPr>
      </p:pic>
      <p:sp>
        <p:nvSpPr>
          <p:cNvPr id="8" name="TextBox 7">
            <a:extLst>
              <a:ext uri="{FF2B5EF4-FFF2-40B4-BE49-F238E27FC236}">
                <a16:creationId xmlns:a16="http://schemas.microsoft.com/office/drawing/2014/main" id="{32B76B12-5F4D-B54A-8637-C142C8B777C6}"/>
              </a:ext>
            </a:extLst>
          </p:cNvPr>
          <p:cNvSpPr txBox="1"/>
          <p:nvPr/>
        </p:nvSpPr>
        <p:spPr>
          <a:xfrm>
            <a:off x="3515360" y="2116038"/>
            <a:ext cx="2859290" cy="1021556"/>
          </a:xfrm>
          <a:prstGeom prst="wedgeRoundRectCallout">
            <a:avLst>
              <a:gd name="adj1" fmla="val 30853"/>
              <a:gd name="adj2" fmla="val -69861"/>
              <a:gd name="adj3" fmla="val 16667"/>
            </a:avLst>
          </a:prstGeom>
          <a:solidFill>
            <a:schemeClr val="bg1"/>
          </a:solidFill>
          <a:ln w="38100">
            <a:solidFill>
              <a:srgbClr val="CA085C"/>
            </a:solidFill>
          </a:ln>
        </p:spPr>
        <p:txBody>
          <a:bodyPr wrap="square" rtlCol="0">
            <a:spAutoFit/>
          </a:bodyPr>
          <a:lstStyle/>
          <a:p>
            <a:r>
              <a:rPr lang="en-US" dirty="0"/>
              <a:t>Wow! We saw a lot of sea creatures on our under the sea adventure. </a:t>
            </a:r>
          </a:p>
        </p:txBody>
      </p:sp>
      <p:sp>
        <p:nvSpPr>
          <p:cNvPr id="6" name="TextBox 5">
            <a:extLst>
              <a:ext uri="{FF2B5EF4-FFF2-40B4-BE49-F238E27FC236}">
                <a16:creationId xmlns:a16="http://schemas.microsoft.com/office/drawing/2014/main" id="{AAAC0157-ED8D-BB4D-92AC-1CFACE636BD2}"/>
              </a:ext>
            </a:extLst>
          </p:cNvPr>
          <p:cNvSpPr txBox="1"/>
          <p:nvPr/>
        </p:nvSpPr>
        <p:spPr>
          <a:xfrm>
            <a:off x="5059680" y="4523120"/>
            <a:ext cx="1854130" cy="715089"/>
          </a:xfrm>
          <a:prstGeom prst="wedgeRoundRectCallout">
            <a:avLst>
              <a:gd name="adj1" fmla="val -60947"/>
              <a:gd name="adj2" fmla="val -19423"/>
              <a:gd name="adj3" fmla="val 16667"/>
            </a:avLst>
          </a:prstGeom>
          <a:solidFill>
            <a:schemeClr val="bg1"/>
          </a:solidFill>
          <a:ln w="38100">
            <a:solidFill>
              <a:srgbClr val="CA085C"/>
            </a:solidFill>
          </a:ln>
        </p:spPr>
        <p:txBody>
          <a:bodyPr wrap="square" rtlCol="0">
            <a:spAutoFit/>
          </a:bodyPr>
          <a:lstStyle/>
          <a:p>
            <a:r>
              <a:rPr lang="en-US" dirty="0"/>
              <a:t>Which one was your </a:t>
            </a:r>
            <a:r>
              <a:rPr lang="en-US" dirty="0" err="1"/>
              <a:t>favourite</a:t>
            </a:r>
            <a:r>
              <a:rPr lang="en-US" dirty="0"/>
              <a:t>?</a:t>
            </a:r>
          </a:p>
        </p:txBody>
      </p:sp>
    </p:spTree>
    <p:extLst>
      <p:ext uri="{BB962C8B-B14F-4D97-AF65-F5344CB8AC3E}">
        <p14:creationId xmlns:p14="http://schemas.microsoft.com/office/powerpoint/2010/main" val="181524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500" fill="hold"/>
                                        <p:tgtEl>
                                          <p:spTgt spid="11"/>
                                        </p:tgtEl>
                                        <p:attrNameLst>
                                          <p:attrName>ppt_w</p:attrName>
                                        </p:attrNameLst>
                                      </p:cBhvr>
                                      <p:tavLst>
                                        <p:tav tm="0">
                                          <p:val>
                                            <p:fltVal val="0"/>
                                          </p:val>
                                        </p:tav>
                                        <p:tav tm="100000">
                                          <p:val>
                                            <p:strVal val="#ppt_w"/>
                                          </p:val>
                                        </p:tav>
                                      </p:tavLst>
                                    </p:anim>
                                    <p:anim calcmode="lin" valueType="num">
                                      <p:cBhvr>
                                        <p:cTn id="8" dur="2500" fill="hold"/>
                                        <p:tgtEl>
                                          <p:spTgt spid="11"/>
                                        </p:tgtEl>
                                        <p:attrNameLst>
                                          <p:attrName>ppt_h</p:attrName>
                                        </p:attrNameLst>
                                      </p:cBhvr>
                                      <p:tavLst>
                                        <p:tav tm="0">
                                          <p:val>
                                            <p:fltVal val="0"/>
                                          </p:val>
                                        </p:tav>
                                        <p:tav tm="100000">
                                          <p:val>
                                            <p:strVal val="#ppt_h"/>
                                          </p:val>
                                        </p:tav>
                                      </p:tavLst>
                                    </p:anim>
                                    <p:anim calcmode="lin" valueType="num">
                                      <p:cBhvr>
                                        <p:cTn id="9" dur="2500" fill="hold"/>
                                        <p:tgtEl>
                                          <p:spTgt spid="11"/>
                                        </p:tgtEl>
                                        <p:attrNameLst>
                                          <p:attrName>style.rotation</p:attrName>
                                        </p:attrNameLst>
                                      </p:cBhvr>
                                      <p:tavLst>
                                        <p:tav tm="0">
                                          <p:val>
                                            <p:fltVal val="90"/>
                                          </p:val>
                                        </p:tav>
                                        <p:tav tm="100000">
                                          <p:val>
                                            <p:fltVal val="0"/>
                                          </p:val>
                                        </p:tav>
                                      </p:tavLst>
                                    </p:anim>
                                    <p:animEffect transition="in" filter="fade">
                                      <p:cBhvr>
                                        <p:cTn id="10" dur="2500"/>
                                        <p:tgtEl>
                                          <p:spTgt spid="11"/>
                                        </p:tgtEl>
                                      </p:cBhvr>
                                    </p:animEffect>
                                  </p:childTnLst>
                                </p:cTn>
                              </p:par>
                              <p:par>
                                <p:cTn id="11" presetID="0" presetClass="path" presetSubtype="0" accel="50000" decel="50000" fill="hold" nodeType="withEffect">
                                  <p:stCondLst>
                                    <p:cond delay="0"/>
                                  </p:stCondLst>
                                  <p:childTnLst>
                                    <p:animMotion origin="layout" path="M 4.44444E-6 -3.7037E-7 L 0.24739 0.51667 " pathEditMode="relative" rAng="0" ptsTypes="AA">
                                      <p:cBhvr>
                                        <p:cTn id="12" dur="2500" fill="hold"/>
                                        <p:tgtEl>
                                          <p:spTgt spid="11"/>
                                        </p:tgtEl>
                                        <p:attrNameLst>
                                          <p:attrName>ppt_x</p:attrName>
                                          <p:attrName>ppt_y</p:attrName>
                                        </p:attrNameLst>
                                      </p:cBhvr>
                                      <p:rCtr x="12361" y="25833"/>
                                    </p:animMotion>
                                  </p:childTnLst>
                                </p:cTn>
                              </p:par>
                            </p:childTnLst>
                          </p:cTn>
                        </p:par>
                        <p:par>
                          <p:cTn id="13" fill="hold">
                            <p:stCondLst>
                              <p:cond delay="2500"/>
                            </p:stCondLst>
                            <p:childTnLst>
                              <p:par>
                                <p:cTn id="14" presetID="31"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2500" fill="hold"/>
                                        <p:tgtEl>
                                          <p:spTgt spid="7"/>
                                        </p:tgtEl>
                                        <p:attrNameLst>
                                          <p:attrName>ppt_w</p:attrName>
                                        </p:attrNameLst>
                                      </p:cBhvr>
                                      <p:tavLst>
                                        <p:tav tm="0">
                                          <p:val>
                                            <p:fltVal val="0"/>
                                          </p:val>
                                        </p:tav>
                                        <p:tav tm="100000">
                                          <p:val>
                                            <p:strVal val="#ppt_w"/>
                                          </p:val>
                                        </p:tav>
                                      </p:tavLst>
                                    </p:anim>
                                    <p:anim calcmode="lin" valueType="num">
                                      <p:cBhvr>
                                        <p:cTn id="17" dur="2500" fill="hold"/>
                                        <p:tgtEl>
                                          <p:spTgt spid="7"/>
                                        </p:tgtEl>
                                        <p:attrNameLst>
                                          <p:attrName>ppt_h</p:attrName>
                                        </p:attrNameLst>
                                      </p:cBhvr>
                                      <p:tavLst>
                                        <p:tav tm="0">
                                          <p:val>
                                            <p:fltVal val="0"/>
                                          </p:val>
                                        </p:tav>
                                        <p:tav tm="100000">
                                          <p:val>
                                            <p:strVal val="#ppt_h"/>
                                          </p:val>
                                        </p:tav>
                                      </p:tavLst>
                                    </p:anim>
                                    <p:anim calcmode="lin" valueType="num">
                                      <p:cBhvr>
                                        <p:cTn id="18" dur="2500" fill="hold"/>
                                        <p:tgtEl>
                                          <p:spTgt spid="7"/>
                                        </p:tgtEl>
                                        <p:attrNameLst>
                                          <p:attrName>style.rotation</p:attrName>
                                        </p:attrNameLst>
                                      </p:cBhvr>
                                      <p:tavLst>
                                        <p:tav tm="0">
                                          <p:val>
                                            <p:fltVal val="90"/>
                                          </p:val>
                                        </p:tav>
                                        <p:tav tm="100000">
                                          <p:val>
                                            <p:fltVal val="0"/>
                                          </p:val>
                                        </p:tav>
                                      </p:tavLst>
                                    </p:anim>
                                    <p:animEffect transition="in" filter="fade">
                                      <p:cBhvr>
                                        <p:cTn id="19" dur="2500"/>
                                        <p:tgtEl>
                                          <p:spTgt spid="7"/>
                                        </p:tgtEl>
                                      </p:cBhvr>
                                    </p:animEffect>
                                  </p:childTnLst>
                                </p:cTn>
                              </p:par>
                              <p:par>
                                <p:cTn id="20" presetID="0" presetClass="path" presetSubtype="0" accel="50000" decel="50000" fill="hold" nodeType="withEffect">
                                  <p:stCondLst>
                                    <p:cond delay="0"/>
                                  </p:stCondLst>
                                  <p:childTnLst>
                                    <p:animMotion origin="layout" path="M 0.00747 0.04884 L -0.29496 -0.38542 " pathEditMode="relative" rAng="0" ptsTypes="AA">
                                      <p:cBhvr>
                                        <p:cTn id="21" dur="2500" fill="hold"/>
                                        <p:tgtEl>
                                          <p:spTgt spid="7"/>
                                        </p:tgtEl>
                                        <p:attrNameLst>
                                          <p:attrName>ppt_x</p:attrName>
                                          <p:attrName>ppt_y</p:attrName>
                                        </p:attrNameLst>
                                      </p:cBhvr>
                                      <p:rCtr x="-15122" y="-21713"/>
                                    </p:animMotion>
                                  </p:childTnLst>
                                </p:cTn>
                              </p:par>
                            </p:childTnLst>
                          </p:cTn>
                        </p:par>
                        <p:par>
                          <p:cTn id="22" fill="hold">
                            <p:stCondLst>
                              <p:cond delay="500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1000"/>
                                        <p:tgtEl>
                                          <p:spTgt spid="6"/>
                                        </p:tgtEl>
                                      </p:cBhvr>
                                    </p:animEffect>
                                  </p:childTnLst>
                                </p:cTn>
                              </p:par>
                              <p:par>
                                <p:cTn id="31" presetID="1" presetClass="exit" presetSubtype="0" fill="hold" grpId="1"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CE789E-1881-0447-90D5-A2724BFF1A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724" y="462709"/>
            <a:ext cx="8185533" cy="5916058"/>
          </a:xfrm>
          <a:prstGeom prst="roundRect">
            <a:avLst>
              <a:gd name="adj" fmla="val 2549"/>
            </a:avLst>
          </a:prstGeom>
        </p:spPr>
      </p:pic>
      <p:pic>
        <p:nvPicPr>
          <p:cNvPr id="7" name="Picture 6">
            <a:extLst>
              <a:ext uri="{FF2B5EF4-FFF2-40B4-BE49-F238E27FC236}">
                <a16:creationId xmlns:a16="http://schemas.microsoft.com/office/drawing/2014/main" id="{97EEE0C5-5847-DA46-8B24-4F18D432A3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675878">
            <a:off x="7808520" y="3418733"/>
            <a:ext cx="2322170" cy="4411285"/>
          </a:xfrm>
          <a:prstGeom prst="rect">
            <a:avLst/>
          </a:prstGeom>
        </p:spPr>
      </p:pic>
      <p:sp>
        <p:nvSpPr>
          <p:cNvPr id="8" name="TextBox 7">
            <a:extLst>
              <a:ext uri="{FF2B5EF4-FFF2-40B4-BE49-F238E27FC236}">
                <a16:creationId xmlns:a16="http://schemas.microsoft.com/office/drawing/2014/main" id="{32B76B12-5F4D-B54A-8637-C142C8B777C6}"/>
              </a:ext>
            </a:extLst>
          </p:cNvPr>
          <p:cNvSpPr txBox="1"/>
          <p:nvPr/>
        </p:nvSpPr>
        <p:spPr>
          <a:xfrm>
            <a:off x="1458529" y="1120358"/>
            <a:ext cx="3747721" cy="1634490"/>
          </a:xfrm>
          <a:prstGeom prst="wedgeRoundRectCallout">
            <a:avLst>
              <a:gd name="adj1" fmla="val 60701"/>
              <a:gd name="adj2" fmla="val 4731"/>
              <a:gd name="adj3" fmla="val 16667"/>
            </a:avLst>
          </a:prstGeom>
          <a:solidFill>
            <a:schemeClr val="bg1"/>
          </a:solidFill>
          <a:ln w="38100">
            <a:solidFill>
              <a:srgbClr val="CA085C"/>
            </a:solidFill>
          </a:ln>
        </p:spPr>
        <p:txBody>
          <a:bodyPr wrap="square" rtlCol="0">
            <a:spAutoFit/>
          </a:bodyPr>
          <a:lstStyle/>
          <a:p>
            <a:r>
              <a:rPr lang="en-US" dirty="0"/>
              <a:t>Hello everyone! My name is Dan.</a:t>
            </a:r>
            <a:br>
              <a:rPr lang="en-US" dirty="0"/>
            </a:br>
            <a:r>
              <a:rPr lang="en-US" dirty="0"/>
              <a:t>I am a diver and I like going on diving adventures under the sea. </a:t>
            </a:r>
          </a:p>
          <a:p>
            <a:r>
              <a:rPr lang="en-US" dirty="0"/>
              <a:t>Would you like to come with me?</a:t>
            </a:r>
          </a:p>
          <a:p>
            <a:r>
              <a:rPr lang="en-US" dirty="0"/>
              <a:t>I wonder what we will see. </a:t>
            </a:r>
          </a:p>
        </p:txBody>
      </p:sp>
      <p:pic>
        <p:nvPicPr>
          <p:cNvPr id="11" name="Picture 10">
            <a:extLst>
              <a:ext uri="{FF2B5EF4-FFF2-40B4-BE49-F238E27FC236}">
                <a16:creationId xmlns:a16="http://schemas.microsoft.com/office/drawing/2014/main" id="{21C911B3-9297-E143-8B0E-0BC4585D3E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872" y="291660"/>
            <a:ext cx="3028013" cy="2438371"/>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500" fill="hold"/>
                                        <p:tgtEl>
                                          <p:spTgt spid="11"/>
                                        </p:tgtEl>
                                        <p:attrNameLst>
                                          <p:attrName>ppt_w</p:attrName>
                                        </p:attrNameLst>
                                      </p:cBhvr>
                                      <p:tavLst>
                                        <p:tav tm="0">
                                          <p:val>
                                            <p:fltVal val="0"/>
                                          </p:val>
                                        </p:tav>
                                        <p:tav tm="100000">
                                          <p:val>
                                            <p:strVal val="#ppt_w"/>
                                          </p:val>
                                        </p:tav>
                                      </p:tavLst>
                                    </p:anim>
                                    <p:anim calcmode="lin" valueType="num">
                                      <p:cBhvr>
                                        <p:cTn id="8" dur="2500" fill="hold"/>
                                        <p:tgtEl>
                                          <p:spTgt spid="11"/>
                                        </p:tgtEl>
                                        <p:attrNameLst>
                                          <p:attrName>ppt_h</p:attrName>
                                        </p:attrNameLst>
                                      </p:cBhvr>
                                      <p:tavLst>
                                        <p:tav tm="0">
                                          <p:val>
                                            <p:fltVal val="0"/>
                                          </p:val>
                                        </p:tav>
                                        <p:tav tm="100000">
                                          <p:val>
                                            <p:strVal val="#ppt_h"/>
                                          </p:val>
                                        </p:tav>
                                      </p:tavLst>
                                    </p:anim>
                                    <p:anim calcmode="lin" valueType="num">
                                      <p:cBhvr>
                                        <p:cTn id="9" dur="2500" fill="hold"/>
                                        <p:tgtEl>
                                          <p:spTgt spid="11"/>
                                        </p:tgtEl>
                                        <p:attrNameLst>
                                          <p:attrName>style.rotation</p:attrName>
                                        </p:attrNameLst>
                                      </p:cBhvr>
                                      <p:tavLst>
                                        <p:tav tm="0">
                                          <p:val>
                                            <p:fltVal val="90"/>
                                          </p:val>
                                        </p:tav>
                                        <p:tav tm="100000">
                                          <p:val>
                                            <p:fltVal val="0"/>
                                          </p:val>
                                        </p:tav>
                                      </p:tavLst>
                                    </p:anim>
                                    <p:animEffect transition="in" filter="fade">
                                      <p:cBhvr>
                                        <p:cTn id="10" dur="2500"/>
                                        <p:tgtEl>
                                          <p:spTgt spid="11"/>
                                        </p:tgtEl>
                                      </p:cBhvr>
                                    </p:animEffect>
                                  </p:childTnLst>
                                </p:cTn>
                              </p:par>
                              <p:par>
                                <p:cTn id="11" presetID="0" presetClass="path" presetSubtype="0" accel="50000" decel="50000" fill="hold" nodeType="withEffect">
                                  <p:stCondLst>
                                    <p:cond delay="0"/>
                                  </p:stCondLst>
                                  <p:childTnLst>
                                    <p:animMotion origin="layout" path="M 4.44444E-6 -3.7037E-7 L 0.24739 0.51667 " pathEditMode="relative" rAng="0" ptsTypes="AA">
                                      <p:cBhvr>
                                        <p:cTn id="12" dur="2500" fill="hold"/>
                                        <p:tgtEl>
                                          <p:spTgt spid="11"/>
                                        </p:tgtEl>
                                        <p:attrNameLst>
                                          <p:attrName>ppt_x</p:attrName>
                                          <p:attrName>ppt_y</p:attrName>
                                        </p:attrNameLst>
                                      </p:cBhvr>
                                      <p:rCtr x="12361" y="25833"/>
                                    </p:animMotion>
                                  </p:childTnLst>
                                </p:cTn>
                              </p:par>
                            </p:childTnLst>
                          </p:cTn>
                        </p:par>
                        <p:par>
                          <p:cTn id="13" fill="hold">
                            <p:stCondLst>
                              <p:cond delay="2500"/>
                            </p:stCondLst>
                            <p:childTnLst>
                              <p:par>
                                <p:cTn id="14" presetID="31"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2500" fill="hold"/>
                                        <p:tgtEl>
                                          <p:spTgt spid="7"/>
                                        </p:tgtEl>
                                        <p:attrNameLst>
                                          <p:attrName>ppt_w</p:attrName>
                                        </p:attrNameLst>
                                      </p:cBhvr>
                                      <p:tavLst>
                                        <p:tav tm="0">
                                          <p:val>
                                            <p:fltVal val="0"/>
                                          </p:val>
                                        </p:tav>
                                        <p:tav tm="100000">
                                          <p:val>
                                            <p:strVal val="#ppt_w"/>
                                          </p:val>
                                        </p:tav>
                                      </p:tavLst>
                                    </p:anim>
                                    <p:anim calcmode="lin" valueType="num">
                                      <p:cBhvr>
                                        <p:cTn id="17" dur="2500" fill="hold"/>
                                        <p:tgtEl>
                                          <p:spTgt spid="7"/>
                                        </p:tgtEl>
                                        <p:attrNameLst>
                                          <p:attrName>ppt_h</p:attrName>
                                        </p:attrNameLst>
                                      </p:cBhvr>
                                      <p:tavLst>
                                        <p:tav tm="0">
                                          <p:val>
                                            <p:fltVal val="0"/>
                                          </p:val>
                                        </p:tav>
                                        <p:tav tm="100000">
                                          <p:val>
                                            <p:strVal val="#ppt_h"/>
                                          </p:val>
                                        </p:tav>
                                      </p:tavLst>
                                    </p:anim>
                                    <p:anim calcmode="lin" valueType="num">
                                      <p:cBhvr>
                                        <p:cTn id="18" dur="2500" fill="hold"/>
                                        <p:tgtEl>
                                          <p:spTgt spid="7"/>
                                        </p:tgtEl>
                                        <p:attrNameLst>
                                          <p:attrName>style.rotation</p:attrName>
                                        </p:attrNameLst>
                                      </p:cBhvr>
                                      <p:tavLst>
                                        <p:tav tm="0">
                                          <p:val>
                                            <p:fltVal val="90"/>
                                          </p:val>
                                        </p:tav>
                                        <p:tav tm="100000">
                                          <p:val>
                                            <p:fltVal val="0"/>
                                          </p:val>
                                        </p:tav>
                                      </p:tavLst>
                                    </p:anim>
                                    <p:animEffect transition="in" filter="fade">
                                      <p:cBhvr>
                                        <p:cTn id="19" dur="2500"/>
                                        <p:tgtEl>
                                          <p:spTgt spid="7"/>
                                        </p:tgtEl>
                                      </p:cBhvr>
                                    </p:animEffect>
                                  </p:childTnLst>
                                </p:cTn>
                              </p:par>
                              <p:par>
                                <p:cTn id="20" presetID="0" presetClass="path" presetSubtype="0" accel="50000" decel="50000" fill="hold" nodeType="withEffect">
                                  <p:stCondLst>
                                    <p:cond delay="0"/>
                                  </p:stCondLst>
                                  <p:childTnLst>
                                    <p:animMotion origin="layout" path="M 0.00747 0.04884 L -0.29496 -0.38542 " pathEditMode="relative" rAng="0" ptsTypes="AA">
                                      <p:cBhvr>
                                        <p:cTn id="21" dur="2500" fill="hold"/>
                                        <p:tgtEl>
                                          <p:spTgt spid="7"/>
                                        </p:tgtEl>
                                        <p:attrNameLst>
                                          <p:attrName>ppt_x</p:attrName>
                                          <p:attrName>ppt_y</p:attrName>
                                        </p:attrNameLst>
                                      </p:cBhvr>
                                      <p:rCtr x="-15122" y="-21713"/>
                                    </p:animMotion>
                                  </p:childTnLst>
                                </p:cTn>
                              </p:par>
                            </p:childTnLst>
                          </p:cTn>
                        </p:par>
                        <p:par>
                          <p:cTn id="22" fill="hold">
                            <p:stCondLst>
                              <p:cond delay="5000"/>
                            </p:stCondLst>
                            <p:childTnLst>
                              <p:par>
                                <p:cTn id="23" presetID="22" presetClass="entr" presetSubtype="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CE789E-1881-0447-90D5-A2724BFF1AF0}"/>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rcRect/>
          <a:stretch/>
        </p:blipFill>
        <p:spPr>
          <a:xfrm>
            <a:off x="473724" y="462709"/>
            <a:ext cx="8185533" cy="5916058"/>
          </a:xfrm>
          <a:prstGeom prst="roundRect">
            <a:avLst>
              <a:gd name="adj" fmla="val 2549"/>
            </a:avLst>
          </a:prstGeom>
        </p:spPr>
      </p:pic>
      <p:pic>
        <p:nvPicPr>
          <p:cNvPr id="3" name="Picture 2">
            <a:extLst>
              <a:ext uri="{FF2B5EF4-FFF2-40B4-BE49-F238E27FC236}">
                <a16:creationId xmlns:a16="http://schemas.microsoft.com/office/drawing/2014/main" id="{1169BCEF-A3D0-604A-ACBE-AC9A85B9D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180217" y="1145843"/>
            <a:ext cx="6843526" cy="4566314"/>
          </a:xfrm>
          <a:prstGeom prst="roundRect">
            <a:avLst>
              <a:gd name="adj" fmla="val 5203"/>
            </a:avLst>
          </a:prstGeom>
          <a:ln w="38100">
            <a:solidFill>
              <a:srgbClr val="CA085C"/>
            </a:solidFill>
          </a:ln>
        </p:spPr>
      </p:pic>
      <p:pic>
        <p:nvPicPr>
          <p:cNvPr id="7" name="Picture 6">
            <a:extLst>
              <a:ext uri="{FF2B5EF4-FFF2-40B4-BE49-F238E27FC236}">
                <a16:creationId xmlns:a16="http://schemas.microsoft.com/office/drawing/2014/main" id="{97EEE0C5-5847-DA46-8B24-4F18D432A3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75878">
            <a:off x="8468087" y="4288162"/>
            <a:ext cx="2322170" cy="4411285"/>
          </a:xfrm>
          <a:prstGeom prst="rect">
            <a:avLst/>
          </a:prstGeom>
        </p:spPr>
      </p:pic>
      <p:sp>
        <p:nvSpPr>
          <p:cNvPr id="8" name="TextBox 7">
            <a:extLst>
              <a:ext uri="{FF2B5EF4-FFF2-40B4-BE49-F238E27FC236}">
                <a16:creationId xmlns:a16="http://schemas.microsoft.com/office/drawing/2014/main" id="{32B76B12-5F4D-B54A-8637-C142C8B777C6}"/>
              </a:ext>
            </a:extLst>
          </p:cNvPr>
          <p:cNvSpPr txBox="1"/>
          <p:nvPr/>
        </p:nvSpPr>
        <p:spPr>
          <a:xfrm>
            <a:off x="4841823" y="4954341"/>
            <a:ext cx="3102964" cy="1328023"/>
          </a:xfrm>
          <a:prstGeom prst="wedgeRoundRectCallout">
            <a:avLst>
              <a:gd name="adj1" fmla="val 36063"/>
              <a:gd name="adj2" fmla="val -72024"/>
              <a:gd name="adj3" fmla="val 16667"/>
            </a:avLst>
          </a:prstGeom>
          <a:solidFill>
            <a:schemeClr val="bg1"/>
          </a:solidFill>
          <a:ln w="38100">
            <a:solidFill>
              <a:srgbClr val="CA085C"/>
            </a:solidFill>
          </a:ln>
        </p:spPr>
        <p:txBody>
          <a:bodyPr wrap="square" rtlCol="0">
            <a:spAutoFit/>
          </a:bodyPr>
          <a:lstStyle/>
          <a:p>
            <a:r>
              <a:rPr lang="en-US" dirty="0"/>
              <a:t>This is a submarine.</a:t>
            </a:r>
          </a:p>
          <a:p>
            <a:r>
              <a:rPr lang="en-US" dirty="0"/>
              <a:t>Sometimes, I go inside a submarine to travel under the water instead of diving. </a:t>
            </a:r>
          </a:p>
        </p:txBody>
      </p:sp>
      <p:sp>
        <p:nvSpPr>
          <p:cNvPr id="10" name="TextBox 9">
            <a:extLst>
              <a:ext uri="{FF2B5EF4-FFF2-40B4-BE49-F238E27FC236}">
                <a16:creationId xmlns:a16="http://schemas.microsoft.com/office/drawing/2014/main" id="{A16BCA26-EE44-FF44-B82C-05B635DDDF01}"/>
              </a:ext>
            </a:extLst>
          </p:cNvPr>
          <p:cNvSpPr txBox="1"/>
          <p:nvPr/>
        </p:nvSpPr>
        <p:spPr>
          <a:xfrm>
            <a:off x="4845500" y="4959101"/>
            <a:ext cx="3102964" cy="1021556"/>
          </a:xfrm>
          <a:prstGeom prst="wedgeRoundRectCallout">
            <a:avLst>
              <a:gd name="adj1" fmla="val 35097"/>
              <a:gd name="adj2" fmla="val -79361"/>
              <a:gd name="adj3" fmla="val 16667"/>
            </a:avLst>
          </a:prstGeom>
          <a:solidFill>
            <a:schemeClr val="bg1"/>
          </a:solidFill>
          <a:ln w="38100">
            <a:solidFill>
              <a:srgbClr val="CA085C"/>
            </a:solidFill>
          </a:ln>
        </p:spPr>
        <p:txBody>
          <a:bodyPr wrap="square" rtlCol="0">
            <a:spAutoFit/>
          </a:bodyPr>
          <a:lstStyle/>
          <a:p>
            <a:r>
              <a:rPr lang="en-US" dirty="0"/>
              <a:t>A submarine often uses a propeller to travel through the water.</a:t>
            </a:r>
          </a:p>
        </p:txBody>
      </p:sp>
      <p:sp>
        <p:nvSpPr>
          <p:cNvPr id="12" name="TextBox 11">
            <a:extLst>
              <a:ext uri="{FF2B5EF4-FFF2-40B4-BE49-F238E27FC236}">
                <a16:creationId xmlns:a16="http://schemas.microsoft.com/office/drawing/2014/main" id="{42F04A63-57A3-E045-B57F-B3EBC3C1DB2C}"/>
              </a:ext>
            </a:extLst>
          </p:cNvPr>
          <p:cNvSpPr txBox="1"/>
          <p:nvPr/>
        </p:nvSpPr>
        <p:spPr>
          <a:xfrm>
            <a:off x="4290033" y="4968205"/>
            <a:ext cx="3789666" cy="1328023"/>
          </a:xfrm>
          <a:prstGeom prst="wedgeRoundRectCallout">
            <a:avLst>
              <a:gd name="adj1" fmla="val 34017"/>
              <a:gd name="adj2" fmla="val -72588"/>
              <a:gd name="adj3" fmla="val 16667"/>
            </a:avLst>
          </a:prstGeom>
          <a:solidFill>
            <a:schemeClr val="bg1"/>
          </a:solidFill>
          <a:ln w="38100">
            <a:solidFill>
              <a:srgbClr val="CA085C"/>
            </a:solidFill>
          </a:ln>
        </p:spPr>
        <p:txBody>
          <a:bodyPr wrap="square" rtlCol="0">
            <a:spAutoFit/>
          </a:bodyPr>
          <a:lstStyle/>
          <a:p>
            <a:r>
              <a:rPr lang="en-US" dirty="0"/>
              <a:t>Lots of submarines have a long periscope on top, which helps the people inside the submarine to see things in and above the water. </a:t>
            </a:r>
          </a:p>
        </p:txBody>
      </p:sp>
      <p:sp>
        <p:nvSpPr>
          <p:cNvPr id="2" name="Oval 1">
            <a:extLst>
              <a:ext uri="{FF2B5EF4-FFF2-40B4-BE49-F238E27FC236}">
                <a16:creationId xmlns:a16="http://schemas.microsoft.com/office/drawing/2014/main" id="{6CB0772B-996B-1C43-B727-5C5ACA107202}"/>
              </a:ext>
            </a:extLst>
          </p:cNvPr>
          <p:cNvSpPr/>
          <p:nvPr/>
        </p:nvSpPr>
        <p:spPr>
          <a:xfrm>
            <a:off x="3657600" y="1661531"/>
            <a:ext cx="1315843" cy="1315843"/>
          </a:xfrm>
          <a:prstGeom prst="ellipse">
            <a:avLst/>
          </a:prstGeom>
          <a:noFill/>
          <a:ln w="38100">
            <a:solidFill>
              <a:srgbClr val="CA0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16648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par>
                                <p:cTn id="11" presetID="0" presetClass="path" presetSubtype="0" accel="50000" decel="50000" fill="hold" nodeType="withEffect">
                                  <p:stCondLst>
                                    <p:cond delay="0"/>
                                  </p:stCondLst>
                                  <p:childTnLst>
                                    <p:animMotion origin="layout" path="M -1.38889E-6 7.40741E-7 L -0.1842 -0.14907 " pathEditMode="relative" rAng="0" ptsTypes="AA">
                                      <p:cBhvr>
                                        <p:cTn id="12" dur="2000" fill="hold"/>
                                        <p:tgtEl>
                                          <p:spTgt spid="7"/>
                                        </p:tgtEl>
                                        <p:attrNameLst>
                                          <p:attrName>ppt_x</p:attrName>
                                          <p:attrName>ppt_y</p:attrName>
                                        </p:attrNameLst>
                                      </p:cBhvr>
                                      <p:rCtr x="-9219" y="-7454"/>
                                    </p:animMotion>
                                  </p:childTnLst>
                                </p:cTn>
                              </p:par>
                            </p:childTnLst>
                          </p:cTn>
                        </p:par>
                        <p:par>
                          <p:cTn id="13" fill="hold">
                            <p:stCondLst>
                              <p:cond delay="2000"/>
                            </p:stCondLst>
                            <p:childTnLst>
                              <p:par>
                                <p:cTn id="14" presetID="47"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par>
                          <p:cTn id="27" fill="hold">
                            <p:stCondLst>
                              <p:cond delay="0"/>
                            </p:stCondLst>
                            <p:childTnLst>
                              <p:par>
                                <p:cTn id="28" presetID="22"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par>
                          <p:cTn id="35" fill="hold">
                            <p:stCondLst>
                              <p:cond delay="0"/>
                            </p:stCondLst>
                            <p:childTnLst>
                              <p:par>
                                <p:cTn id="36" presetID="22"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1000"/>
                                        <p:tgtEl>
                                          <p:spTgt spid="12"/>
                                        </p:tgtEl>
                                      </p:cBhvr>
                                    </p:animEffect>
                                  </p:childTnLst>
                                </p:cTn>
                              </p:par>
                            </p:childTnLst>
                          </p:cTn>
                        </p:par>
                        <p:par>
                          <p:cTn id="39" fill="hold">
                            <p:stCondLst>
                              <p:cond delay="1000"/>
                            </p:stCondLst>
                            <p:childTnLst>
                              <p:par>
                                <p:cTn id="40" presetID="21" presetClass="entr" presetSubtype="1"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heel(1)">
                                      <p:cBhvr>
                                        <p:cTn id="4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2"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CE789E-1881-0447-90D5-A2724BFF1AF0}"/>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rcRect/>
          <a:stretch/>
        </p:blipFill>
        <p:spPr>
          <a:xfrm>
            <a:off x="473724" y="462709"/>
            <a:ext cx="8185533" cy="5916058"/>
          </a:xfrm>
          <a:prstGeom prst="roundRect">
            <a:avLst>
              <a:gd name="adj" fmla="val 2549"/>
            </a:avLst>
          </a:prstGeom>
        </p:spPr>
      </p:pic>
      <p:pic>
        <p:nvPicPr>
          <p:cNvPr id="3" name="Picture 2">
            <a:extLst>
              <a:ext uri="{FF2B5EF4-FFF2-40B4-BE49-F238E27FC236}">
                <a16:creationId xmlns:a16="http://schemas.microsoft.com/office/drawing/2014/main" id="{1169BCEF-A3D0-604A-ACBE-AC9A85B9D4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3742" y="1154239"/>
            <a:ext cx="6865996" cy="4581307"/>
          </a:xfrm>
          <a:prstGeom prst="roundRect">
            <a:avLst>
              <a:gd name="adj" fmla="val 5203"/>
            </a:avLst>
          </a:prstGeom>
          <a:ln w="38100">
            <a:solidFill>
              <a:srgbClr val="CA085C"/>
            </a:solidFill>
          </a:ln>
        </p:spPr>
      </p:pic>
      <p:pic>
        <p:nvPicPr>
          <p:cNvPr id="7" name="Picture 6">
            <a:extLst>
              <a:ext uri="{FF2B5EF4-FFF2-40B4-BE49-F238E27FC236}">
                <a16:creationId xmlns:a16="http://schemas.microsoft.com/office/drawing/2014/main" id="{97EEE0C5-5847-DA46-8B24-4F18D432A3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976899" flipH="1">
            <a:off x="-1936102" y="5230298"/>
            <a:ext cx="2463124" cy="4679047"/>
          </a:xfrm>
          <a:prstGeom prst="rect">
            <a:avLst/>
          </a:prstGeom>
        </p:spPr>
      </p:pic>
      <p:sp>
        <p:nvSpPr>
          <p:cNvPr id="8" name="TextBox 7">
            <a:extLst>
              <a:ext uri="{FF2B5EF4-FFF2-40B4-BE49-F238E27FC236}">
                <a16:creationId xmlns:a16="http://schemas.microsoft.com/office/drawing/2014/main" id="{32B76B12-5F4D-B54A-8637-C142C8B777C6}"/>
              </a:ext>
            </a:extLst>
          </p:cNvPr>
          <p:cNvSpPr txBox="1"/>
          <p:nvPr/>
        </p:nvSpPr>
        <p:spPr>
          <a:xfrm>
            <a:off x="1582629" y="5176362"/>
            <a:ext cx="3102964" cy="408623"/>
          </a:xfrm>
          <a:prstGeom prst="wedgeRoundRectCallout">
            <a:avLst>
              <a:gd name="adj1" fmla="val -41232"/>
              <a:gd name="adj2" fmla="val -119714"/>
              <a:gd name="adj3" fmla="val 16667"/>
            </a:avLst>
          </a:prstGeom>
          <a:solidFill>
            <a:schemeClr val="bg1"/>
          </a:solidFill>
          <a:ln w="38100">
            <a:solidFill>
              <a:srgbClr val="CA085C"/>
            </a:solidFill>
          </a:ln>
        </p:spPr>
        <p:txBody>
          <a:bodyPr wrap="square" rtlCol="0">
            <a:spAutoFit/>
          </a:bodyPr>
          <a:lstStyle/>
          <a:p>
            <a:r>
              <a:rPr lang="en-US" dirty="0"/>
              <a:t>Look at this </a:t>
            </a:r>
            <a:r>
              <a:rPr lang="en-US" dirty="0" err="1"/>
              <a:t>colourful</a:t>
            </a:r>
            <a:r>
              <a:rPr lang="en-US" dirty="0"/>
              <a:t> coral!</a:t>
            </a:r>
          </a:p>
        </p:txBody>
      </p:sp>
      <p:sp>
        <p:nvSpPr>
          <p:cNvPr id="10" name="TextBox 9">
            <a:extLst>
              <a:ext uri="{FF2B5EF4-FFF2-40B4-BE49-F238E27FC236}">
                <a16:creationId xmlns:a16="http://schemas.microsoft.com/office/drawing/2014/main" id="{A16BCA26-EE44-FF44-B82C-05B635DDDF01}"/>
              </a:ext>
            </a:extLst>
          </p:cNvPr>
          <p:cNvSpPr txBox="1"/>
          <p:nvPr/>
        </p:nvSpPr>
        <p:spPr>
          <a:xfrm>
            <a:off x="1500183" y="5166132"/>
            <a:ext cx="3102964" cy="715089"/>
          </a:xfrm>
          <a:prstGeom prst="wedgeRoundRectCallout">
            <a:avLst>
              <a:gd name="adj1" fmla="val -37850"/>
              <a:gd name="adj2" fmla="val -87746"/>
              <a:gd name="adj3" fmla="val 16667"/>
            </a:avLst>
          </a:prstGeom>
          <a:solidFill>
            <a:schemeClr val="bg1"/>
          </a:solidFill>
          <a:ln w="38100">
            <a:solidFill>
              <a:srgbClr val="CA085C"/>
            </a:solidFill>
          </a:ln>
        </p:spPr>
        <p:txBody>
          <a:bodyPr wrap="square" rtlCol="0">
            <a:spAutoFit/>
          </a:bodyPr>
          <a:lstStyle/>
          <a:p>
            <a:r>
              <a:rPr lang="en-US" dirty="0"/>
              <a:t>Coral looks like a plant but it is actually an animal.</a:t>
            </a:r>
          </a:p>
        </p:txBody>
      </p:sp>
      <p:sp>
        <p:nvSpPr>
          <p:cNvPr id="12" name="TextBox 11">
            <a:extLst>
              <a:ext uri="{FF2B5EF4-FFF2-40B4-BE49-F238E27FC236}">
                <a16:creationId xmlns:a16="http://schemas.microsoft.com/office/drawing/2014/main" id="{42F04A63-57A3-E045-B57F-B3EBC3C1DB2C}"/>
              </a:ext>
            </a:extLst>
          </p:cNvPr>
          <p:cNvSpPr txBox="1"/>
          <p:nvPr/>
        </p:nvSpPr>
        <p:spPr>
          <a:xfrm>
            <a:off x="1435467" y="5203349"/>
            <a:ext cx="4209391" cy="1021556"/>
          </a:xfrm>
          <a:prstGeom prst="wedgeRoundRectCallout">
            <a:avLst>
              <a:gd name="adj1" fmla="val -39809"/>
              <a:gd name="adj2" fmla="val -79925"/>
              <a:gd name="adj3" fmla="val 16667"/>
            </a:avLst>
          </a:prstGeom>
          <a:solidFill>
            <a:schemeClr val="bg1"/>
          </a:solidFill>
          <a:ln w="38100">
            <a:solidFill>
              <a:srgbClr val="CA085C"/>
            </a:solidFill>
          </a:ln>
        </p:spPr>
        <p:txBody>
          <a:bodyPr wrap="square" rtlCol="0">
            <a:spAutoFit/>
          </a:bodyPr>
          <a:lstStyle/>
          <a:p>
            <a:r>
              <a:rPr lang="en-US" dirty="0"/>
              <a:t>Lots of fish and other sea creatures make their homes in coral.</a:t>
            </a:r>
          </a:p>
          <a:p>
            <a:r>
              <a:rPr lang="en-US" dirty="0"/>
              <a:t>Look carefully, can you spot any fish?</a:t>
            </a:r>
          </a:p>
        </p:txBody>
      </p:sp>
    </p:spTree>
    <p:extLst>
      <p:ext uri="{BB962C8B-B14F-4D97-AF65-F5344CB8AC3E}">
        <p14:creationId xmlns:p14="http://schemas.microsoft.com/office/powerpoint/2010/main" val="287579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par>
                                <p:cTn id="11" presetID="0" presetClass="path" presetSubtype="0" accel="50000" decel="50000" fill="hold" nodeType="withEffect">
                                  <p:stCondLst>
                                    <p:cond delay="0"/>
                                  </p:stCondLst>
                                  <p:childTnLst>
                                    <p:animMotion origin="layout" path="M 3.33333E-6 -3.7037E-6 L 0.19479 -0.22291 " pathEditMode="relative" rAng="0" ptsTypes="AA">
                                      <p:cBhvr>
                                        <p:cTn id="12" dur="2000" fill="hold"/>
                                        <p:tgtEl>
                                          <p:spTgt spid="7"/>
                                        </p:tgtEl>
                                        <p:attrNameLst>
                                          <p:attrName>ppt_x</p:attrName>
                                          <p:attrName>ppt_y</p:attrName>
                                        </p:attrNameLst>
                                      </p:cBhvr>
                                      <p:rCtr x="9740" y="-11157"/>
                                    </p:animMotion>
                                  </p:childTnLst>
                                </p:cTn>
                              </p:par>
                            </p:childTnLst>
                          </p:cTn>
                        </p:par>
                        <p:par>
                          <p:cTn id="13" fill="hold">
                            <p:stCondLst>
                              <p:cond delay="2000"/>
                            </p:stCondLst>
                            <p:childTnLst>
                              <p:par>
                                <p:cTn id="14" presetID="47"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par>
                          <p:cTn id="27" fill="hold">
                            <p:stCondLst>
                              <p:cond delay="0"/>
                            </p:stCondLst>
                            <p:childTnLst>
                              <p:par>
                                <p:cTn id="28" presetID="22"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par>
                          <p:cTn id="35" fill="hold">
                            <p:stCondLst>
                              <p:cond delay="0"/>
                            </p:stCondLst>
                            <p:childTnLst>
                              <p:par>
                                <p:cTn id="36" presetID="22"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CE789E-1881-0447-90D5-A2724BFF1AF0}"/>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rcRect/>
          <a:stretch/>
        </p:blipFill>
        <p:spPr>
          <a:xfrm>
            <a:off x="473724" y="462709"/>
            <a:ext cx="8185533" cy="5916058"/>
          </a:xfrm>
          <a:prstGeom prst="roundRect">
            <a:avLst>
              <a:gd name="adj" fmla="val 2549"/>
            </a:avLst>
          </a:prstGeom>
        </p:spPr>
      </p:pic>
      <p:pic>
        <p:nvPicPr>
          <p:cNvPr id="3" name="Picture 2">
            <a:extLst>
              <a:ext uri="{FF2B5EF4-FFF2-40B4-BE49-F238E27FC236}">
                <a16:creationId xmlns:a16="http://schemas.microsoft.com/office/drawing/2014/main" id="{1169BCEF-A3D0-604A-ACBE-AC9A85B9D4A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1180217" y="1145843"/>
            <a:ext cx="6843526" cy="4566314"/>
          </a:xfrm>
          <a:prstGeom prst="roundRect">
            <a:avLst>
              <a:gd name="adj" fmla="val 5203"/>
            </a:avLst>
          </a:prstGeom>
          <a:ln w="38100">
            <a:solidFill>
              <a:srgbClr val="CA085C"/>
            </a:solidFill>
          </a:ln>
        </p:spPr>
      </p:pic>
      <p:pic>
        <p:nvPicPr>
          <p:cNvPr id="7" name="Picture 6">
            <a:extLst>
              <a:ext uri="{FF2B5EF4-FFF2-40B4-BE49-F238E27FC236}">
                <a16:creationId xmlns:a16="http://schemas.microsoft.com/office/drawing/2014/main" id="{97EEE0C5-5847-DA46-8B24-4F18D432A3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9349087">
            <a:off x="10416810" y="633895"/>
            <a:ext cx="2322170" cy="4411285"/>
          </a:xfrm>
          <a:prstGeom prst="rect">
            <a:avLst/>
          </a:prstGeom>
        </p:spPr>
      </p:pic>
      <p:sp>
        <p:nvSpPr>
          <p:cNvPr id="8" name="TextBox 7">
            <a:extLst>
              <a:ext uri="{FF2B5EF4-FFF2-40B4-BE49-F238E27FC236}">
                <a16:creationId xmlns:a16="http://schemas.microsoft.com/office/drawing/2014/main" id="{32B76B12-5F4D-B54A-8637-C142C8B777C6}"/>
              </a:ext>
            </a:extLst>
          </p:cNvPr>
          <p:cNvSpPr txBox="1"/>
          <p:nvPr/>
        </p:nvSpPr>
        <p:spPr>
          <a:xfrm>
            <a:off x="4271058" y="1266760"/>
            <a:ext cx="3463868" cy="1021556"/>
          </a:xfrm>
          <a:prstGeom prst="wedgeRoundRectCallout">
            <a:avLst>
              <a:gd name="adj1" fmla="val 32966"/>
              <a:gd name="adj2" fmla="val -77894"/>
              <a:gd name="adj3" fmla="val 16667"/>
            </a:avLst>
          </a:prstGeom>
          <a:solidFill>
            <a:schemeClr val="bg1"/>
          </a:solidFill>
          <a:ln w="38100">
            <a:solidFill>
              <a:srgbClr val="CA085C"/>
            </a:solidFill>
          </a:ln>
        </p:spPr>
        <p:txBody>
          <a:bodyPr wrap="square" rtlCol="0">
            <a:spAutoFit/>
          </a:bodyPr>
          <a:lstStyle/>
          <a:p>
            <a:r>
              <a:rPr lang="en-US" dirty="0"/>
              <a:t>There are lots and lots of different kinds of fish that live in oceans all around the world.</a:t>
            </a:r>
          </a:p>
        </p:txBody>
      </p:sp>
      <p:sp>
        <p:nvSpPr>
          <p:cNvPr id="10" name="TextBox 9">
            <a:extLst>
              <a:ext uri="{FF2B5EF4-FFF2-40B4-BE49-F238E27FC236}">
                <a16:creationId xmlns:a16="http://schemas.microsoft.com/office/drawing/2014/main" id="{A16BCA26-EE44-FF44-B82C-05B635DDDF01}"/>
              </a:ext>
            </a:extLst>
          </p:cNvPr>
          <p:cNvSpPr txBox="1"/>
          <p:nvPr/>
        </p:nvSpPr>
        <p:spPr>
          <a:xfrm>
            <a:off x="4345819" y="1268105"/>
            <a:ext cx="3301513" cy="1021556"/>
          </a:xfrm>
          <a:prstGeom prst="wedgeRoundRectCallout">
            <a:avLst>
              <a:gd name="adj1" fmla="val 35097"/>
              <a:gd name="adj2" fmla="val -79361"/>
              <a:gd name="adj3" fmla="val 16667"/>
            </a:avLst>
          </a:prstGeom>
          <a:solidFill>
            <a:schemeClr val="bg1"/>
          </a:solidFill>
          <a:ln w="38100">
            <a:solidFill>
              <a:srgbClr val="CA085C"/>
            </a:solidFill>
          </a:ln>
        </p:spPr>
        <p:txBody>
          <a:bodyPr wrap="square" rtlCol="0">
            <a:spAutoFit/>
          </a:bodyPr>
          <a:lstStyle/>
          <a:p>
            <a:r>
              <a:rPr lang="en-US" dirty="0"/>
              <a:t>Fish can breathe underwater.</a:t>
            </a:r>
            <a:br>
              <a:rPr lang="en-US" dirty="0"/>
            </a:br>
            <a:r>
              <a:rPr lang="en-US" dirty="0"/>
              <a:t>They have gills which take in oxygen from the water. </a:t>
            </a:r>
          </a:p>
        </p:txBody>
      </p:sp>
      <p:sp>
        <p:nvSpPr>
          <p:cNvPr id="12" name="TextBox 11">
            <a:extLst>
              <a:ext uri="{FF2B5EF4-FFF2-40B4-BE49-F238E27FC236}">
                <a16:creationId xmlns:a16="http://schemas.microsoft.com/office/drawing/2014/main" id="{42F04A63-57A3-E045-B57F-B3EBC3C1DB2C}"/>
              </a:ext>
            </a:extLst>
          </p:cNvPr>
          <p:cNvSpPr txBox="1"/>
          <p:nvPr/>
        </p:nvSpPr>
        <p:spPr>
          <a:xfrm>
            <a:off x="4383389" y="1284041"/>
            <a:ext cx="3294991" cy="1021556"/>
          </a:xfrm>
          <a:prstGeom prst="wedgeRoundRectCallout">
            <a:avLst>
              <a:gd name="adj1" fmla="val 34017"/>
              <a:gd name="adj2" fmla="val -82860"/>
              <a:gd name="adj3" fmla="val 16667"/>
            </a:avLst>
          </a:prstGeom>
          <a:solidFill>
            <a:schemeClr val="bg1"/>
          </a:solidFill>
          <a:ln w="38100">
            <a:solidFill>
              <a:srgbClr val="CA085C"/>
            </a:solidFill>
          </a:ln>
        </p:spPr>
        <p:txBody>
          <a:bodyPr wrap="square" rtlCol="0">
            <a:spAutoFit/>
          </a:bodyPr>
          <a:lstStyle/>
          <a:p>
            <a:r>
              <a:rPr lang="en-US" dirty="0"/>
              <a:t>These </a:t>
            </a:r>
            <a:r>
              <a:rPr lang="en-US" dirty="0" err="1"/>
              <a:t>colourful</a:t>
            </a:r>
            <a:r>
              <a:rPr lang="en-US" dirty="0"/>
              <a:t> fish live in warm, tropical waters - often in coral reefs. </a:t>
            </a:r>
          </a:p>
        </p:txBody>
      </p:sp>
    </p:spTree>
    <p:extLst>
      <p:ext uri="{BB962C8B-B14F-4D97-AF65-F5344CB8AC3E}">
        <p14:creationId xmlns:p14="http://schemas.microsoft.com/office/powerpoint/2010/main" val="30380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par>
                                <p:cTn id="11" presetID="0" presetClass="path" presetSubtype="0" accel="50000" decel="50000" fill="hold" nodeType="withEffect">
                                  <p:stCondLst>
                                    <p:cond delay="0"/>
                                  </p:stCondLst>
                                  <p:childTnLst>
                                    <p:animMotion origin="layout" path="M 4.16667E-6 1.11111E-6 L -0.3875 -0.16482 " pathEditMode="relative" rAng="0" ptsTypes="AA">
                                      <p:cBhvr>
                                        <p:cTn id="12" dur="2000" fill="hold"/>
                                        <p:tgtEl>
                                          <p:spTgt spid="7"/>
                                        </p:tgtEl>
                                        <p:attrNameLst>
                                          <p:attrName>ppt_x</p:attrName>
                                          <p:attrName>ppt_y</p:attrName>
                                        </p:attrNameLst>
                                      </p:cBhvr>
                                      <p:rCtr x="-19375" y="-8241"/>
                                    </p:animMotion>
                                  </p:childTnLst>
                                </p:cTn>
                              </p:par>
                            </p:childTnLst>
                          </p:cTn>
                        </p:par>
                        <p:par>
                          <p:cTn id="13" fill="hold">
                            <p:stCondLst>
                              <p:cond delay="2000"/>
                            </p:stCondLst>
                            <p:childTnLst>
                              <p:par>
                                <p:cTn id="14" presetID="47"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par>
                          <p:cTn id="27" fill="hold">
                            <p:stCondLst>
                              <p:cond delay="0"/>
                            </p:stCondLst>
                            <p:childTnLst>
                              <p:par>
                                <p:cTn id="28" presetID="22"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par>
                          <p:cTn id="35" fill="hold">
                            <p:stCondLst>
                              <p:cond delay="0"/>
                            </p:stCondLst>
                            <p:childTnLst>
                              <p:par>
                                <p:cTn id="36" presetID="22"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CE789E-1881-0447-90D5-A2724BFF1AF0}"/>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rcRect/>
          <a:stretch/>
        </p:blipFill>
        <p:spPr>
          <a:xfrm>
            <a:off x="473724" y="462709"/>
            <a:ext cx="8185533" cy="5916058"/>
          </a:xfrm>
          <a:prstGeom prst="roundRect">
            <a:avLst>
              <a:gd name="adj" fmla="val 2549"/>
            </a:avLst>
          </a:prstGeom>
        </p:spPr>
      </p:pic>
      <p:pic>
        <p:nvPicPr>
          <p:cNvPr id="3" name="Picture 2">
            <a:extLst>
              <a:ext uri="{FF2B5EF4-FFF2-40B4-BE49-F238E27FC236}">
                <a16:creationId xmlns:a16="http://schemas.microsoft.com/office/drawing/2014/main" id="{1169BCEF-A3D0-604A-ACBE-AC9A85B9D4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01954" y="745835"/>
            <a:ext cx="4286396" cy="5346989"/>
          </a:xfrm>
          <a:prstGeom prst="roundRect">
            <a:avLst>
              <a:gd name="adj" fmla="val 5203"/>
            </a:avLst>
          </a:prstGeom>
          <a:ln w="38100">
            <a:solidFill>
              <a:srgbClr val="CA085C"/>
            </a:solidFill>
          </a:ln>
        </p:spPr>
      </p:pic>
      <p:pic>
        <p:nvPicPr>
          <p:cNvPr id="7" name="Picture 6">
            <a:extLst>
              <a:ext uri="{FF2B5EF4-FFF2-40B4-BE49-F238E27FC236}">
                <a16:creationId xmlns:a16="http://schemas.microsoft.com/office/drawing/2014/main" id="{97EEE0C5-5847-DA46-8B24-4F18D432A3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976899" flipH="1">
            <a:off x="-1066671" y="3251597"/>
            <a:ext cx="2463124" cy="4679047"/>
          </a:xfrm>
          <a:prstGeom prst="rect">
            <a:avLst/>
          </a:prstGeom>
        </p:spPr>
      </p:pic>
      <p:sp>
        <p:nvSpPr>
          <p:cNvPr id="8" name="TextBox 7">
            <a:extLst>
              <a:ext uri="{FF2B5EF4-FFF2-40B4-BE49-F238E27FC236}">
                <a16:creationId xmlns:a16="http://schemas.microsoft.com/office/drawing/2014/main" id="{32B76B12-5F4D-B54A-8637-C142C8B777C6}"/>
              </a:ext>
            </a:extLst>
          </p:cNvPr>
          <p:cNvSpPr txBox="1"/>
          <p:nvPr/>
        </p:nvSpPr>
        <p:spPr>
          <a:xfrm>
            <a:off x="2362692" y="3228276"/>
            <a:ext cx="2008681" cy="408623"/>
          </a:xfrm>
          <a:prstGeom prst="wedgeRoundRectCallout">
            <a:avLst>
              <a:gd name="adj1" fmla="val -41232"/>
              <a:gd name="adj2" fmla="val -119714"/>
              <a:gd name="adj3" fmla="val 16667"/>
            </a:avLst>
          </a:prstGeom>
          <a:solidFill>
            <a:schemeClr val="bg1"/>
          </a:solidFill>
          <a:ln w="38100">
            <a:solidFill>
              <a:srgbClr val="CA085C"/>
            </a:solidFill>
          </a:ln>
        </p:spPr>
        <p:txBody>
          <a:bodyPr wrap="square" rtlCol="0">
            <a:spAutoFit/>
          </a:bodyPr>
          <a:lstStyle/>
          <a:p>
            <a:r>
              <a:rPr lang="en-US" dirty="0"/>
              <a:t>This is a jellyfish.</a:t>
            </a:r>
          </a:p>
        </p:txBody>
      </p:sp>
      <p:sp>
        <p:nvSpPr>
          <p:cNvPr id="10" name="TextBox 9">
            <a:extLst>
              <a:ext uri="{FF2B5EF4-FFF2-40B4-BE49-F238E27FC236}">
                <a16:creationId xmlns:a16="http://schemas.microsoft.com/office/drawing/2014/main" id="{A16BCA26-EE44-FF44-B82C-05B635DDDF01}"/>
              </a:ext>
            </a:extLst>
          </p:cNvPr>
          <p:cNvSpPr txBox="1"/>
          <p:nvPr/>
        </p:nvSpPr>
        <p:spPr>
          <a:xfrm>
            <a:off x="2222557" y="3213428"/>
            <a:ext cx="2630773" cy="715089"/>
          </a:xfrm>
          <a:prstGeom prst="wedgeRoundRectCallout">
            <a:avLst>
              <a:gd name="adj1" fmla="val -37850"/>
              <a:gd name="adj2" fmla="val -87746"/>
              <a:gd name="adj3" fmla="val 16667"/>
            </a:avLst>
          </a:prstGeom>
          <a:solidFill>
            <a:schemeClr val="bg1"/>
          </a:solidFill>
          <a:ln w="38100">
            <a:solidFill>
              <a:srgbClr val="CA085C"/>
            </a:solidFill>
          </a:ln>
        </p:spPr>
        <p:txBody>
          <a:bodyPr wrap="square" rtlCol="0">
            <a:spAutoFit/>
          </a:bodyPr>
          <a:lstStyle/>
          <a:p>
            <a:r>
              <a:rPr lang="en-US" dirty="0"/>
              <a:t>Jellyfish have umbrella or bell-shaped bodies.</a:t>
            </a:r>
          </a:p>
        </p:txBody>
      </p:sp>
      <p:sp>
        <p:nvSpPr>
          <p:cNvPr id="12" name="TextBox 11">
            <a:extLst>
              <a:ext uri="{FF2B5EF4-FFF2-40B4-BE49-F238E27FC236}">
                <a16:creationId xmlns:a16="http://schemas.microsoft.com/office/drawing/2014/main" id="{42F04A63-57A3-E045-B57F-B3EBC3C1DB2C}"/>
              </a:ext>
            </a:extLst>
          </p:cNvPr>
          <p:cNvSpPr txBox="1"/>
          <p:nvPr/>
        </p:nvSpPr>
        <p:spPr>
          <a:xfrm>
            <a:off x="2221345" y="3249105"/>
            <a:ext cx="2724727" cy="1021556"/>
          </a:xfrm>
          <a:prstGeom prst="wedgeRoundRectCallout">
            <a:avLst>
              <a:gd name="adj1" fmla="val -39809"/>
              <a:gd name="adj2" fmla="val -79925"/>
              <a:gd name="adj3" fmla="val 16667"/>
            </a:avLst>
          </a:prstGeom>
          <a:solidFill>
            <a:schemeClr val="bg1"/>
          </a:solidFill>
          <a:ln w="38100">
            <a:solidFill>
              <a:srgbClr val="CA085C"/>
            </a:solidFill>
          </a:ln>
        </p:spPr>
        <p:txBody>
          <a:bodyPr wrap="square" rtlCol="0">
            <a:spAutoFit/>
          </a:bodyPr>
          <a:lstStyle/>
          <a:p>
            <a:r>
              <a:rPr lang="en-US" dirty="0"/>
              <a:t>They also have long tentacles that hang down from their bodies.     </a:t>
            </a:r>
          </a:p>
        </p:txBody>
      </p:sp>
    </p:spTree>
    <p:extLst>
      <p:ext uri="{BB962C8B-B14F-4D97-AF65-F5344CB8AC3E}">
        <p14:creationId xmlns:p14="http://schemas.microsoft.com/office/powerpoint/2010/main" val="257097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par>
                                <p:cTn id="11" presetID="0" presetClass="path" presetSubtype="0" accel="50000" decel="50000" fill="hold" nodeType="withEffect">
                                  <p:stCondLst>
                                    <p:cond delay="0"/>
                                  </p:stCondLst>
                                  <p:childTnLst>
                                    <p:animMotion origin="layout" path="M 4.44444E-6 2.22222E-6 L 0.19479 -0.22292 " pathEditMode="relative" rAng="0" ptsTypes="AA">
                                      <p:cBhvr>
                                        <p:cTn id="12" dur="2000" fill="hold"/>
                                        <p:tgtEl>
                                          <p:spTgt spid="7"/>
                                        </p:tgtEl>
                                        <p:attrNameLst>
                                          <p:attrName>ppt_x</p:attrName>
                                          <p:attrName>ppt_y</p:attrName>
                                        </p:attrNameLst>
                                      </p:cBhvr>
                                      <p:rCtr x="9740" y="-11157"/>
                                    </p:animMotion>
                                  </p:childTnLst>
                                </p:cTn>
                              </p:par>
                            </p:childTnLst>
                          </p:cTn>
                        </p:par>
                        <p:par>
                          <p:cTn id="13" fill="hold">
                            <p:stCondLst>
                              <p:cond delay="2000"/>
                            </p:stCondLst>
                            <p:childTnLst>
                              <p:par>
                                <p:cTn id="14" presetID="47"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par>
                          <p:cTn id="27" fill="hold">
                            <p:stCondLst>
                              <p:cond delay="0"/>
                            </p:stCondLst>
                            <p:childTnLst>
                              <p:par>
                                <p:cTn id="28" presetID="22"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par>
                          <p:cTn id="35" fill="hold">
                            <p:stCondLst>
                              <p:cond delay="0"/>
                            </p:stCondLst>
                            <p:childTnLst>
                              <p:par>
                                <p:cTn id="36" presetID="22"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CE789E-1881-0447-90D5-A2724BFF1AF0}"/>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rcRect/>
          <a:stretch/>
        </p:blipFill>
        <p:spPr>
          <a:xfrm>
            <a:off x="473724" y="462709"/>
            <a:ext cx="8185533" cy="5916058"/>
          </a:xfrm>
          <a:prstGeom prst="roundRect">
            <a:avLst>
              <a:gd name="adj" fmla="val 2549"/>
            </a:avLst>
          </a:prstGeom>
        </p:spPr>
      </p:pic>
      <p:pic>
        <p:nvPicPr>
          <p:cNvPr id="3" name="Picture 2">
            <a:extLst>
              <a:ext uri="{FF2B5EF4-FFF2-40B4-BE49-F238E27FC236}">
                <a16:creationId xmlns:a16="http://schemas.microsoft.com/office/drawing/2014/main" id="{1169BCEF-A3D0-604A-ACBE-AC9A85B9D4A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105469" y="777965"/>
            <a:ext cx="4282881" cy="5342603"/>
          </a:xfrm>
          <a:prstGeom prst="roundRect">
            <a:avLst>
              <a:gd name="adj" fmla="val 5203"/>
            </a:avLst>
          </a:prstGeom>
          <a:ln w="38100">
            <a:solidFill>
              <a:srgbClr val="CA085C"/>
            </a:solidFill>
          </a:ln>
        </p:spPr>
      </p:pic>
      <p:pic>
        <p:nvPicPr>
          <p:cNvPr id="7" name="Picture 6">
            <a:extLst>
              <a:ext uri="{FF2B5EF4-FFF2-40B4-BE49-F238E27FC236}">
                <a16:creationId xmlns:a16="http://schemas.microsoft.com/office/drawing/2014/main" id="{97EEE0C5-5847-DA46-8B24-4F18D432A3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976899" flipH="1">
            <a:off x="-1066671" y="3251597"/>
            <a:ext cx="2463124" cy="4679047"/>
          </a:xfrm>
          <a:prstGeom prst="rect">
            <a:avLst/>
          </a:prstGeom>
        </p:spPr>
      </p:pic>
      <p:sp>
        <p:nvSpPr>
          <p:cNvPr id="8" name="TextBox 7">
            <a:extLst>
              <a:ext uri="{FF2B5EF4-FFF2-40B4-BE49-F238E27FC236}">
                <a16:creationId xmlns:a16="http://schemas.microsoft.com/office/drawing/2014/main" id="{32B76B12-5F4D-B54A-8637-C142C8B777C6}"/>
              </a:ext>
            </a:extLst>
          </p:cNvPr>
          <p:cNvSpPr txBox="1"/>
          <p:nvPr/>
        </p:nvSpPr>
        <p:spPr>
          <a:xfrm>
            <a:off x="2020529" y="3228276"/>
            <a:ext cx="3362631" cy="1021556"/>
          </a:xfrm>
          <a:prstGeom prst="wedgeRoundRectCallout">
            <a:avLst>
              <a:gd name="adj1" fmla="val -35969"/>
              <a:gd name="adj2" fmla="val -77846"/>
              <a:gd name="adj3" fmla="val 16667"/>
            </a:avLst>
          </a:prstGeom>
          <a:solidFill>
            <a:schemeClr val="bg1"/>
          </a:solidFill>
          <a:ln w="38100">
            <a:solidFill>
              <a:srgbClr val="CA085C"/>
            </a:solidFill>
          </a:ln>
        </p:spPr>
        <p:txBody>
          <a:bodyPr wrap="square" rtlCol="0">
            <a:spAutoFit/>
          </a:bodyPr>
          <a:lstStyle/>
          <a:p>
            <a:r>
              <a:rPr lang="en-US" dirty="0"/>
              <a:t>Oh look, a dolphin!</a:t>
            </a:r>
            <a:br>
              <a:rPr lang="en-US" dirty="0"/>
            </a:br>
            <a:r>
              <a:rPr lang="en-US" dirty="0"/>
              <a:t>Dolphins have a curved fin on their backs and long noses. </a:t>
            </a:r>
          </a:p>
        </p:txBody>
      </p:sp>
      <p:sp>
        <p:nvSpPr>
          <p:cNvPr id="10" name="TextBox 9">
            <a:extLst>
              <a:ext uri="{FF2B5EF4-FFF2-40B4-BE49-F238E27FC236}">
                <a16:creationId xmlns:a16="http://schemas.microsoft.com/office/drawing/2014/main" id="{A16BCA26-EE44-FF44-B82C-05B635DDDF01}"/>
              </a:ext>
            </a:extLst>
          </p:cNvPr>
          <p:cNvSpPr txBox="1"/>
          <p:nvPr/>
        </p:nvSpPr>
        <p:spPr>
          <a:xfrm>
            <a:off x="2021514" y="3209548"/>
            <a:ext cx="2526424" cy="1021556"/>
          </a:xfrm>
          <a:prstGeom prst="wedgeRoundRectCallout">
            <a:avLst>
              <a:gd name="adj1" fmla="val -31428"/>
              <a:gd name="adj2" fmla="val -76196"/>
              <a:gd name="adj3" fmla="val 16667"/>
            </a:avLst>
          </a:prstGeom>
          <a:solidFill>
            <a:schemeClr val="bg1"/>
          </a:solidFill>
          <a:ln w="38100">
            <a:solidFill>
              <a:srgbClr val="CA085C"/>
            </a:solidFill>
          </a:ln>
        </p:spPr>
        <p:txBody>
          <a:bodyPr wrap="square" rtlCol="0">
            <a:spAutoFit/>
          </a:bodyPr>
          <a:lstStyle/>
          <a:p>
            <a:r>
              <a:rPr lang="en-US" dirty="0"/>
              <a:t>Dolphins talk to their friends using clicks, whistles and squeaks. </a:t>
            </a:r>
          </a:p>
        </p:txBody>
      </p:sp>
      <p:sp>
        <p:nvSpPr>
          <p:cNvPr id="12" name="TextBox 11">
            <a:extLst>
              <a:ext uri="{FF2B5EF4-FFF2-40B4-BE49-F238E27FC236}">
                <a16:creationId xmlns:a16="http://schemas.microsoft.com/office/drawing/2014/main" id="{42F04A63-57A3-E045-B57F-B3EBC3C1DB2C}"/>
              </a:ext>
            </a:extLst>
          </p:cNvPr>
          <p:cNvSpPr txBox="1"/>
          <p:nvPr/>
        </p:nvSpPr>
        <p:spPr>
          <a:xfrm>
            <a:off x="2028323" y="3233062"/>
            <a:ext cx="2531645" cy="1021556"/>
          </a:xfrm>
          <a:prstGeom prst="wedgeRoundRectCallout">
            <a:avLst>
              <a:gd name="adj1" fmla="val -31489"/>
              <a:gd name="adj2" fmla="val -78459"/>
              <a:gd name="adj3" fmla="val 16667"/>
            </a:avLst>
          </a:prstGeom>
          <a:solidFill>
            <a:schemeClr val="bg1"/>
          </a:solidFill>
          <a:ln w="38100">
            <a:solidFill>
              <a:srgbClr val="CA085C"/>
            </a:solidFill>
          </a:ln>
        </p:spPr>
        <p:txBody>
          <a:bodyPr wrap="square" rtlCol="0">
            <a:spAutoFit/>
          </a:bodyPr>
          <a:lstStyle/>
          <a:p>
            <a:r>
              <a:rPr lang="en-US" dirty="0"/>
              <a:t>You might see a dolphin diving in and out of the water. </a:t>
            </a:r>
          </a:p>
        </p:txBody>
      </p:sp>
    </p:spTree>
    <p:extLst>
      <p:ext uri="{BB962C8B-B14F-4D97-AF65-F5344CB8AC3E}">
        <p14:creationId xmlns:p14="http://schemas.microsoft.com/office/powerpoint/2010/main" val="28623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par>
                                <p:cTn id="11" presetID="0" presetClass="path" presetSubtype="0" accel="50000" decel="50000" fill="hold" nodeType="withEffect">
                                  <p:stCondLst>
                                    <p:cond delay="0"/>
                                  </p:stCondLst>
                                  <p:childTnLst>
                                    <p:animMotion origin="layout" path="M 4.44444E-6 2.22222E-6 L 0.19479 -0.22292 " pathEditMode="relative" rAng="0" ptsTypes="AA">
                                      <p:cBhvr>
                                        <p:cTn id="12" dur="2000" fill="hold"/>
                                        <p:tgtEl>
                                          <p:spTgt spid="7"/>
                                        </p:tgtEl>
                                        <p:attrNameLst>
                                          <p:attrName>ppt_x</p:attrName>
                                          <p:attrName>ppt_y</p:attrName>
                                        </p:attrNameLst>
                                      </p:cBhvr>
                                      <p:rCtr x="9740" y="-11157"/>
                                    </p:animMotion>
                                  </p:childTnLst>
                                </p:cTn>
                              </p:par>
                            </p:childTnLst>
                          </p:cTn>
                        </p:par>
                        <p:par>
                          <p:cTn id="13" fill="hold">
                            <p:stCondLst>
                              <p:cond delay="2000"/>
                            </p:stCondLst>
                            <p:childTnLst>
                              <p:par>
                                <p:cTn id="14" presetID="47"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par>
                          <p:cTn id="27" fill="hold">
                            <p:stCondLst>
                              <p:cond delay="0"/>
                            </p:stCondLst>
                            <p:childTnLst>
                              <p:par>
                                <p:cTn id="28" presetID="22"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par>
                          <p:cTn id="35" fill="hold">
                            <p:stCondLst>
                              <p:cond delay="0"/>
                            </p:stCondLst>
                            <p:childTnLst>
                              <p:par>
                                <p:cTn id="36" presetID="22"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CE789E-1881-0447-90D5-A2724BFF1AF0}"/>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rcRect/>
          <a:stretch/>
        </p:blipFill>
        <p:spPr>
          <a:xfrm>
            <a:off x="473724" y="462709"/>
            <a:ext cx="8185533" cy="5916058"/>
          </a:xfrm>
          <a:prstGeom prst="roundRect">
            <a:avLst>
              <a:gd name="adj" fmla="val 2549"/>
            </a:avLst>
          </a:prstGeom>
        </p:spPr>
      </p:pic>
      <p:pic>
        <p:nvPicPr>
          <p:cNvPr id="3" name="Picture 2">
            <a:extLst>
              <a:ext uri="{FF2B5EF4-FFF2-40B4-BE49-F238E27FC236}">
                <a16:creationId xmlns:a16="http://schemas.microsoft.com/office/drawing/2014/main" id="{1169BCEF-A3D0-604A-ACBE-AC9A85B9D4A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105469" y="777965"/>
            <a:ext cx="4282881" cy="5342603"/>
          </a:xfrm>
          <a:prstGeom prst="roundRect">
            <a:avLst>
              <a:gd name="adj" fmla="val 5203"/>
            </a:avLst>
          </a:prstGeom>
          <a:ln w="38100">
            <a:solidFill>
              <a:srgbClr val="CA085C"/>
            </a:solidFill>
          </a:ln>
        </p:spPr>
      </p:pic>
      <p:pic>
        <p:nvPicPr>
          <p:cNvPr id="7" name="Picture 6">
            <a:extLst>
              <a:ext uri="{FF2B5EF4-FFF2-40B4-BE49-F238E27FC236}">
                <a16:creationId xmlns:a16="http://schemas.microsoft.com/office/drawing/2014/main" id="{97EEE0C5-5847-DA46-8B24-4F18D432A3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976899" flipH="1">
            <a:off x="-1066671" y="3251597"/>
            <a:ext cx="2463124" cy="4679047"/>
          </a:xfrm>
          <a:prstGeom prst="rect">
            <a:avLst/>
          </a:prstGeom>
        </p:spPr>
      </p:pic>
      <p:sp>
        <p:nvSpPr>
          <p:cNvPr id="8" name="TextBox 7">
            <a:extLst>
              <a:ext uri="{FF2B5EF4-FFF2-40B4-BE49-F238E27FC236}">
                <a16:creationId xmlns:a16="http://schemas.microsoft.com/office/drawing/2014/main" id="{32B76B12-5F4D-B54A-8637-C142C8B777C6}"/>
              </a:ext>
            </a:extLst>
          </p:cNvPr>
          <p:cNvSpPr txBox="1"/>
          <p:nvPr/>
        </p:nvSpPr>
        <p:spPr>
          <a:xfrm>
            <a:off x="2020529" y="3172293"/>
            <a:ext cx="3362631" cy="715089"/>
          </a:xfrm>
          <a:prstGeom prst="wedgeRoundRectCallout">
            <a:avLst>
              <a:gd name="adj1" fmla="val -35969"/>
              <a:gd name="adj2" fmla="val -77846"/>
              <a:gd name="adj3" fmla="val 16667"/>
            </a:avLst>
          </a:prstGeom>
          <a:solidFill>
            <a:schemeClr val="bg1"/>
          </a:solidFill>
          <a:ln w="38100">
            <a:solidFill>
              <a:srgbClr val="CA085C"/>
            </a:solidFill>
          </a:ln>
        </p:spPr>
        <p:txBody>
          <a:bodyPr wrap="square" rtlCol="0">
            <a:spAutoFit/>
          </a:bodyPr>
          <a:lstStyle/>
          <a:p>
            <a:r>
              <a:rPr lang="en-US" dirty="0" err="1"/>
              <a:t>Shhh</a:t>
            </a:r>
            <a:r>
              <a:rPr lang="en-US" dirty="0"/>
              <a:t>! Look what I’ve spotted – it’s a turtle. </a:t>
            </a:r>
          </a:p>
        </p:txBody>
      </p:sp>
      <p:sp>
        <p:nvSpPr>
          <p:cNvPr id="10" name="TextBox 9">
            <a:extLst>
              <a:ext uri="{FF2B5EF4-FFF2-40B4-BE49-F238E27FC236}">
                <a16:creationId xmlns:a16="http://schemas.microsoft.com/office/drawing/2014/main" id="{A16BCA26-EE44-FF44-B82C-05B635DDDF01}"/>
              </a:ext>
            </a:extLst>
          </p:cNvPr>
          <p:cNvSpPr txBox="1"/>
          <p:nvPr/>
        </p:nvSpPr>
        <p:spPr>
          <a:xfrm>
            <a:off x="1847462" y="3237724"/>
            <a:ext cx="3564294" cy="1021556"/>
          </a:xfrm>
          <a:prstGeom prst="wedgeRoundRectCallout">
            <a:avLst>
              <a:gd name="adj1" fmla="val -31428"/>
              <a:gd name="adj2" fmla="val -76196"/>
              <a:gd name="adj3" fmla="val 16667"/>
            </a:avLst>
          </a:prstGeom>
          <a:solidFill>
            <a:schemeClr val="bg1"/>
          </a:solidFill>
          <a:ln w="38100">
            <a:solidFill>
              <a:srgbClr val="CA085C"/>
            </a:solidFill>
          </a:ln>
        </p:spPr>
        <p:txBody>
          <a:bodyPr wrap="square" rtlCol="0">
            <a:spAutoFit/>
          </a:bodyPr>
          <a:lstStyle/>
          <a:p>
            <a:r>
              <a:rPr lang="en-US" dirty="0"/>
              <a:t>Turtles have hard shells.</a:t>
            </a:r>
          </a:p>
          <a:p>
            <a:r>
              <a:rPr lang="en-US" dirty="0"/>
              <a:t>They have flippers which they use to swim through the water. </a:t>
            </a:r>
          </a:p>
        </p:txBody>
      </p:sp>
    </p:spTree>
    <p:extLst>
      <p:ext uri="{BB962C8B-B14F-4D97-AF65-F5344CB8AC3E}">
        <p14:creationId xmlns:p14="http://schemas.microsoft.com/office/powerpoint/2010/main" val="390844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par>
                                <p:cTn id="11" presetID="0" presetClass="path" presetSubtype="0" accel="50000" decel="50000" fill="hold" nodeType="withEffect">
                                  <p:stCondLst>
                                    <p:cond delay="0"/>
                                  </p:stCondLst>
                                  <p:childTnLst>
                                    <p:animMotion origin="layout" path="M 4.44444E-6 2.22222E-6 L 0.19479 -0.22292 " pathEditMode="relative" rAng="0" ptsTypes="AA">
                                      <p:cBhvr>
                                        <p:cTn id="12" dur="2000" fill="hold"/>
                                        <p:tgtEl>
                                          <p:spTgt spid="7"/>
                                        </p:tgtEl>
                                        <p:attrNameLst>
                                          <p:attrName>ppt_x</p:attrName>
                                          <p:attrName>ppt_y</p:attrName>
                                        </p:attrNameLst>
                                      </p:cBhvr>
                                      <p:rCtr x="9740" y="-11157"/>
                                    </p:animMotion>
                                  </p:childTnLst>
                                </p:cTn>
                              </p:par>
                            </p:childTnLst>
                          </p:cTn>
                        </p:par>
                        <p:par>
                          <p:cTn id="13" fill="hold">
                            <p:stCondLst>
                              <p:cond delay="2000"/>
                            </p:stCondLst>
                            <p:childTnLst>
                              <p:par>
                                <p:cTn id="14" presetID="47"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par>
                          <p:cTn id="27" fill="hold">
                            <p:stCondLst>
                              <p:cond delay="0"/>
                            </p:stCondLst>
                            <p:childTnLst>
                              <p:par>
                                <p:cTn id="28" presetID="22"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3218</TotalTime>
  <Words>564</Words>
  <Application>Microsoft Office PowerPoint</Application>
  <PresentationFormat>On-screen Show (4:3)</PresentationFormat>
  <Paragraphs>43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Twinkl</vt:lpstr>
      <vt:lpstr>Calibri</vt:lpstr>
      <vt:lpstr>Roboto</vt:lpstr>
      <vt:lpstr>Arial</vt:lpstr>
      <vt:lpstr>Office Theme</vt:lpstr>
      <vt:lpstr>Disclaimer/s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twiknl</dc:creator>
  <cp:lastModifiedBy>Teacher Local Account</cp:lastModifiedBy>
  <cp:revision>26</cp:revision>
  <dcterms:created xsi:type="dcterms:W3CDTF">2021-04-23T09:45:02Z</dcterms:created>
  <dcterms:modified xsi:type="dcterms:W3CDTF">2023-06-20T05:57:50Z</dcterms:modified>
</cp:coreProperties>
</file>