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278" r:id="rId16"/>
    <p:sldId id="290" r:id="rId17"/>
  </p:sldIdLst>
  <p:sldSz cx="17640300" cy="8820150"/>
  <p:notesSz cx="6858000" cy="9144000"/>
  <p:embeddedFontLst>
    <p:embeddedFont>
      <p:font typeface="Twinkl" panose="020B0604020202020204" charset="0"/>
      <p:regular r:id="rId20"/>
      <p:bold r:id="rId21"/>
    </p:embeddedFont>
    <p:embeddedFont>
      <p:font typeface="Twinkl SemiBold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5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6B0"/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06" y="101"/>
      </p:cViewPr>
      <p:guideLst>
        <p:guide orient="horz" pos="2665"/>
        <p:guide pos="5556"/>
        <p:guide pos="398"/>
        <p:guide orient="horz" pos="5111"/>
        <p:guide pos="10682"/>
        <p:guide orient="horz" pos="309"/>
        <p:guide pos="607"/>
        <p:guide orient="horz" pos="514"/>
        <p:guide orient="horz" pos="4918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19/12/2022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19/12/2022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ks1-twinkl-originals-key-stage-1/twinkl-educational-publishing-fiction-story-books-story-primary-resources-english-key-stage-1/hettys-hanukkah-fiction-ks1-twinkl-original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ks1-twinkl-originals-key-stage-1/twinkl-educational-publishing-fiction-story-books-story-primary-resources-english-key-stage-1/hettys-hanukkah-fiction-ks1-twinkl-originals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29E5BA1-EB81-4A16-86D2-491975234DE8}"/>
              </a:ext>
            </a:extLst>
          </p:cNvPr>
          <p:cNvSpPr/>
          <p:nvPr/>
        </p:nvSpPr>
        <p:spPr>
          <a:xfrm>
            <a:off x="15694189" y="114408"/>
            <a:ext cx="1876097" cy="130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18DF4A89-A45B-4355-9A21-8CDE9AF78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4" y="621258"/>
            <a:ext cx="7155628" cy="224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On the seventh night of Hanukkah, after Shabbat, Hetty’s </a:t>
            </a:r>
            <a:r>
              <a:rPr lang="en-GB" altLang="en-US" sz="2000" dirty="0" err="1">
                <a:latin typeface="Twinkl" pitchFamily="2" charset="0"/>
              </a:rPr>
              <a:t>saba</a:t>
            </a:r>
            <a:r>
              <a:rPr lang="en-GB" altLang="en-US" sz="2000" dirty="0">
                <a:latin typeface="Twinkl" pitchFamily="2" charset="0"/>
              </a:rPr>
              <a:t> and </a:t>
            </a:r>
            <a:r>
              <a:rPr lang="en-GB" altLang="en-US" sz="2000" dirty="0" err="1">
                <a:latin typeface="Twinkl" pitchFamily="2" charset="0"/>
              </a:rPr>
              <a:t>savta</a:t>
            </a:r>
            <a:r>
              <a:rPr lang="en-GB" altLang="en-US" sz="2000" dirty="0">
                <a:latin typeface="Twinkl" pitchFamily="2" charset="0"/>
              </a:rPr>
              <a:t> came round. They brought their own hanukkiah with them and lit seven candles. 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Saba told Hetty that it had belonged to his mother and had been passed down through many generations.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1F86A29-E75E-4791-B687-130EED6DD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7168" y="621258"/>
            <a:ext cx="3718472" cy="13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Hetty showed them a hanukkiah that she had made in school. </a:t>
            </a:r>
            <a:br>
              <a:rPr lang="en-GB" altLang="en-US" sz="2000" dirty="0">
                <a:latin typeface="Twinkl" pitchFamily="2" charset="0"/>
              </a:rPr>
            </a:b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7969857-6E69-43DF-B8B0-487F0409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4044" y="1474073"/>
            <a:ext cx="3517818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“It’s a Hanukkah gift for the baby,” she said.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898D0AA9-A712-40D7-AA8A-E6FA0F97C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7168" y="4779244"/>
            <a:ext cx="7133571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Hetty went to bed and hoped that she would be able to give her baby sister the gift before the end of Hanukkah.</a:t>
            </a:r>
          </a:p>
        </p:txBody>
      </p:sp>
    </p:spTree>
    <p:extLst>
      <p:ext uri="{BB962C8B-B14F-4D97-AF65-F5344CB8AC3E}">
        <p14:creationId xmlns:p14="http://schemas.microsoft.com/office/powerpoint/2010/main" val="50643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2E388700-A2BF-4BE9-ADE3-6D77C258D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621258"/>
            <a:ext cx="6757987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The next morning, Hetty was woken up by Saba and </a:t>
            </a:r>
            <a:r>
              <a:rPr lang="en-GB" altLang="en-US" sz="2000" dirty="0" err="1">
                <a:latin typeface="Twinkl" pitchFamily="2" charset="0"/>
              </a:rPr>
              <a:t>Savta</a:t>
            </a:r>
            <a:r>
              <a:rPr lang="en-GB" altLang="en-US" sz="2000" dirty="0">
                <a:latin typeface="Twinkl" pitchFamily="2" charset="0"/>
              </a:rPr>
              <a:t>, who had stayed the night.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776D076-21C0-4464-9800-27EE5E5B9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621258"/>
            <a:ext cx="6618288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Hetty was so excited. “If she comes home today, she will be here to light the last candle!” she said. 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2AF438F4-740B-41EA-8140-7CCC40D7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88" y="1543578"/>
            <a:ext cx="7270284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0"/>
              </a:spcAft>
            </a:pPr>
            <a:r>
              <a:rPr lang="en-GB" altLang="en-US" sz="2000" dirty="0">
                <a:latin typeface="Twinkl" pitchFamily="2" charset="0"/>
              </a:rPr>
              <a:t>“Mummy and Daddy have gone to the hospital,” </a:t>
            </a:r>
            <a:r>
              <a:rPr lang="en-GB" altLang="en-US" sz="2000" dirty="0" err="1">
                <a:latin typeface="Twinkl" pitchFamily="2" charset="0"/>
              </a:rPr>
              <a:t>Savta</a:t>
            </a:r>
            <a:r>
              <a:rPr lang="en-GB" altLang="en-US" sz="2000" dirty="0">
                <a:latin typeface="Twinkl" pitchFamily="2" charset="0"/>
              </a:rPr>
              <a:t> told her.</a:t>
            </a:r>
          </a:p>
          <a:p>
            <a:pPr marL="97200" indent="-457200">
              <a:lnSpc>
                <a:spcPts val="3000"/>
              </a:lnSpc>
              <a:spcAft>
                <a:spcPts val="0"/>
              </a:spcAft>
            </a:pPr>
            <a:r>
              <a:rPr lang="en-GB" altLang="en-US" sz="2000" dirty="0">
                <a:latin typeface="Twinkl" pitchFamily="2" charset="0"/>
              </a:rPr>
              <a:t>“The baby is coming!”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A60DBCA6-E1B1-4287-B485-6903816BA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5575" y="1543578"/>
            <a:ext cx="7122100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“Be patient,” laughed </a:t>
            </a:r>
            <a:r>
              <a:rPr lang="en-GB" altLang="en-US" sz="2000" dirty="0" err="1">
                <a:latin typeface="Twinkl" pitchFamily="2" charset="0"/>
              </a:rPr>
              <a:t>Savta</a:t>
            </a:r>
            <a:r>
              <a:rPr lang="en-GB" altLang="en-US" sz="2000" dirty="0">
                <a:latin typeface="Twinkl" pitchFamily="2" charset="0"/>
              </a:rPr>
              <a:t>. “She will come when she’s ready.”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E54DD55C-A61F-4C87-A06B-55C810828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8339" y="5139593"/>
            <a:ext cx="7360307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So, Hetty sat by the window with the baby’s gift. She waited...</a:t>
            </a:r>
          </a:p>
        </p:txBody>
      </p:sp>
    </p:spTree>
    <p:extLst>
      <p:ext uri="{BB962C8B-B14F-4D97-AF65-F5344CB8AC3E}">
        <p14:creationId xmlns:p14="http://schemas.microsoft.com/office/powerpoint/2010/main" val="37311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D288FC20-444B-4021-8883-60D149868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621258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...and waited...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D3107F1-D3D1-4787-936A-99E1FFB39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621258"/>
            <a:ext cx="661828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Eventually, the sun began to go down.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4A2F82C-22C8-4BA7-9F6C-C5DF6560B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5575" y="1116043"/>
            <a:ext cx="6970466" cy="170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</a:pPr>
            <a:r>
              <a:rPr lang="en-GB" altLang="en-US" sz="2000" dirty="0">
                <a:latin typeface="Twinkl" pitchFamily="2" charset="0"/>
              </a:rPr>
              <a:t>“We’ll be lighting the Hanukkah candles soon,” Hetty said to </a:t>
            </a:r>
            <a:r>
              <a:rPr lang="en-GB" altLang="en-US" sz="2000" dirty="0" err="1">
                <a:latin typeface="Twinkl" pitchFamily="2" charset="0"/>
              </a:rPr>
              <a:t>Savta</a:t>
            </a:r>
            <a:r>
              <a:rPr lang="en-GB" altLang="en-US" sz="2000" dirty="0">
                <a:latin typeface="Twinkl" pitchFamily="2" charset="0"/>
              </a:rPr>
              <a:t>, feeling disappointed. “I don’t think the baby is going to be here in time.”</a:t>
            </a:r>
            <a:br>
              <a:rPr lang="en-GB" altLang="en-US" sz="2000" dirty="0">
                <a:latin typeface="Twinkl" pitchFamily="2" charset="0"/>
              </a:rPr>
            </a:b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0C87606-27B9-4683-8F8A-9218956A0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4841161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...and waited.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A52F77E-0698-4A46-B0DA-0A12B6BC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7529" y="6638429"/>
            <a:ext cx="3045810" cy="170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n-GB" altLang="en-US" sz="2000" dirty="0">
                <a:latin typeface="Twinkl" pitchFamily="2" charset="0"/>
              </a:rPr>
              <a:t>She went to her room and popped the Hanukkah gift in her drawer, ready for next year.</a:t>
            </a:r>
          </a:p>
        </p:txBody>
      </p:sp>
    </p:spTree>
    <p:extLst>
      <p:ext uri="{BB962C8B-B14F-4D97-AF65-F5344CB8AC3E}">
        <p14:creationId xmlns:p14="http://schemas.microsoft.com/office/powerpoint/2010/main" val="2339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D8D20722-4EF3-42FB-BE8C-ADE1C5BF9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621258"/>
            <a:ext cx="6757987" cy="13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When she came back, she couldn’t believe her eyes! Mummy and Daddy had arrived with her new baby sister. Hetty was so happy that she thought she would burst.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27E923A-DEAA-48C5-803C-8BB036114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699" y="621258"/>
            <a:ext cx="7155355" cy="170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Finally, Hetty was able to share the new hanukkiah with her sister. The whole family gathered around the hanukkiah to light eight candles for the last night of Hanukkah. </a:t>
            </a:r>
            <a:br>
              <a:rPr lang="en-GB" altLang="en-US" sz="2000" dirty="0">
                <a:latin typeface="Twinkl" pitchFamily="2" charset="0"/>
              </a:rPr>
            </a:b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425571E-52F7-4F8C-AFAE-5FCF14FBD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5575" y="1930868"/>
            <a:ext cx="6757987" cy="109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“What are you going to name the baby?” asked Saba. 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“We haven’t quite decided yet,” said Daddy.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8B211B8-36D8-42BA-A960-18A6C9D4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50" y="1993278"/>
            <a:ext cx="6757987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“Mazal Tov!” they both said.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9223C3-560A-4D6D-8070-1163EBD5B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2" y="2361611"/>
            <a:ext cx="6757987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Saba and </a:t>
            </a:r>
            <a:r>
              <a:rPr lang="en-GB" altLang="en-US" sz="2000" dirty="0" err="1">
                <a:latin typeface="Twinkl" pitchFamily="2" charset="0"/>
              </a:rPr>
              <a:t>Savta</a:t>
            </a:r>
            <a:r>
              <a:rPr lang="en-GB" altLang="en-US" sz="2000" dirty="0">
                <a:latin typeface="Twinkl" pitchFamily="2" charset="0"/>
              </a:rPr>
              <a:t> congratulated Mummy and Daddy. </a:t>
            </a:r>
          </a:p>
        </p:txBody>
      </p:sp>
    </p:spTree>
    <p:extLst>
      <p:ext uri="{BB962C8B-B14F-4D97-AF65-F5344CB8AC3E}">
        <p14:creationId xmlns:p14="http://schemas.microsoft.com/office/powerpoint/2010/main" val="163678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F414A97B-718A-4DA5-86BD-DF833B910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50" y="1543578"/>
            <a:ext cx="6757987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Mummy and Daddy looked at each other. “In Hebrew, the name ‘</a:t>
            </a:r>
            <a:r>
              <a:rPr lang="en-GB" altLang="en-US" sz="2000" dirty="0" err="1">
                <a:latin typeface="Twinkl" pitchFamily="2" charset="0"/>
              </a:rPr>
              <a:t>Liora</a:t>
            </a:r>
            <a:r>
              <a:rPr lang="en-GB" altLang="en-US" sz="2000" dirty="0">
                <a:latin typeface="Twinkl" pitchFamily="2" charset="0"/>
              </a:rPr>
              <a:t>’ is connected to light,” said Mummy.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7879814-4702-4DB2-9443-27E7C0DB5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0" y="621258"/>
            <a:ext cx="6618288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The baby gurgled. “I think she likes it,” smiled Hetty.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84E5F18-29DE-413A-9B87-0EC6B8779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621258"/>
            <a:ext cx="7427940" cy="1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spc="-20" dirty="0">
                <a:latin typeface="Twinkl" pitchFamily="2" charset="0"/>
              </a:rPr>
              <a:t>“Well, whatever you decide, she has certainly brought even more light into our lives,” said </a:t>
            </a:r>
            <a:r>
              <a:rPr lang="en-GB" altLang="en-US" sz="2000" spc="-20" dirty="0" err="1">
                <a:latin typeface="Twinkl" pitchFamily="2" charset="0"/>
              </a:rPr>
              <a:t>Savta</a:t>
            </a:r>
            <a:r>
              <a:rPr lang="en-GB" altLang="en-US" sz="2000" spc="-20" dirty="0">
                <a:latin typeface="Twinkl" pitchFamily="2" charset="0"/>
              </a:rPr>
              <a:t>, gazing at the flickering candles. 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/>
            </a:r>
            <a:br>
              <a:rPr lang="en-GB" altLang="en-US" sz="2000" dirty="0">
                <a:latin typeface="Twinkl" pitchFamily="2" charset="0"/>
              </a:rPr>
            </a:b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8D47E32-5C39-483B-B39A-7419754BC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5575" y="1177927"/>
            <a:ext cx="6757987" cy="109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“That’s decided, then,” said Daddy.</a:t>
            </a:r>
          </a:p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“Happy Hanukkah, </a:t>
            </a:r>
            <a:r>
              <a:rPr lang="en-GB" altLang="en-US" sz="2000" dirty="0" err="1">
                <a:latin typeface="Twinkl" pitchFamily="2" charset="0"/>
              </a:rPr>
              <a:t>Liora</a:t>
            </a:r>
            <a:r>
              <a:rPr lang="en-GB" altLang="en-US" sz="2000" dirty="0">
                <a:latin typeface="Twinkl" pitchFamily="2" charset="0"/>
              </a:rPr>
              <a:t>,” whispered Hetty.</a:t>
            </a:r>
          </a:p>
        </p:txBody>
      </p:sp>
    </p:spTree>
    <p:extLst>
      <p:ext uri="{BB962C8B-B14F-4D97-AF65-F5344CB8AC3E}">
        <p14:creationId xmlns:p14="http://schemas.microsoft.com/office/powerpoint/2010/main" val="7477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A608CB2-345B-4087-B67D-3F37DCD4D247}"/>
              </a:ext>
            </a:extLst>
          </p:cNvPr>
          <p:cNvSpPr/>
          <p:nvPr/>
        </p:nvSpPr>
        <p:spPr>
          <a:xfrm>
            <a:off x="7835462" y="3720662"/>
            <a:ext cx="1876097" cy="130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63613" y="589726"/>
            <a:ext cx="6997973" cy="170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n-GB" altLang="en-US" sz="2000" dirty="0">
                <a:latin typeface="Twinkl" pitchFamily="2" charset="0"/>
              </a:rPr>
              <a:t>Hetty was helping Mummy and Daddy to polish some special menorahs called hanukkiahs. They needed to be ready to display in the window. This would show everyone how </a:t>
            </a:r>
          </a:p>
          <a:p>
            <a:pPr>
              <a:lnSpc>
                <a:spcPts val="3000"/>
              </a:lnSpc>
            </a:pPr>
            <a:r>
              <a:rPr lang="en-GB" altLang="en-US" sz="2000" dirty="0">
                <a:latin typeface="Twinkl" pitchFamily="2" charset="0"/>
              </a:rPr>
              <a:t>proud the family were to be celebrating Hanukkah.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>
            <a:extLst>
              <a:ext uri="{FF2B5EF4-FFF2-40B4-BE49-F238E27FC236}">
                <a16:creationId xmlns:a16="http://schemas.microsoft.com/office/drawing/2014/main" id="{236DDC01-EF0B-484A-BDDD-1A271D8EF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5575" y="589726"/>
            <a:ext cx="7122100" cy="201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“Hanukkah starts tonight,” said Daddy. </a:t>
            </a:r>
          </a:p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“I hope the baby comes in time to join in,” said Hetty.</a:t>
            </a:r>
          </a:p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“It could be any time now,” smiled Mummy, who was resting </a:t>
            </a:r>
            <a:br>
              <a:rPr lang="en-GB" altLang="en-US" sz="2000" dirty="0">
                <a:latin typeface="Twinkl" pitchFamily="2" charset="0"/>
              </a:rPr>
            </a:br>
            <a:r>
              <a:rPr lang="en-GB" altLang="en-US" sz="2000" dirty="0">
                <a:latin typeface="Twinkl" pitchFamily="2" charset="0"/>
              </a:rPr>
              <a:t>on the sofa.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63613" y="621258"/>
            <a:ext cx="7187159" cy="13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That evening, just after the sun went down, Mummy lit the shamash. The family sang three blessings for the first night of Hanukkah. Hetty helped to light one candle on a hanukkiah.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80488" y="7384048"/>
            <a:ext cx="7270284" cy="13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“Can we go and see all the lights down the street?” Hetty asked when the candles had burned down.</a:t>
            </a:r>
            <a:br>
              <a:rPr lang="en-GB" altLang="en-US" sz="2000" dirty="0">
                <a:latin typeface="Twinkl" pitchFamily="2" charset="0"/>
              </a:rPr>
            </a:br>
            <a:endParaRPr lang="en-GB" altLang="en-US" sz="2000" dirty="0">
              <a:latin typeface="Twinkl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20C31C-3911-40F4-A962-8DE299FD2659}"/>
              </a:ext>
            </a:extLst>
          </p:cNvPr>
          <p:cNvGrpSpPr/>
          <p:nvPr/>
        </p:nvGrpSpPr>
        <p:grpSpPr>
          <a:xfrm>
            <a:off x="9835575" y="607610"/>
            <a:ext cx="6701413" cy="2398127"/>
            <a:chOff x="9835575" y="607610"/>
            <a:chExt cx="6701413" cy="2398127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9918700" y="1141275"/>
              <a:ext cx="6618288" cy="55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2600" rIns="0" bIns="92600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3000"/>
                </a:lnSpc>
                <a:spcAft>
                  <a:spcPts val="1200"/>
                </a:spcAft>
              </a:pPr>
              <a:r>
                <a:rPr lang="en-GB" altLang="en-US" sz="2000" dirty="0">
                  <a:solidFill>
                    <a:schemeClr val="bg1"/>
                  </a:solidFill>
                  <a:latin typeface="Twinkl" pitchFamily="2" charset="0"/>
                </a:rPr>
                <a:t>The hanukkiahs shining in the windows were beautiful. </a:t>
              </a:r>
              <a:endParaRPr lang="en-GB" altLang="en-US" sz="2000" dirty="0">
                <a:latin typeface="Twinkl" pitchFamily="2" charset="0"/>
              </a:endParaRP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236DDC01-EF0B-484A-BDDD-1A271D8EF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5575" y="607610"/>
              <a:ext cx="6173249" cy="2398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92600" rIns="0" bIns="92600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97200" indent="-457200">
                <a:lnSpc>
                  <a:spcPts val="3000"/>
                </a:lnSpc>
                <a:spcAft>
                  <a:spcPts val="1200"/>
                </a:spcAft>
              </a:pPr>
              <a:r>
                <a:rPr lang="en-GB" altLang="en-US" sz="2000" dirty="0">
                  <a:solidFill>
                    <a:schemeClr val="bg1"/>
                  </a:solidFill>
                  <a:latin typeface="Twinkl" pitchFamily="2" charset="0"/>
                </a:rPr>
                <a:t>“Great idea!” said Daddy.</a:t>
              </a:r>
            </a:p>
            <a:p>
              <a:pPr marL="97200" indent="-457200">
                <a:lnSpc>
                  <a:spcPts val="3000"/>
                </a:lnSpc>
                <a:spcAft>
                  <a:spcPts val="1200"/>
                </a:spcAft>
              </a:pPr>
              <a:endParaRPr lang="en-GB" altLang="en-US" sz="2000" dirty="0">
                <a:solidFill>
                  <a:schemeClr val="bg1"/>
                </a:solidFill>
                <a:latin typeface="Twinkl" pitchFamily="2" charset="0"/>
              </a:endParaRPr>
            </a:p>
            <a:p>
              <a:pPr marL="97200" indent="-457200">
                <a:lnSpc>
                  <a:spcPts val="3000"/>
                </a:lnSpc>
                <a:spcAft>
                  <a:spcPts val="1200"/>
                </a:spcAft>
              </a:pPr>
              <a:r>
                <a:rPr lang="en-GB" altLang="en-US" sz="2000" dirty="0">
                  <a:solidFill>
                    <a:schemeClr val="bg1"/>
                  </a:solidFill>
                  <a:latin typeface="Twinkl" pitchFamily="2" charset="0"/>
                </a:rPr>
                <a:t>“Seven nights of Hanukkah to go,” whispered Hetty </a:t>
              </a:r>
              <a:br>
                <a:rPr lang="en-GB" altLang="en-US" sz="20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sz="2000" dirty="0">
                  <a:solidFill>
                    <a:schemeClr val="bg1"/>
                  </a:solidFill>
                  <a:latin typeface="Twinkl" pitchFamily="2" charset="0"/>
                </a:rPr>
                <a:t>to the baby inside Mummy’s tummy.</a:t>
              </a:r>
              <a:br>
                <a:rPr lang="en-GB" altLang="en-US" sz="2000" dirty="0">
                  <a:solidFill>
                    <a:schemeClr val="bg1"/>
                  </a:solidFill>
                  <a:latin typeface="Twinkl" pitchFamily="2" charset="0"/>
                </a:rPr>
              </a:br>
              <a:endParaRPr lang="en-GB" altLang="en-US" sz="2000" dirty="0">
                <a:solidFill>
                  <a:schemeClr val="bg1"/>
                </a:solidFill>
                <a:latin typeface="Twink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54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63613" y="621258"/>
            <a:ext cx="7265987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On the second night of Hanukkah, the family sang two blessings. Then, Daddy used the shamash to light two candles.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80488" y="1543578"/>
            <a:ext cx="6757987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“Six days left for the baby to come,” said Hetty.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BCD67F-82D0-4748-96D3-A346AC85BEC4}"/>
              </a:ext>
            </a:extLst>
          </p:cNvPr>
          <p:cNvGrpSpPr/>
          <p:nvPr/>
        </p:nvGrpSpPr>
        <p:grpSpPr>
          <a:xfrm>
            <a:off x="9835575" y="621258"/>
            <a:ext cx="6701413" cy="2820808"/>
            <a:chOff x="9835575" y="621258"/>
            <a:chExt cx="6701413" cy="2820808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9918700" y="1235801"/>
              <a:ext cx="6618288" cy="185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2600" rIns="0" bIns="92600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3000"/>
                </a:lnSpc>
                <a:spcAft>
                  <a:spcPts val="1200"/>
                </a:spcAft>
              </a:pPr>
              <a:r>
                <a:rPr lang="en-GB" altLang="en-US" sz="2000" dirty="0">
                  <a:latin typeface="Twinkl" pitchFamily="2" charset="0"/>
                </a:rPr>
                <a:t>Hetty licked her lips. Earlier, she had helped Daddy to grate the potatoes and mix all the ingredients together before frying them.</a:t>
              </a:r>
            </a:p>
            <a:p>
              <a:pPr>
                <a:lnSpc>
                  <a:spcPts val="3000"/>
                </a:lnSpc>
                <a:spcAft>
                  <a:spcPts val="1200"/>
                </a:spcAft>
              </a:pPr>
              <a:r>
                <a:rPr lang="en-GB" altLang="en-US" sz="2000" dirty="0">
                  <a:latin typeface="Twinkl" pitchFamily="2" charset="0"/>
                </a:rPr>
                <a:t>They said a blessing and then all tucked in. </a:t>
              </a: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236DDC01-EF0B-484A-BDDD-1A271D8EF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5575" y="621258"/>
              <a:ext cx="6418909" cy="55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92600" rIns="0" bIns="92600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97200" indent="-457200">
                <a:lnSpc>
                  <a:spcPts val="3000"/>
                </a:lnSpc>
                <a:spcAft>
                  <a:spcPts val="1200"/>
                </a:spcAft>
              </a:pPr>
              <a:r>
                <a:rPr lang="en-GB" altLang="en-US" sz="2000" dirty="0">
                  <a:latin typeface="Twinkl" pitchFamily="2" charset="0"/>
                </a:rPr>
                <a:t>“Who wants a latke?” asked Daddy.</a:t>
              </a: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CA0CD5BA-9BFE-48AB-B67E-8B904E59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5575" y="2890599"/>
              <a:ext cx="6418909" cy="55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92600" rIns="0" bIns="92600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09713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97200" indent="-457200">
                <a:lnSpc>
                  <a:spcPts val="3000"/>
                </a:lnSpc>
                <a:spcAft>
                  <a:spcPts val="1200"/>
                </a:spcAft>
              </a:pPr>
              <a:r>
                <a:rPr lang="en-GB" altLang="en-US" sz="2000" dirty="0">
                  <a:latin typeface="Twinkl" pitchFamily="2" charset="0"/>
                </a:rPr>
                <a:t>“So delicious,” said Hetty.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27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5E17CEB7-B34F-4329-93DA-5535C3364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621258"/>
            <a:ext cx="7202925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On the third night of Hanukkah, the family sang two blessings and then lit three candles.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361A3AC-EC10-4CDF-B62C-217658A2C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636" y="621258"/>
            <a:ext cx="6618288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Hetty, Daddy and Mummy worked together to paint the dreidels. They sang a special song: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C4B8F6F-CE54-49E2-B70C-450E14E68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88" y="1543578"/>
            <a:ext cx="7202925" cy="13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“Five nights left for the baby to join in,” said Hetty. “Let’s sing while we decorate the dreidels. Then, she will want to come out and meet us.”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4D55D736-5C65-43FE-8660-2FF0C2E87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511" y="1543578"/>
            <a:ext cx="6757987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b="1" dirty="0">
                <a:latin typeface="Twinkl" pitchFamily="2" charset="0"/>
              </a:rPr>
              <a:t>“I have a little dreidel. I made it out of clay.</a:t>
            </a:r>
            <a:br>
              <a:rPr lang="en-GB" altLang="en-US" sz="2000" b="1" dirty="0">
                <a:latin typeface="Twinkl" pitchFamily="2" charset="0"/>
              </a:rPr>
            </a:br>
            <a:r>
              <a:rPr lang="en-GB" altLang="en-US" sz="2000" b="1" dirty="0">
                <a:latin typeface="Twinkl" pitchFamily="2" charset="0"/>
              </a:rPr>
              <a:t>And when it’s dry and ready, then dreidel I shall play!”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E7AEF95A-D7A3-47EC-9AAC-0B0852837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681" y="7558544"/>
            <a:ext cx="6757987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“The baby just kicked!” said Mummy.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A9892AD-A171-493E-8C8A-AE675D35E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680" y="7911955"/>
            <a:ext cx="6757987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“I think she can hear us.”</a:t>
            </a:r>
          </a:p>
        </p:txBody>
      </p:sp>
    </p:spTree>
    <p:extLst>
      <p:ext uri="{BB962C8B-B14F-4D97-AF65-F5344CB8AC3E}">
        <p14:creationId xmlns:p14="http://schemas.microsoft.com/office/powerpoint/2010/main" val="14661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45CCE3A3-9C9A-4734-9F83-83F869373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621258"/>
            <a:ext cx="6757987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The next night, Hetty counted out four candles and Daddy helped her to use the shamash to light them.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D402D23-D0A7-4998-9A7C-3C48AB7B4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699" y="2039373"/>
            <a:ext cx="6757987" cy="170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Mummy gave them some chocolate Hanukkah gelt to use in the game. “You’ll have to teach your sister how to play one day,” she smiled.</a:t>
            </a:r>
            <a:br>
              <a:rPr lang="en-GB" altLang="en-US" sz="2000" dirty="0">
                <a:latin typeface="Twinkl" pitchFamily="2" charset="0"/>
              </a:rPr>
            </a:b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3754A89-4B25-438D-A7E8-F7B10CFBF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88" y="1543578"/>
            <a:ext cx="6757987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“Four days left of Hanukkah,” Hetty whispered to Mummy’s baby bump.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283F952-202E-4FA9-AD33-5E453202E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5575" y="621258"/>
            <a:ext cx="6924237" cy="147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“Fancy a game of spin the dreidel?” asked Daddy. “The paint should be dry by now.”</a:t>
            </a:r>
          </a:p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“Yes, please!” said Hetty excitedly. </a:t>
            </a:r>
          </a:p>
        </p:txBody>
      </p:sp>
    </p:spTree>
    <p:extLst>
      <p:ext uri="{BB962C8B-B14F-4D97-AF65-F5344CB8AC3E}">
        <p14:creationId xmlns:p14="http://schemas.microsoft.com/office/powerpoint/2010/main" val="40346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>
            <a:extLst>
              <a:ext uri="{FF2B5EF4-FFF2-40B4-BE49-F238E27FC236}">
                <a16:creationId xmlns:a16="http://schemas.microsoft.com/office/drawing/2014/main" id="{984DE95A-6E06-4142-B67D-8706CA27F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701" y="621258"/>
            <a:ext cx="5105838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She came back with a basket of Mrs Bloom’s homemade doughnuts. 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CB9C077-C01B-4412-91DE-A47DFC3EB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88" y="621258"/>
            <a:ext cx="7065333" cy="224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“One, two, three, four, five,” counted Hetty as she helped Mummy to light the candles for the fifth night of Hanukkah.</a:t>
            </a:r>
          </a:p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“Five candles lit and three </a:t>
            </a:r>
            <a:br>
              <a:rPr lang="en-GB" altLang="en-US" sz="2000" dirty="0">
                <a:latin typeface="Twinkl" pitchFamily="2" charset="0"/>
              </a:rPr>
            </a:br>
            <a:r>
              <a:rPr lang="en-GB" altLang="en-US" sz="2000" dirty="0">
                <a:latin typeface="Twinkl" pitchFamily="2" charset="0"/>
              </a:rPr>
              <a:t>nights left to go.” </a:t>
            </a:r>
            <a:br>
              <a:rPr lang="en-GB" altLang="en-US" sz="2000" dirty="0">
                <a:latin typeface="Twinkl" pitchFamily="2" charset="0"/>
              </a:rPr>
            </a:b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691DAF0-DF2A-4543-A1FE-F1CA8CB35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5575" y="1543578"/>
            <a:ext cx="6757987" cy="5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</a:t>
            </a:r>
            <a:r>
              <a:rPr lang="en-GB" altLang="en-US" sz="2000" b="1" dirty="0">
                <a:latin typeface="Twinkl" pitchFamily="2" charset="0"/>
              </a:rPr>
              <a:t>Yum!</a:t>
            </a:r>
            <a:r>
              <a:rPr lang="en-GB" altLang="en-US" sz="2000" dirty="0">
                <a:latin typeface="Twinkl" pitchFamily="2" charset="0"/>
              </a:rPr>
              <a:t>” shouted Hetty. “My favourite!”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8A30176-551B-435C-82CC-041C7928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88" y="7320896"/>
            <a:ext cx="5173472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“I have a surprise for you,” grinned Mummy as she disappeared into the kitchen.</a:t>
            </a:r>
          </a:p>
        </p:txBody>
      </p:sp>
    </p:spTree>
    <p:extLst>
      <p:ext uri="{BB962C8B-B14F-4D97-AF65-F5344CB8AC3E}">
        <p14:creationId xmlns:p14="http://schemas.microsoft.com/office/powerpoint/2010/main" val="371105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D972FC30-8C8E-44DE-B007-D5936FA84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621258"/>
            <a:ext cx="7313284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The sixth night of Hanukkah was a Friday. The family sang the two Hanukkah blessings before lighting the hanukkiahs.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EBF87DD-2B1B-4A0D-A5E9-91C08881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699" y="1516418"/>
            <a:ext cx="6757987" cy="13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Hetty told the story of the Maccabees and how only a small amount of oil kept the menorah in the temple alight for eight days.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634F26C-3E13-458A-9BDB-961839E19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710" y="7088554"/>
            <a:ext cx="4099035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“Happy Hanukkah and Shabbat shalom,” said Daddy.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D7A378B3-FBC2-41C9-B070-576728383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5575" y="621258"/>
            <a:ext cx="7122100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>
              <a:lnSpc>
                <a:spcPts val="3000"/>
              </a:lnSpc>
              <a:spcAft>
                <a:spcPts val="0"/>
              </a:spcAft>
            </a:pPr>
            <a:r>
              <a:rPr lang="en-GB" altLang="en-US" sz="2000" dirty="0">
                <a:latin typeface="Twinkl" pitchFamily="2" charset="0"/>
              </a:rPr>
              <a:t>“We heard the story of Hanukkah in school today,” said Hetty.</a:t>
            </a:r>
          </a:p>
          <a:p>
            <a:pPr marL="97200" indent="-457200">
              <a:lnSpc>
                <a:spcPts val="3000"/>
              </a:lnSpc>
              <a:spcAft>
                <a:spcPts val="0"/>
              </a:spcAft>
            </a:pPr>
            <a:r>
              <a:rPr lang="en-GB" altLang="en-US" sz="2000" dirty="0">
                <a:latin typeface="Twinkl" pitchFamily="2" charset="0"/>
              </a:rPr>
              <a:t>“Shall I tell the baby all about it?”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B9BAA82-CD0A-416A-8734-9C3F4FBAC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38" y="6207162"/>
            <a:ext cx="4099035" cy="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altLang="en-US" sz="2000" dirty="0">
                <a:latin typeface="Twinkl" pitchFamily="2" charset="0"/>
              </a:rPr>
              <a:t>After that, Mummy lit the candles for Shabbat, the Jewish day of rest. </a:t>
            </a:r>
          </a:p>
        </p:txBody>
      </p:sp>
    </p:spTree>
    <p:extLst>
      <p:ext uri="{BB962C8B-B14F-4D97-AF65-F5344CB8AC3E}">
        <p14:creationId xmlns:p14="http://schemas.microsoft.com/office/powerpoint/2010/main" val="270373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 Book Powerpoint</Template>
  <TotalTime>102</TotalTime>
  <Words>1101</Words>
  <Application>Microsoft Office PowerPoint</Application>
  <PresentationFormat>Custom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Twinkl</vt:lpstr>
      <vt:lpstr>Twinkl SemiBold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Teacher Local Account</cp:lastModifiedBy>
  <cp:revision>16</cp:revision>
  <dcterms:created xsi:type="dcterms:W3CDTF">2021-10-20T15:34:42Z</dcterms:created>
  <dcterms:modified xsi:type="dcterms:W3CDTF">2022-12-19T07:04:42Z</dcterms:modified>
</cp:coreProperties>
</file>