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94FD9-57D5-40ED-93E5-DF402F1EE7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9B6120A-7D4B-4D87-9183-F1AE8E363A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73A7DA-0F2C-41DB-B834-E83F5D7D6967}"/>
              </a:ext>
            </a:extLst>
          </p:cNvPr>
          <p:cNvSpPr>
            <a:spLocks noGrp="1"/>
          </p:cNvSpPr>
          <p:nvPr>
            <p:ph type="dt" sz="half" idx="10"/>
          </p:nvPr>
        </p:nvSpPr>
        <p:spPr/>
        <p:txBody>
          <a:bodyPr/>
          <a:lstStyle/>
          <a:p>
            <a:fld id="{98D78723-2484-4B09-BC73-E94DB85BF980}" type="datetimeFigureOut">
              <a:rPr lang="en-GB" smtClean="0"/>
              <a:t>04/03/2021</a:t>
            </a:fld>
            <a:endParaRPr lang="en-GB"/>
          </a:p>
        </p:txBody>
      </p:sp>
      <p:sp>
        <p:nvSpPr>
          <p:cNvPr id="5" name="Footer Placeholder 4">
            <a:extLst>
              <a:ext uri="{FF2B5EF4-FFF2-40B4-BE49-F238E27FC236}">
                <a16:creationId xmlns:a16="http://schemas.microsoft.com/office/drawing/2014/main" id="{B4D49737-734D-4952-80C5-C62A9E1783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A3860E-0FDB-4D9F-A495-A7CC53CCD9AF}"/>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14098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8B4E-345F-438D-A420-E7C6637537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862AD4-1A2B-4FD5-8439-27A5FBA3CA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65BF00-0917-49FC-97CA-38CDC20D6C2D}"/>
              </a:ext>
            </a:extLst>
          </p:cNvPr>
          <p:cNvSpPr>
            <a:spLocks noGrp="1"/>
          </p:cNvSpPr>
          <p:nvPr>
            <p:ph type="dt" sz="half" idx="10"/>
          </p:nvPr>
        </p:nvSpPr>
        <p:spPr/>
        <p:txBody>
          <a:bodyPr/>
          <a:lstStyle/>
          <a:p>
            <a:fld id="{98D78723-2484-4B09-BC73-E94DB85BF980}" type="datetimeFigureOut">
              <a:rPr lang="en-GB" smtClean="0"/>
              <a:t>04/03/2021</a:t>
            </a:fld>
            <a:endParaRPr lang="en-GB"/>
          </a:p>
        </p:txBody>
      </p:sp>
      <p:sp>
        <p:nvSpPr>
          <p:cNvPr id="5" name="Footer Placeholder 4">
            <a:extLst>
              <a:ext uri="{FF2B5EF4-FFF2-40B4-BE49-F238E27FC236}">
                <a16:creationId xmlns:a16="http://schemas.microsoft.com/office/drawing/2014/main" id="{F4CDBFAA-AC81-4F5B-BF5B-A5161F393A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203CA3-9F75-4DA0-BA7E-D1B7EDBA028A}"/>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2012576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B2E7FB-ECB4-433F-9683-5341EFF9B6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EDC583-C0BC-4891-9195-02C0E138AC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C27D31-4E7F-480C-BDC3-1CF94C4A4A2D}"/>
              </a:ext>
            </a:extLst>
          </p:cNvPr>
          <p:cNvSpPr>
            <a:spLocks noGrp="1"/>
          </p:cNvSpPr>
          <p:nvPr>
            <p:ph type="dt" sz="half" idx="10"/>
          </p:nvPr>
        </p:nvSpPr>
        <p:spPr/>
        <p:txBody>
          <a:bodyPr/>
          <a:lstStyle/>
          <a:p>
            <a:fld id="{98D78723-2484-4B09-BC73-E94DB85BF980}" type="datetimeFigureOut">
              <a:rPr lang="en-GB" smtClean="0"/>
              <a:t>04/03/2021</a:t>
            </a:fld>
            <a:endParaRPr lang="en-GB"/>
          </a:p>
        </p:txBody>
      </p:sp>
      <p:sp>
        <p:nvSpPr>
          <p:cNvPr id="5" name="Footer Placeholder 4">
            <a:extLst>
              <a:ext uri="{FF2B5EF4-FFF2-40B4-BE49-F238E27FC236}">
                <a16:creationId xmlns:a16="http://schemas.microsoft.com/office/drawing/2014/main" id="{8489CA81-CBB4-45F8-9932-E5FAE3E4D1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16013-02F2-4401-9DBB-FD93569CA112}"/>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178453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6BAF-ECC0-45AD-B2B5-1FA615E5AA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34C740-9721-4243-8984-E4EDB0CB67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63A0A5-6738-4F9C-9816-25C8C800C9D0}"/>
              </a:ext>
            </a:extLst>
          </p:cNvPr>
          <p:cNvSpPr>
            <a:spLocks noGrp="1"/>
          </p:cNvSpPr>
          <p:nvPr>
            <p:ph type="dt" sz="half" idx="10"/>
          </p:nvPr>
        </p:nvSpPr>
        <p:spPr/>
        <p:txBody>
          <a:bodyPr/>
          <a:lstStyle/>
          <a:p>
            <a:fld id="{98D78723-2484-4B09-BC73-E94DB85BF980}" type="datetimeFigureOut">
              <a:rPr lang="en-GB" smtClean="0"/>
              <a:t>04/03/2021</a:t>
            </a:fld>
            <a:endParaRPr lang="en-GB"/>
          </a:p>
        </p:txBody>
      </p:sp>
      <p:sp>
        <p:nvSpPr>
          <p:cNvPr id="5" name="Footer Placeholder 4">
            <a:extLst>
              <a:ext uri="{FF2B5EF4-FFF2-40B4-BE49-F238E27FC236}">
                <a16:creationId xmlns:a16="http://schemas.microsoft.com/office/drawing/2014/main" id="{FD170394-9C7C-4C34-874B-C8281AB0AA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57A1F2-EF0F-4489-A806-39E0693B84C3}"/>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337832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A1CD-A3E7-493D-91B1-40BEA638FD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987AC5-D2EE-45BE-BD94-D472E7B875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F4AE7E-5883-4A84-A79C-0D575DFA7E1B}"/>
              </a:ext>
            </a:extLst>
          </p:cNvPr>
          <p:cNvSpPr>
            <a:spLocks noGrp="1"/>
          </p:cNvSpPr>
          <p:nvPr>
            <p:ph type="dt" sz="half" idx="10"/>
          </p:nvPr>
        </p:nvSpPr>
        <p:spPr/>
        <p:txBody>
          <a:bodyPr/>
          <a:lstStyle/>
          <a:p>
            <a:fld id="{98D78723-2484-4B09-BC73-E94DB85BF980}" type="datetimeFigureOut">
              <a:rPr lang="en-GB" smtClean="0"/>
              <a:t>04/03/2021</a:t>
            </a:fld>
            <a:endParaRPr lang="en-GB"/>
          </a:p>
        </p:txBody>
      </p:sp>
      <p:sp>
        <p:nvSpPr>
          <p:cNvPr id="5" name="Footer Placeholder 4">
            <a:extLst>
              <a:ext uri="{FF2B5EF4-FFF2-40B4-BE49-F238E27FC236}">
                <a16:creationId xmlns:a16="http://schemas.microsoft.com/office/drawing/2014/main" id="{B2774C3B-E1DC-40BF-812D-590EC1E771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668281-7421-459A-89DC-E130F4E77F68}"/>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163711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430D-BE4F-4F1B-BD12-BC4C8CAF0E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911189-4FE6-439C-9572-CAFE6DA497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7766C9-D4E9-4894-AD54-B5653387BE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F3EB5D-5723-47AC-8B56-ED711E23B9A5}"/>
              </a:ext>
            </a:extLst>
          </p:cNvPr>
          <p:cNvSpPr>
            <a:spLocks noGrp="1"/>
          </p:cNvSpPr>
          <p:nvPr>
            <p:ph type="dt" sz="half" idx="10"/>
          </p:nvPr>
        </p:nvSpPr>
        <p:spPr/>
        <p:txBody>
          <a:bodyPr/>
          <a:lstStyle/>
          <a:p>
            <a:fld id="{98D78723-2484-4B09-BC73-E94DB85BF980}" type="datetimeFigureOut">
              <a:rPr lang="en-GB" smtClean="0"/>
              <a:t>04/03/2021</a:t>
            </a:fld>
            <a:endParaRPr lang="en-GB"/>
          </a:p>
        </p:txBody>
      </p:sp>
      <p:sp>
        <p:nvSpPr>
          <p:cNvPr id="6" name="Footer Placeholder 5">
            <a:extLst>
              <a:ext uri="{FF2B5EF4-FFF2-40B4-BE49-F238E27FC236}">
                <a16:creationId xmlns:a16="http://schemas.microsoft.com/office/drawing/2014/main" id="{8DB2CA95-64D1-4325-9CF9-5E1EB72EED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2DF871-3548-4247-BDB9-6A5BAF4D4996}"/>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396480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D6D9-43B4-4194-AED5-0DA0DCFF54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A82A4E-6BE5-4FA0-BC46-9BD2A0CC19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F171D1-B812-4161-B2CD-26B875E598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D4260D-8043-4357-940F-E2597AD02F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F85C8F-1112-4F21-82B3-05F49F84B5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E18F26-010F-48AE-B5F6-8DD8F02DF111}"/>
              </a:ext>
            </a:extLst>
          </p:cNvPr>
          <p:cNvSpPr>
            <a:spLocks noGrp="1"/>
          </p:cNvSpPr>
          <p:nvPr>
            <p:ph type="dt" sz="half" idx="10"/>
          </p:nvPr>
        </p:nvSpPr>
        <p:spPr/>
        <p:txBody>
          <a:bodyPr/>
          <a:lstStyle/>
          <a:p>
            <a:fld id="{98D78723-2484-4B09-BC73-E94DB85BF980}" type="datetimeFigureOut">
              <a:rPr lang="en-GB" smtClean="0"/>
              <a:t>04/03/2021</a:t>
            </a:fld>
            <a:endParaRPr lang="en-GB"/>
          </a:p>
        </p:txBody>
      </p:sp>
      <p:sp>
        <p:nvSpPr>
          <p:cNvPr id="8" name="Footer Placeholder 7">
            <a:extLst>
              <a:ext uri="{FF2B5EF4-FFF2-40B4-BE49-F238E27FC236}">
                <a16:creationId xmlns:a16="http://schemas.microsoft.com/office/drawing/2014/main" id="{05D49D0C-15A6-41CC-9FED-8EF45F6058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2001D3-522D-4658-A2EE-D0A67BF762F3}"/>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352845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E752-8A32-4851-9A89-03D95418B7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7D9EA9-170F-46E4-ABF7-DE4F7222D773}"/>
              </a:ext>
            </a:extLst>
          </p:cNvPr>
          <p:cNvSpPr>
            <a:spLocks noGrp="1"/>
          </p:cNvSpPr>
          <p:nvPr>
            <p:ph type="dt" sz="half" idx="10"/>
          </p:nvPr>
        </p:nvSpPr>
        <p:spPr/>
        <p:txBody>
          <a:bodyPr/>
          <a:lstStyle/>
          <a:p>
            <a:fld id="{98D78723-2484-4B09-BC73-E94DB85BF980}" type="datetimeFigureOut">
              <a:rPr lang="en-GB" smtClean="0"/>
              <a:t>04/03/2021</a:t>
            </a:fld>
            <a:endParaRPr lang="en-GB"/>
          </a:p>
        </p:txBody>
      </p:sp>
      <p:sp>
        <p:nvSpPr>
          <p:cNvPr id="4" name="Footer Placeholder 3">
            <a:extLst>
              <a:ext uri="{FF2B5EF4-FFF2-40B4-BE49-F238E27FC236}">
                <a16:creationId xmlns:a16="http://schemas.microsoft.com/office/drawing/2014/main" id="{DC2AD6B8-63DA-4A22-A33C-3DE06B881B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4B9639-FA74-4A80-A0B7-92DF533F6177}"/>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363128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496F2C-1527-4681-8A5E-7FE47E64AA86}"/>
              </a:ext>
            </a:extLst>
          </p:cNvPr>
          <p:cNvSpPr>
            <a:spLocks noGrp="1"/>
          </p:cNvSpPr>
          <p:nvPr>
            <p:ph type="dt" sz="half" idx="10"/>
          </p:nvPr>
        </p:nvSpPr>
        <p:spPr/>
        <p:txBody>
          <a:bodyPr/>
          <a:lstStyle/>
          <a:p>
            <a:fld id="{98D78723-2484-4B09-BC73-E94DB85BF980}" type="datetimeFigureOut">
              <a:rPr lang="en-GB" smtClean="0"/>
              <a:t>04/03/2021</a:t>
            </a:fld>
            <a:endParaRPr lang="en-GB"/>
          </a:p>
        </p:txBody>
      </p:sp>
      <p:sp>
        <p:nvSpPr>
          <p:cNvPr id="3" name="Footer Placeholder 2">
            <a:extLst>
              <a:ext uri="{FF2B5EF4-FFF2-40B4-BE49-F238E27FC236}">
                <a16:creationId xmlns:a16="http://schemas.microsoft.com/office/drawing/2014/main" id="{01DEF4C7-E35B-4D4B-A2F9-7871D42A37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E1EEA7-B405-44B2-9363-C2720D9EC713}"/>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139776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A4FE-0A90-4DD4-B96D-6CAB6DCA4C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BD9C66-607A-4037-A984-62D6ED9928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8EC025-ADBB-44CE-9060-E869EF89B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25406-B318-4694-9DAE-8417FDDDA934}"/>
              </a:ext>
            </a:extLst>
          </p:cNvPr>
          <p:cNvSpPr>
            <a:spLocks noGrp="1"/>
          </p:cNvSpPr>
          <p:nvPr>
            <p:ph type="dt" sz="half" idx="10"/>
          </p:nvPr>
        </p:nvSpPr>
        <p:spPr/>
        <p:txBody>
          <a:bodyPr/>
          <a:lstStyle/>
          <a:p>
            <a:fld id="{98D78723-2484-4B09-BC73-E94DB85BF980}" type="datetimeFigureOut">
              <a:rPr lang="en-GB" smtClean="0"/>
              <a:t>04/03/2021</a:t>
            </a:fld>
            <a:endParaRPr lang="en-GB"/>
          </a:p>
        </p:txBody>
      </p:sp>
      <p:sp>
        <p:nvSpPr>
          <p:cNvPr id="6" name="Footer Placeholder 5">
            <a:extLst>
              <a:ext uri="{FF2B5EF4-FFF2-40B4-BE49-F238E27FC236}">
                <a16:creationId xmlns:a16="http://schemas.microsoft.com/office/drawing/2014/main" id="{9D8745F5-A0BA-4E98-8795-AAC0F09A6F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D87B03-88E0-4A00-9CDC-4A66F8483927}"/>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292077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4CF2-262F-4AC8-BEF5-72D88AAE7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066A42-36B1-4905-B754-7871E880EA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F3DE9A-0F08-4B68-9A8F-28728E0DC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E4507-9181-43E8-884B-DA5D719FB69D}"/>
              </a:ext>
            </a:extLst>
          </p:cNvPr>
          <p:cNvSpPr>
            <a:spLocks noGrp="1"/>
          </p:cNvSpPr>
          <p:nvPr>
            <p:ph type="dt" sz="half" idx="10"/>
          </p:nvPr>
        </p:nvSpPr>
        <p:spPr/>
        <p:txBody>
          <a:bodyPr/>
          <a:lstStyle/>
          <a:p>
            <a:fld id="{98D78723-2484-4B09-BC73-E94DB85BF980}" type="datetimeFigureOut">
              <a:rPr lang="en-GB" smtClean="0"/>
              <a:t>04/03/2021</a:t>
            </a:fld>
            <a:endParaRPr lang="en-GB"/>
          </a:p>
        </p:txBody>
      </p:sp>
      <p:sp>
        <p:nvSpPr>
          <p:cNvPr id="6" name="Footer Placeholder 5">
            <a:extLst>
              <a:ext uri="{FF2B5EF4-FFF2-40B4-BE49-F238E27FC236}">
                <a16:creationId xmlns:a16="http://schemas.microsoft.com/office/drawing/2014/main" id="{75696F14-AF86-49E5-ABE9-D5E19DDB34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6B6313-7468-4709-B907-D793D7592AC6}"/>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3536566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C27793-62AE-4CDA-AC92-34DBBAF235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12409E-C366-4095-A712-B4EB048AF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5F39B-189A-48AF-812B-6B94206CAF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78723-2484-4B09-BC73-E94DB85BF980}" type="datetimeFigureOut">
              <a:rPr lang="en-GB" smtClean="0"/>
              <a:t>04/03/2021</a:t>
            </a:fld>
            <a:endParaRPr lang="en-GB"/>
          </a:p>
        </p:txBody>
      </p:sp>
      <p:sp>
        <p:nvSpPr>
          <p:cNvPr id="5" name="Footer Placeholder 4">
            <a:extLst>
              <a:ext uri="{FF2B5EF4-FFF2-40B4-BE49-F238E27FC236}">
                <a16:creationId xmlns:a16="http://schemas.microsoft.com/office/drawing/2014/main" id="{C25D7D08-7BE0-4B67-92D9-F3137616CB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518063-2F74-494A-A722-47A4FD7219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76DA0-4AF6-4121-A2B2-68E303251021}" type="slidenum">
              <a:rPr lang="en-GB" smtClean="0"/>
              <a:t>‹#›</a:t>
            </a:fld>
            <a:endParaRPr lang="en-GB"/>
          </a:p>
        </p:txBody>
      </p:sp>
    </p:spTree>
    <p:extLst>
      <p:ext uri="{BB962C8B-B14F-4D97-AF65-F5344CB8AC3E}">
        <p14:creationId xmlns:p14="http://schemas.microsoft.com/office/powerpoint/2010/main" val="518324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3F9CEF-DF01-4930-ABF6-31AEAF5AD759}"/>
              </a:ext>
            </a:extLst>
          </p:cNvPr>
          <p:cNvSpPr txBox="1"/>
          <p:nvPr/>
        </p:nvSpPr>
        <p:spPr>
          <a:xfrm>
            <a:off x="193675" y="348133"/>
            <a:ext cx="10569575" cy="2031325"/>
          </a:xfrm>
          <a:prstGeom prst="rect">
            <a:avLst/>
          </a:prstGeom>
          <a:noFill/>
        </p:spPr>
        <p:txBody>
          <a:bodyPr wrap="square" rtlCol="0">
            <a:spAutoFit/>
          </a:bodyPr>
          <a:lstStyle/>
          <a:p>
            <a:r>
              <a:rPr lang="en-GB" b="1" dirty="0">
                <a:solidFill>
                  <a:schemeClr val="accent1">
                    <a:lumMod val="50000"/>
                  </a:schemeClr>
                </a:solidFill>
              </a:rPr>
              <a:t>English  </a:t>
            </a:r>
            <a:r>
              <a:rPr lang="en-GB" dirty="0">
                <a:solidFill>
                  <a:schemeClr val="accent1">
                    <a:lumMod val="50000"/>
                  </a:schemeClr>
                </a:solidFill>
              </a:rPr>
              <a:t>                                                                                                                                                            Friday 5 March</a:t>
            </a:r>
          </a:p>
          <a:p>
            <a:r>
              <a:rPr lang="en-GB" dirty="0">
                <a:solidFill>
                  <a:schemeClr val="accent1">
                    <a:lumMod val="50000"/>
                  </a:schemeClr>
                </a:solidFill>
              </a:rPr>
              <a:t>Today, read your notes for ‘Living in a Castle’. Use your facts to write complete sentences. Remember that a paragraph is continuous, so no need to start a new line for every sentence. </a:t>
            </a:r>
          </a:p>
          <a:p>
            <a:endParaRPr lang="en-GB" dirty="0">
              <a:solidFill>
                <a:schemeClr val="accent1">
                  <a:lumMod val="50000"/>
                </a:schemeClr>
              </a:solidFill>
            </a:endParaRPr>
          </a:p>
          <a:p>
            <a:r>
              <a:rPr lang="en-GB" dirty="0">
                <a:solidFill>
                  <a:schemeClr val="accent1">
                    <a:lumMod val="50000"/>
                  </a:schemeClr>
                </a:solidFill>
              </a:rPr>
              <a:t>If you don’t think you have enough facts you can use mine. Here are my ‘Castle Defences’ notes. I’m going to write my paragraph.</a:t>
            </a:r>
          </a:p>
          <a:p>
            <a:r>
              <a:rPr lang="en-GB" dirty="0">
                <a:solidFill>
                  <a:schemeClr val="accent1">
                    <a:lumMod val="50000"/>
                  </a:schemeClr>
                </a:solidFill>
              </a:rPr>
              <a:t>Can you see my subheading?</a:t>
            </a:r>
          </a:p>
        </p:txBody>
      </p:sp>
      <p:graphicFrame>
        <p:nvGraphicFramePr>
          <p:cNvPr id="2" name="Table 2">
            <a:extLst>
              <a:ext uri="{FF2B5EF4-FFF2-40B4-BE49-F238E27FC236}">
                <a16:creationId xmlns:a16="http://schemas.microsoft.com/office/drawing/2014/main" id="{F2205CFE-5C35-4D01-9A9C-BC8AA013257B}"/>
              </a:ext>
            </a:extLst>
          </p:cNvPr>
          <p:cNvGraphicFramePr>
            <a:graphicFrameLocks noGrp="1"/>
          </p:cNvGraphicFramePr>
          <p:nvPr>
            <p:extLst>
              <p:ext uri="{D42A27DB-BD31-4B8C-83A1-F6EECF244321}">
                <p14:modId xmlns:p14="http://schemas.microsoft.com/office/powerpoint/2010/main" val="2825828280"/>
              </p:ext>
            </p:extLst>
          </p:nvPr>
        </p:nvGraphicFramePr>
        <p:xfrm>
          <a:off x="841375" y="2695575"/>
          <a:ext cx="3587750" cy="3200400"/>
        </p:xfrm>
        <a:graphic>
          <a:graphicData uri="http://schemas.openxmlformats.org/drawingml/2006/table">
            <a:tbl>
              <a:tblPr firstRow="1" bandRow="1">
                <a:tableStyleId>{5C22544A-7EE6-4342-B048-85BDC9FD1C3A}</a:tableStyleId>
              </a:tblPr>
              <a:tblGrid>
                <a:gridCol w="3587750">
                  <a:extLst>
                    <a:ext uri="{9D8B030D-6E8A-4147-A177-3AD203B41FA5}">
                      <a16:colId xmlns:a16="http://schemas.microsoft.com/office/drawing/2014/main" val="371367345"/>
                    </a:ext>
                  </a:extLst>
                </a:gridCol>
              </a:tblGrid>
              <a:tr h="324394">
                <a:tc>
                  <a:txBody>
                    <a:bodyPr/>
                    <a:lstStyle/>
                    <a:p>
                      <a:pPr algn="ctr"/>
                      <a:r>
                        <a:rPr lang="en-GB" dirty="0">
                          <a:solidFill>
                            <a:srgbClr val="0070C0"/>
                          </a:solidFill>
                        </a:rPr>
                        <a:t>Castle defences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3557865"/>
                  </a:ext>
                </a:extLst>
              </a:tr>
              <a:tr h="2514056">
                <a:tc>
                  <a:txBody>
                    <a:bodyPr/>
                    <a:lstStyle/>
                    <a:p>
                      <a:pPr algn="ctr"/>
                      <a:r>
                        <a:rPr lang="en-GB" dirty="0">
                          <a:solidFill>
                            <a:srgbClr val="0070C0"/>
                          </a:solidFill>
                        </a:rPr>
                        <a:t>moat – deep water</a:t>
                      </a:r>
                    </a:p>
                    <a:p>
                      <a:pPr algn="ctr"/>
                      <a:r>
                        <a:rPr lang="en-GB" dirty="0">
                          <a:solidFill>
                            <a:srgbClr val="0070C0"/>
                          </a:solidFill>
                        </a:rPr>
                        <a:t>no windows downstairs</a:t>
                      </a:r>
                    </a:p>
                    <a:p>
                      <a:pPr algn="ctr"/>
                      <a:r>
                        <a:rPr lang="en-GB" dirty="0">
                          <a:solidFill>
                            <a:srgbClr val="0070C0"/>
                          </a:solidFill>
                        </a:rPr>
                        <a:t>narrow windows – archers fired arrows out, difficult to fire arrows in</a:t>
                      </a:r>
                    </a:p>
                    <a:p>
                      <a:pPr algn="ctr"/>
                      <a:r>
                        <a:rPr lang="en-GB" dirty="0">
                          <a:solidFill>
                            <a:srgbClr val="0070C0"/>
                          </a:solidFill>
                        </a:rPr>
                        <a:t>battlements – shelter behind upright parts if castle under attack</a:t>
                      </a:r>
                    </a:p>
                    <a:p>
                      <a:pPr algn="ctr"/>
                      <a:r>
                        <a:rPr lang="en-GB" dirty="0">
                          <a:solidFill>
                            <a:srgbClr val="0070C0"/>
                          </a:solidFill>
                        </a:rPr>
                        <a:t>thick stone walls </a:t>
                      </a:r>
                    </a:p>
                    <a:p>
                      <a:pPr algn="ctr"/>
                      <a:r>
                        <a:rPr lang="en-GB" dirty="0">
                          <a:solidFill>
                            <a:srgbClr val="0070C0"/>
                          </a:solidFill>
                        </a:rPr>
                        <a:t>tall towers</a:t>
                      </a:r>
                    </a:p>
                    <a:p>
                      <a:pPr algn="ctr"/>
                      <a:r>
                        <a:rPr lang="en-GB" dirty="0">
                          <a:solidFill>
                            <a:srgbClr val="0070C0"/>
                          </a:solidFill>
                        </a:rPr>
                        <a:t>portcullis made of metal or wood</a:t>
                      </a:r>
                    </a:p>
                    <a:p>
                      <a:pPr algn="ctr"/>
                      <a:r>
                        <a:rPr lang="en-GB" dirty="0">
                          <a:solidFill>
                            <a:srgbClr val="0070C0"/>
                          </a:solidFill>
                        </a:rPr>
                        <a:t>thick wooden doors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0276762"/>
                  </a:ext>
                </a:extLst>
              </a:tr>
            </a:tbl>
          </a:graphicData>
        </a:graphic>
      </p:graphicFrame>
      <p:sp>
        <p:nvSpPr>
          <p:cNvPr id="3" name="TextBox 2">
            <a:extLst>
              <a:ext uri="{FF2B5EF4-FFF2-40B4-BE49-F238E27FC236}">
                <a16:creationId xmlns:a16="http://schemas.microsoft.com/office/drawing/2014/main" id="{6F49E476-57D1-4967-9538-86DF6818A198}"/>
              </a:ext>
            </a:extLst>
          </p:cNvPr>
          <p:cNvSpPr txBox="1"/>
          <p:nvPr/>
        </p:nvSpPr>
        <p:spPr>
          <a:xfrm>
            <a:off x="5048250" y="2379458"/>
            <a:ext cx="6838950" cy="4093428"/>
          </a:xfrm>
          <a:prstGeom prst="rect">
            <a:avLst/>
          </a:prstGeom>
          <a:noFill/>
        </p:spPr>
        <p:txBody>
          <a:bodyPr wrap="square" rtlCol="0">
            <a:spAutoFit/>
          </a:bodyPr>
          <a:lstStyle/>
          <a:p>
            <a:r>
              <a:rPr lang="en-GB" sz="2000" dirty="0">
                <a:solidFill>
                  <a:srgbClr val="7030A0"/>
                </a:solidFill>
              </a:rPr>
              <a:t>Castle Defences</a:t>
            </a:r>
          </a:p>
          <a:p>
            <a:endParaRPr lang="en-GB" sz="2000" dirty="0">
              <a:solidFill>
                <a:srgbClr val="7030A0"/>
              </a:solidFill>
            </a:endParaRPr>
          </a:p>
          <a:p>
            <a:r>
              <a:rPr lang="en-GB" sz="2000" dirty="0">
                <a:solidFill>
                  <a:srgbClr val="7030A0"/>
                </a:solidFill>
              </a:rPr>
              <a:t>Castles were safe places for lords and ladies to live and to keep all their treasures. But sometimes they were attacked by other lords and their armies. How did lords keep the enemy out? Castles were built out of thick stone walls with tall towers and a deep moat surrounding the castle. The entrance to the castle was usually protected by a drawbridge which could be lifted to keep enemies our or lowered to let people in. Also, a portcullis made from a metal grille, could be dropped quickly to protect the castle entrance. Archers used the battlements to fire arrows at approaching enemies, as well as the narrow window slots in the tower walls.</a:t>
            </a:r>
          </a:p>
        </p:txBody>
      </p:sp>
      <p:sp>
        <p:nvSpPr>
          <p:cNvPr id="4" name="TextBox 3">
            <a:extLst>
              <a:ext uri="{FF2B5EF4-FFF2-40B4-BE49-F238E27FC236}">
                <a16:creationId xmlns:a16="http://schemas.microsoft.com/office/drawing/2014/main" id="{30EC47C0-D093-4ABA-9A85-7291EE3C59F1}"/>
              </a:ext>
            </a:extLst>
          </p:cNvPr>
          <p:cNvSpPr txBox="1"/>
          <p:nvPr/>
        </p:nvSpPr>
        <p:spPr>
          <a:xfrm>
            <a:off x="10471149" y="809798"/>
            <a:ext cx="1527176" cy="369332"/>
          </a:xfrm>
          <a:prstGeom prst="rect">
            <a:avLst/>
          </a:prstGeom>
          <a:noFill/>
        </p:spPr>
        <p:txBody>
          <a:bodyPr wrap="square" rtlCol="0">
            <a:spAutoFit/>
          </a:bodyPr>
          <a:lstStyle/>
          <a:p>
            <a:r>
              <a:rPr lang="en-GB" dirty="0">
                <a:solidFill>
                  <a:srgbClr val="FF0000"/>
                </a:solidFill>
              </a:rPr>
              <a:t>sound button</a:t>
            </a:r>
          </a:p>
        </p:txBody>
      </p:sp>
      <p:pic>
        <p:nvPicPr>
          <p:cNvPr id="5" name="Recorded Sound">
            <a:hlinkClick r:id="" action="ppaction://media"/>
            <a:extLst>
              <a:ext uri="{FF2B5EF4-FFF2-40B4-BE49-F238E27FC236}">
                <a16:creationId xmlns:a16="http://schemas.microsoft.com/office/drawing/2014/main" id="{C85185C0-B8A1-45A5-B6B4-CD9688B0F5B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74387" y="343073"/>
            <a:ext cx="406400" cy="406400"/>
          </a:xfrm>
          <a:prstGeom prst="rect">
            <a:avLst/>
          </a:prstGeom>
        </p:spPr>
      </p:pic>
    </p:spTree>
    <p:extLst>
      <p:ext uri="{BB962C8B-B14F-4D97-AF65-F5344CB8AC3E}">
        <p14:creationId xmlns:p14="http://schemas.microsoft.com/office/powerpoint/2010/main" val="28040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5EC26C-B29A-4F4B-8C94-C143D59359EC}"/>
              </a:ext>
            </a:extLst>
          </p:cNvPr>
          <p:cNvSpPr txBox="1"/>
          <p:nvPr/>
        </p:nvSpPr>
        <p:spPr>
          <a:xfrm>
            <a:off x="495300" y="533400"/>
            <a:ext cx="11096625" cy="1231106"/>
          </a:xfrm>
          <a:prstGeom prst="rect">
            <a:avLst/>
          </a:prstGeom>
          <a:noFill/>
        </p:spPr>
        <p:txBody>
          <a:bodyPr wrap="square" rtlCol="0">
            <a:spAutoFit/>
          </a:bodyPr>
          <a:lstStyle/>
          <a:p>
            <a:r>
              <a:rPr lang="en-GB" dirty="0">
                <a:solidFill>
                  <a:schemeClr val="accent1">
                    <a:lumMod val="50000"/>
                  </a:schemeClr>
                </a:solidFill>
              </a:rPr>
              <a:t>On our class page have a look at </a:t>
            </a:r>
            <a:r>
              <a:rPr lang="en-GB" dirty="0" err="1">
                <a:solidFill>
                  <a:schemeClr val="accent1">
                    <a:lumMod val="50000"/>
                  </a:schemeClr>
                </a:solidFill>
              </a:rPr>
              <a:t>DKFindout</a:t>
            </a:r>
            <a:r>
              <a:rPr lang="en-GB" dirty="0">
                <a:solidFill>
                  <a:schemeClr val="accent1">
                    <a:lumMod val="50000"/>
                  </a:schemeClr>
                </a:solidFill>
              </a:rPr>
              <a:t>. In the History section there is a lot of information about castles and the people who used to live in them. Enjoy finding out about castles and decide what interests you.</a:t>
            </a:r>
          </a:p>
          <a:p>
            <a:r>
              <a:rPr lang="en-GB" dirty="0">
                <a:solidFill>
                  <a:schemeClr val="accent1">
                    <a:lumMod val="50000"/>
                  </a:schemeClr>
                </a:solidFill>
              </a:rPr>
              <a:t>I have chosen </a:t>
            </a:r>
            <a:r>
              <a:rPr lang="en-GB" sz="2000" b="1" dirty="0">
                <a:solidFill>
                  <a:schemeClr val="accent1">
                    <a:lumMod val="50000"/>
                  </a:schemeClr>
                </a:solidFill>
              </a:rPr>
              <a:t>castle</a:t>
            </a:r>
            <a:r>
              <a:rPr lang="en-GB" sz="2000" dirty="0">
                <a:solidFill>
                  <a:schemeClr val="accent1">
                    <a:lumMod val="50000"/>
                  </a:schemeClr>
                </a:solidFill>
              </a:rPr>
              <a:t> </a:t>
            </a:r>
            <a:r>
              <a:rPr lang="en-GB" sz="2000" b="1" dirty="0">
                <a:solidFill>
                  <a:schemeClr val="accent1">
                    <a:lumMod val="50000"/>
                  </a:schemeClr>
                </a:solidFill>
              </a:rPr>
              <a:t>defences</a:t>
            </a:r>
            <a:r>
              <a:rPr lang="en-GB" dirty="0">
                <a:solidFill>
                  <a:schemeClr val="accent1">
                    <a:lumMod val="50000"/>
                  </a:schemeClr>
                </a:solidFill>
              </a:rPr>
              <a:t> and </a:t>
            </a:r>
            <a:r>
              <a:rPr lang="en-GB" sz="2000" b="1" dirty="0">
                <a:solidFill>
                  <a:schemeClr val="accent1">
                    <a:lumMod val="50000"/>
                  </a:schemeClr>
                </a:solidFill>
              </a:rPr>
              <a:t>knights.</a:t>
            </a:r>
          </a:p>
          <a:p>
            <a:endParaRPr lang="en-GB" dirty="0">
              <a:solidFill>
                <a:schemeClr val="accent1">
                  <a:lumMod val="50000"/>
                </a:schemeClr>
              </a:solidFill>
            </a:endParaRPr>
          </a:p>
        </p:txBody>
      </p:sp>
      <p:pic>
        <p:nvPicPr>
          <p:cNvPr id="4" name="Picture 3">
            <a:extLst>
              <a:ext uri="{FF2B5EF4-FFF2-40B4-BE49-F238E27FC236}">
                <a16:creationId xmlns:a16="http://schemas.microsoft.com/office/drawing/2014/main" id="{90F58F4B-7B84-49C7-95DE-A2F6B9B3A1DB}"/>
              </a:ext>
            </a:extLst>
          </p:cNvPr>
          <p:cNvPicPr>
            <a:picLocks noChangeAspect="1"/>
          </p:cNvPicPr>
          <p:nvPr/>
        </p:nvPicPr>
        <p:blipFill>
          <a:blip r:embed="rId2"/>
          <a:stretch>
            <a:fillRect/>
          </a:stretch>
        </p:blipFill>
        <p:spPr>
          <a:xfrm>
            <a:off x="600075" y="1478915"/>
            <a:ext cx="1501132" cy="1609725"/>
          </a:xfrm>
          <a:prstGeom prst="rect">
            <a:avLst/>
          </a:prstGeom>
        </p:spPr>
      </p:pic>
      <p:pic>
        <p:nvPicPr>
          <p:cNvPr id="6" name="Picture 5">
            <a:extLst>
              <a:ext uri="{FF2B5EF4-FFF2-40B4-BE49-F238E27FC236}">
                <a16:creationId xmlns:a16="http://schemas.microsoft.com/office/drawing/2014/main" id="{47DCDFD6-5B5E-434C-B217-E2E38A49BDD9}"/>
              </a:ext>
            </a:extLst>
          </p:cNvPr>
          <p:cNvPicPr>
            <a:picLocks noChangeAspect="1"/>
          </p:cNvPicPr>
          <p:nvPr/>
        </p:nvPicPr>
        <p:blipFill>
          <a:blip r:embed="rId3"/>
          <a:stretch>
            <a:fillRect/>
          </a:stretch>
        </p:blipFill>
        <p:spPr>
          <a:xfrm>
            <a:off x="495300" y="3301623"/>
            <a:ext cx="4662631" cy="3216284"/>
          </a:xfrm>
          <a:prstGeom prst="rect">
            <a:avLst/>
          </a:prstGeom>
        </p:spPr>
      </p:pic>
      <p:pic>
        <p:nvPicPr>
          <p:cNvPr id="8" name="Picture 7">
            <a:extLst>
              <a:ext uri="{FF2B5EF4-FFF2-40B4-BE49-F238E27FC236}">
                <a16:creationId xmlns:a16="http://schemas.microsoft.com/office/drawing/2014/main" id="{7E87E426-EBCD-4F54-88B6-6A07E6962D5D}"/>
              </a:ext>
            </a:extLst>
          </p:cNvPr>
          <p:cNvPicPr>
            <a:picLocks noChangeAspect="1"/>
          </p:cNvPicPr>
          <p:nvPr/>
        </p:nvPicPr>
        <p:blipFill>
          <a:blip r:embed="rId4"/>
          <a:stretch>
            <a:fillRect/>
          </a:stretch>
        </p:blipFill>
        <p:spPr>
          <a:xfrm>
            <a:off x="5012172" y="1478915"/>
            <a:ext cx="7179828" cy="3216284"/>
          </a:xfrm>
          <a:prstGeom prst="rect">
            <a:avLst/>
          </a:prstGeom>
        </p:spPr>
      </p:pic>
      <p:cxnSp>
        <p:nvCxnSpPr>
          <p:cNvPr id="12" name="Straight Arrow Connector 11">
            <a:extLst>
              <a:ext uri="{FF2B5EF4-FFF2-40B4-BE49-F238E27FC236}">
                <a16:creationId xmlns:a16="http://schemas.microsoft.com/office/drawing/2014/main" id="{7EDF5A14-69E8-4AC7-9CA2-04E606DFF8FF}"/>
              </a:ext>
            </a:extLst>
          </p:cNvPr>
          <p:cNvCxnSpPr/>
          <p:nvPr/>
        </p:nvCxnSpPr>
        <p:spPr>
          <a:xfrm>
            <a:off x="1609725" y="3162300"/>
            <a:ext cx="781050" cy="18859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D0F43C8-3B2A-4A09-A711-BB2F9533B9F9}"/>
              </a:ext>
            </a:extLst>
          </p:cNvPr>
          <p:cNvCxnSpPr>
            <a:cxnSpLocks/>
          </p:cNvCxnSpPr>
          <p:nvPr/>
        </p:nvCxnSpPr>
        <p:spPr>
          <a:xfrm flipV="1">
            <a:off x="3310948" y="4286250"/>
            <a:ext cx="3928052" cy="7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BA8D358-B3B2-4701-BD74-14D9253D6D98}"/>
              </a:ext>
            </a:extLst>
          </p:cNvPr>
          <p:cNvSpPr txBox="1"/>
          <p:nvPr/>
        </p:nvSpPr>
        <p:spPr>
          <a:xfrm>
            <a:off x="7779328" y="5124271"/>
            <a:ext cx="3917372" cy="646331"/>
          </a:xfrm>
          <a:prstGeom prst="rect">
            <a:avLst/>
          </a:prstGeom>
          <a:noFill/>
        </p:spPr>
        <p:txBody>
          <a:bodyPr wrap="square" rtlCol="0">
            <a:spAutoFit/>
          </a:bodyPr>
          <a:lstStyle/>
          <a:p>
            <a:r>
              <a:rPr lang="en-GB" dirty="0">
                <a:solidFill>
                  <a:schemeClr val="accent1">
                    <a:lumMod val="50000"/>
                  </a:schemeClr>
                </a:solidFill>
              </a:rPr>
              <a:t>Click on the red dots to find out more. It is a very interactive site.</a:t>
            </a:r>
          </a:p>
        </p:txBody>
      </p:sp>
    </p:spTree>
    <p:extLst>
      <p:ext uri="{BB962C8B-B14F-4D97-AF65-F5344CB8AC3E}">
        <p14:creationId xmlns:p14="http://schemas.microsoft.com/office/powerpoint/2010/main" val="1954647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321</Words>
  <Application>Microsoft Office PowerPoint</Application>
  <PresentationFormat>Widescreen</PresentationFormat>
  <Paragraphs>21</Paragraphs>
  <Slides>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Weatherby</dc:creator>
  <cp:lastModifiedBy>David Weatherby</cp:lastModifiedBy>
  <cp:revision>17</cp:revision>
  <dcterms:created xsi:type="dcterms:W3CDTF">2021-02-27T17:14:28Z</dcterms:created>
  <dcterms:modified xsi:type="dcterms:W3CDTF">2021-03-04T16:11:09Z</dcterms:modified>
</cp:coreProperties>
</file>