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4FD9-57D5-40ED-93E5-DF402F1EE7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B6120A-7D4B-4D87-9183-F1AE8E363A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73A7DA-0F2C-41DB-B834-E83F5D7D6967}"/>
              </a:ext>
            </a:extLst>
          </p:cNvPr>
          <p:cNvSpPr>
            <a:spLocks noGrp="1"/>
          </p:cNvSpPr>
          <p:nvPr>
            <p:ph type="dt" sz="half" idx="10"/>
          </p:nvPr>
        </p:nvSpPr>
        <p:spPr/>
        <p:txBody>
          <a:bodyPr/>
          <a:lstStyle/>
          <a:p>
            <a:fld id="{98D78723-2484-4B09-BC73-E94DB85BF980}" type="datetimeFigureOut">
              <a:rPr lang="en-GB" smtClean="0"/>
              <a:t>02/03/2021</a:t>
            </a:fld>
            <a:endParaRPr lang="en-GB"/>
          </a:p>
        </p:txBody>
      </p:sp>
      <p:sp>
        <p:nvSpPr>
          <p:cNvPr id="5" name="Footer Placeholder 4">
            <a:extLst>
              <a:ext uri="{FF2B5EF4-FFF2-40B4-BE49-F238E27FC236}">
                <a16:creationId xmlns:a16="http://schemas.microsoft.com/office/drawing/2014/main" id="{B4D49737-734D-4952-80C5-C62A9E1783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A3860E-0FDB-4D9F-A495-A7CC53CCD9AF}"/>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14098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8B4E-345F-438D-A420-E7C6637537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862AD4-1A2B-4FD5-8439-27A5FBA3CA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65BF00-0917-49FC-97CA-38CDC20D6C2D}"/>
              </a:ext>
            </a:extLst>
          </p:cNvPr>
          <p:cNvSpPr>
            <a:spLocks noGrp="1"/>
          </p:cNvSpPr>
          <p:nvPr>
            <p:ph type="dt" sz="half" idx="10"/>
          </p:nvPr>
        </p:nvSpPr>
        <p:spPr/>
        <p:txBody>
          <a:bodyPr/>
          <a:lstStyle/>
          <a:p>
            <a:fld id="{98D78723-2484-4B09-BC73-E94DB85BF980}" type="datetimeFigureOut">
              <a:rPr lang="en-GB" smtClean="0"/>
              <a:t>02/03/2021</a:t>
            </a:fld>
            <a:endParaRPr lang="en-GB"/>
          </a:p>
        </p:txBody>
      </p:sp>
      <p:sp>
        <p:nvSpPr>
          <p:cNvPr id="5" name="Footer Placeholder 4">
            <a:extLst>
              <a:ext uri="{FF2B5EF4-FFF2-40B4-BE49-F238E27FC236}">
                <a16:creationId xmlns:a16="http://schemas.microsoft.com/office/drawing/2014/main" id="{F4CDBFAA-AC81-4F5B-BF5B-A5161F393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03CA3-9F75-4DA0-BA7E-D1B7EDBA028A}"/>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201257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B2E7FB-ECB4-433F-9683-5341EFF9B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EDC583-C0BC-4891-9195-02C0E138AC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C27D31-4E7F-480C-BDC3-1CF94C4A4A2D}"/>
              </a:ext>
            </a:extLst>
          </p:cNvPr>
          <p:cNvSpPr>
            <a:spLocks noGrp="1"/>
          </p:cNvSpPr>
          <p:nvPr>
            <p:ph type="dt" sz="half" idx="10"/>
          </p:nvPr>
        </p:nvSpPr>
        <p:spPr/>
        <p:txBody>
          <a:bodyPr/>
          <a:lstStyle/>
          <a:p>
            <a:fld id="{98D78723-2484-4B09-BC73-E94DB85BF980}" type="datetimeFigureOut">
              <a:rPr lang="en-GB" smtClean="0"/>
              <a:t>02/03/2021</a:t>
            </a:fld>
            <a:endParaRPr lang="en-GB"/>
          </a:p>
        </p:txBody>
      </p:sp>
      <p:sp>
        <p:nvSpPr>
          <p:cNvPr id="5" name="Footer Placeholder 4">
            <a:extLst>
              <a:ext uri="{FF2B5EF4-FFF2-40B4-BE49-F238E27FC236}">
                <a16:creationId xmlns:a16="http://schemas.microsoft.com/office/drawing/2014/main" id="{8489CA81-CBB4-45F8-9932-E5FAE3E4D1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16013-02F2-4401-9DBB-FD93569CA112}"/>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178453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6BAF-ECC0-45AD-B2B5-1FA615E5AA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34C740-9721-4243-8984-E4EDB0CB67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63A0A5-6738-4F9C-9816-25C8C800C9D0}"/>
              </a:ext>
            </a:extLst>
          </p:cNvPr>
          <p:cNvSpPr>
            <a:spLocks noGrp="1"/>
          </p:cNvSpPr>
          <p:nvPr>
            <p:ph type="dt" sz="half" idx="10"/>
          </p:nvPr>
        </p:nvSpPr>
        <p:spPr/>
        <p:txBody>
          <a:bodyPr/>
          <a:lstStyle/>
          <a:p>
            <a:fld id="{98D78723-2484-4B09-BC73-E94DB85BF980}" type="datetimeFigureOut">
              <a:rPr lang="en-GB" smtClean="0"/>
              <a:t>02/03/2021</a:t>
            </a:fld>
            <a:endParaRPr lang="en-GB"/>
          </a:p>
        </p:txBody>
      </p:sp>
      <p:sp>
        <p:nvSpPr>
          <p:cNvPr id="5" name="Footer Placeholder 4">
            <a:extLst>
              <a:ext uri="{FF2B5EF4-FFF2-40B4-BE49-F238E27FC236}">
                <a16:creationId xmlns:a16="http://schemas.microsoft.com/office/drawing/2014/main" id="{FD170394-9C7C-4C34-874B-C8281AB0AA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57A1F2-EF0F-4489-A806-39E0693B84C3}"/>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337832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A1CD-A3E7-493D-91B1-40BEA638F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987AC5-D2EE-45BE-BD94-D472E7B87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F4AE7E-5883-4A84-A79C-0D575DFA7E1B}"/>
              </a:ext>
            </a:extLst>
          </p:cNvPr>
          <p:cNvSpPr>
            <a:spLocks noGrp="1"/>
          </p:cNvSpPr>
          <p:nvPr>
            <p:ph type="dt" sz="half" idx="10"/>
          </p:nvPr>
        </p:nvSpPr>
        <p:spPr/>
        <p:txBody>
          <a:bodyPr/>
          <a:lstStyle/>
          <a:p>
            <a:fld id="{98D78723-2484-4B09-BC73-E94DB85BF980}" type="datetimeFigureOut">
              <a:rPr lang="en-GB" smtClean="0"/>
              <a:t>02/03/2021</a:t>
            </a:fld>
            <a:endParaRPr lang="en-GB"/>
          </a:p>
        </p:txBody>
      </p:sp>
      <p:sp>
        <p:nvSpPr>
          <p:cNvPr id="5" name="Footer Placeholder 4">
            <a:extLst>
              <a:ext uri="{FF2B5EF4-FFF2-40B4-BE49-F238E27FC236}">
                <a16:creationId xmlns:a16="http://schemas.microsoft.com/office/drawing/2014/main" id="{B2774C3B-E1DC-40BF-812D-590EC1E771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68281-7421-459A-89DC-E130F4E77F68}"/>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163711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430D-BE4F-4F1B-BD12-BC4C8CAF0E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911189-4FE6-439C-9572-CAFE6DA497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7766C9-D4E9-4894-AD54-B5653387BE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F3EB5D-5723-47AC-8B56-ED711E23B9A5}"/>
              </a:ext>
            </a:extLst>
          </p:cNvPr>
          <p:cNvSpPr>
            <a:spLocks noGrp="1"/>
          </p:cNvSpPr>
          <p:nvPr>
            <p:ph type="dt" sz="half" idx="10"/>
          </p:nvPr>
        </p:nvSpPr>
        <p:spPr/>
        <p:txBody>
          <a:bodyPr/>
          <a:lstStyle/>
          <a:p>
            <a:fld id="{98D78723-2484-4B09-BC73-E94DB85BF980}" type="datetimeFigureOut">
              <a:rPr lang="en-GB" smtClean="0"/>
              <a:t>02/03/2021</a:t>
            </a:fld>
            <a:endParaRPr lang="en-GB"/>
          </a:p>
        </p:txBody>
      </p:sp>
      <p:sp>
        <p:nvSpPr>
          <p:cNvPr id="6" name="Footer Placeholder 5">
            <a:extLst>
              <a:ext uri="{FF2B5EF4-FFF2-40B4-BE49-F238E27FC236}">
                <a16:creationId xmlns:a16="http://schemas.microsoft.com/office/drawing/2014/main" id="{8DB2CA95-64D1-4325-9CF9-5E1EB72EED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2DF871-3548-4247-BDB9-6A5BAF4D4996}"/>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396480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D6D9-43B4-4194-AED5-0DA0DCFF54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A82A4E-6BE5-4FA0-BC46-9BD2A0CC1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F171D1-B812-4161-B2CD-26B875E598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D4260D-8043-4357-940F-E2597AD02F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85C8F-1112-4F21-82B3-05F49F84B5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E18F26-010F-48AE-B5F6-8DD8F02DF111}"/>
              </a:ext>
            </a:extLst>
          </p:cNvPr>
          <p:cNvSpPr>
            <a:spLocks noGrp="1"/>
          </p:cNvSpPr>
          <p:nvPr>
            <p:ph type="dt" sz="half" idx="10"/>
          </p:nvPr>
        </p:nvSpPr>
        <p:spPr/>
        <p:txBody>
          <a:bodyPr/>
          <a:lstStyle/>
          <a:p>
            <a:fld id="{98D78723-2484-4B09-BC73-E94DB85BF980}" type="datetimeFigureOut">
              <a:rPr lang="en-GB" smtClean="0"/>
              <a:t>02/03/2021</a:t>
            </a:fld>
            <a:endParaRPr lang="en-GB"/>
          </a:p>
        </p:txBody>
      </p:sp>
      <p:sp>
        <p:nvSpPr>
          <p:cNvPr id="8" name="Footer Placeholder 7">
            <a:extLst>
              <a:ext uri="{FF2B5EF4-FFF2-40B4-BE49-F238E27FC236}">
                <a16:creationId xmlns:a16="http://schemas.microsoft.com/office/drawing/2014/main" id="{05D49D0C-15A6-41CC-9FED-8EF45F6058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2001D3-522D-4658-A2EE-D0A67BF762F3}"/>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352845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E752-8A32-4851-9A89-03D95418B7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7D9EA9-170F-46E4-ABF7-DE4F7222D773}"/>
              </a:ext>
            </a:extLst>
          </p:cNvPr>
          <p:cNvSpPr>
            <a:spLocks noGrp="1"/>
          </p:cNvSpPr>
          <p:nvPr>
            <p:ph type="dt" sz="half" idx="10"/>
          </p:nvPr>
        </p:nvSpPr>
        <p:spPr/>
        <p:txBody>
          <a:bodyPr/>
          <a:lstStyle/>
          <a:p>
            <a:fld id="{98D78723-2484-4B09-BC73-E94DB85BF980}" type="datetimeFigureOut">
              <a:rPr lang="en-GB" smtClean="0"/>
              <a:t>02/03/2021</a:t>
            </a:fld>
            <a:endParaRPr lang="en-GB"/>
          </a:p>
        </p:txBody>
      </p:sp>
      <p:sp>
        <p:nvSpPr>
          <p:cNvPr id="4" name="Footer Placeholder 3">
            <a:extLst>
              <a:ext uri="{FF2B5EF4-FFF2-40B4-BE49-F238E27FC236}">
                <a16:creationId xmlns:a16="http://schemas.microsoft.com/office/drawing/2014/main" id="{DC2AD6B8-63DA-4A22-A33C-3DE06B881B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4B9639-FA74-4A80-A0B7-92DF533F6177}"/>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363128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496F2C-1527-4681-8A5E-7FE47E64AA86}"/>
              </a:ext>
            </a:extLst>
          </p:cNvPr>
          <p:cNvSpPr>
            <a:spLocks noGrp="1"/>
          </p:cNvSpPr>
          <p:nvPr>
            <p:ph type="dt" sz="half" idx="10"/>
          </p:nvPr>
        </p:nvSpPr>
        <p:spPr/>
        <p:txBody>
          <a:bodyPr/>
          <a:lstStyle/>
          <a:p>
            <a:fld id="{98D78723-2484-4B09-BC73-E94DB85BF980}" type="datetimeFigureOut">
              <a:rPr lang="en-GB" smtClean="0"/>
              <a:t>02/03/2021</a:t>
            </a:fld>
            <a:endParaRPr lang="en-GB"/>
          </a:p>
        </p:txBody>
      </p:sp>
      <p:sp>
        <p:nvSpPr>
          <p:cNvPr id="3" name="Footer Placeholder 2">
            <a:extLst>
              <a:ext uri="{FF2B5EF4-FFF2-40B4-BE49-F238E27FC236}">
                <a16:creationId xmlns:a16="http://schemas.microsoft.com/office/drawing/2014/main" id="{01DEF4C7-E35B-4D4B-A2F9-7871D42A37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E1EEA7-B405-44B2-9363-C2720D9EC713}"/>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139776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A4FE-0A90-4DD4-B96D-6CAB6DCA4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BD9C66-607A-4037-A984-62D6ED992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8EC025-ADBB-44CE-9060-E869EF89B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25406-B318-4694-9DAE-8417FDDDA934}"/>
              </a:ext>
            </a:extLst>
          </p:cNvPr>
          <p:cNvSpPr>
            <a:spLocks noGrp="1"/>
          </p:cNvSpPr>
          <p:nvPr>
            <p:ph type="dt" sz="half" idx="10"/>
          </p:nvPr>
        </p:nvSpPr>
        <p:spPr/>
        <p:txBody>
          <a:bodyPr/>
          <a:lstStyle/>
          <a:p>
            <a:fld id="{98D78723-2484-4B09-BC73-E94DB85BF980}" type="datetimeFigureOut">
              <a:rPr lang="en-GB" smtClean="0"/>
              <a:t>02/03/2021</a:t>
            </a:fld>
            <a:endParaRPr lang="en-GB"/>
          </a:p>
        </p:txBody>
      </p:sp>
      <p:sp>
        <p:nvSpPr>
          <p:cNvPr id="6" name="Footer Placeholder 5">
            <a:extLst>
              <a:ext uri="{FF2B5EF4-FFF2-40B4-BE49-F238E27FC236}">
                <a16:creationId xmlns:a16="http://schemas.microsoft.com/office/drawing/2014/main" id="{9D8745F5-A0BA-4E98-8795-AAC0F09A6F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D87B03-88E0-4A00-9CDC-4A66F8483927}"/>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292077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4CF2-262F-4AC8-BEF5-72D88AAE7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066A42-36B1-4905-B754-7871E880E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F3DE9A-0F08-4B68-9A8F-28728E0DC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E4507-9181-43E8-884B-DA5D719FB69D}"/>
              </a:ext>
            </a:extLst>
          </p:cNvPr>
          <p:cNvSpPr>
            <a:spLocks noGrp="1"/>
          </p:cNvSpPr>
          <p:nvPr>
            <p:ph type="dt" sz="half" idx="10"/>
          </p:nvPr>
        </p:nvSpPr>
        <p:spPr/>
        <p:txBody>
          <a:bodyPr/>
          <a:lstStyle/>
          <a:p>
            <a:fld id="{98D78723-2484-4B09-BC73-E94DB85BF980}" type="datetimeFigureOut">
              <a:rPr lang="en-GB" smtClean="0"/>
              <a:t>02/03/2021</a:t>
            </a:fld>
            <a:endParaRPr lang="en-GB"/>
          </a:p>
        </p:txBody>
      </p:sp>
      <p:sp>
        <p:nvSpPr>
          <p:cNvPr id="6" name="Footer Placeholder 5">
            <a:extLst>
              <a:ext uri="{FF2B5EF4-FFF2-40B4-BE49-F238E27FC236}">
                <a16:creationId xmlns:a16="http://schemas.microsoft.com/office/drawing/2014/main" id="{75696F14-AF86-49E5-ABE9-D5E19DDB34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6B6313-7468-4709-B907-D793D7592AC6}"/>
              </a:ext>
            </a:extLst>
          </p:cNvPr>
          <p:cNvSpPr>
            <a:spLocks noGrp="1"/>
          </p:cNvSpPr>
          <p:nvPr>
            <p:ph type="sldNum" sz="quarter" idx="12"/>
          </p:nvPr>
        </p:nvSpPr>
        <p:spPr/>
        <p:txBody>
          <a:bodyPr/>
          <a:lstStyle/>
          <a:p>
            <a:fld id="{F8E76DA0-4AF6-4121-A2B2-68E303251021}" type="slidenum">
              <a:rPr lang="en-GB" smtClean="0"/>
              <a:t>‹#›</a:t>
            </a:fld>
            <a:endParaRPr lang="en-GB"/>
          </a:p>
        </p:txBody>
      </p:sp>
    </p:spTree>
    <p:extLst>
      <p:ext uri="{BB962C8B-B14F-4D97-AF65-F5344CB8AC3E}">
        <p14:creationId xmlns:p14="http://schemas.microsoft.com/office/powerpoint/2010/main" val="353656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C27793-62AE-4CDA-AC92-34DBBAF23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12409E-C366-4095-A712-B4EB048AF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5F39B-189A-48AF-812B-6B94206CA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78723-2484-4B09-BC73-E94DB85BF980}" type="datetimeFigureOut">
              <a:rPr lang="en-GB" smtClean="0"/>
              <a:t>02/03/2021</a:t>
            </a:fld>
            <a:endParaRPr lang="en-GB"/>
          </a:p>
        </p:txBody>
      </p:sp>
      <p:sp>
        <p:nvSpPr>
          <p:cNvPr id="5" name="Footer Placeholder 4">
            <a:extLst>
              <a:ext uri="{FF2B5EF4-FFF2-40B4-BE49-F238E27FC236}">
                <a16:creationId xmlns:a16="http://schemas.microsoft.com/office/drawing/2014/main" id="{C25D7D08-7BE0-4B67-92D9-F3137616CB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518063-2F74-494A-A722-47A4FD721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76DA0-4AF6-4121-A2B2-68E303251021}" type="slidenum">
              <a:rPr lang="en-GB" smtClean="0"/>
              <a:t>‹#›</a:t>
            </a:fld>
            <a:endParaRPr lang="en-GB"/>
          </a:p>
        </p:txBody>
      </p:sp>
    </p:spTree>
    <p:extLst>
      <p:ext uri="{BB962C8B-B14F-4D97-AF65-F5344CB8AC3E}">
        <p14:creationId xmlns:p14="http://schemas.microsoft.com/office/powerpoint/2010/main" val="51832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3F9CEF-DF01-4930-ABF6-31AEAF5AD759}"/>
              </a:ext>
            </a:extLst>
          </p:cNvPr>
          <p:cNvSpPr txBox="1"/>
          <p:nvPr/>
        </p:nvSpPr>
        <p:spPr>
          <a:xfrm>
            <a:off x="193675" y="123505"/>
            <a:ext cx="11490960" cy="5570756"/>
          </a:xfrm>
          <a:prstGeom prst="rect">
            <a:avLst/>
          </a:prstGeom>
          <a:noFill/>
        </p:spPr>
        <p:txBody>
          <a:bodyPr wrap="square" rtlCol="0">
            <a:spAutoFit/>
          </a:bodyPr>
          <a:lstStyle/>
          <a:p>
            <a:r>
              <a:rPr lang="en-GB" b="1" dirty="0">
                <a:solidFill>
                  <a:schemeClr val="accent1">
                    <a:lumMod val="50000"/>
                  </a:schemeClr>
                </a:solidFill>
              </a:rPr>
              <a:t>English  </a:t>
            </a:r>
            <a:r>
              <a:rPr lang="en-GB" dirty="0">
                <a:solidFill>
                  <a:schemeClr val="accent1">
                    <a:lumMod val="50000"/>
                  </a:schemeClr>
                </a:solidFill>
              </a:rPr>
              <a:t>                                                                                                                                                               Wednesday 3 March</a:t>
            </a:r>
          </a:p>
          <a:p>
            <a:r>
              <a:rPr lang="en-GB" u="sng" dirty="0">
                <a:solidFill>
                  <a:schemeClr val="accent1">
                    <a:lumMod val="50000"/>
                  </a:schemeClr>
                </a:solidFill>
              </a:rPr>
              <a:t>Task 1</a:t>
            </a:r>
          </a:p>
          <a:p>
            <a:r>
              <a:rPr lang="en-GB" dirty="0">
                <a:solidFill>
                  <a:schemeClr val="accent1">
                    <a:lumMod val="50000"/>
                  </a:schemeClr>
                </a:solidFill>
              </a:rPr>
              <a:t>In your paragraph today, try to include a ‘Did you know….?’ sentence. </a:t>
            </a:r>
          </a:p>
          <a:p>
            <a:endParaRPr lang="en-GB" dirty="0">
              <a:solidFill>
                <a:schemeClr val="accent1">
                  <a:lumMod val="50000"/>
                </a:schemeClr>
              </a:solidFill>
            </a:endParaRPr>
          </a:p>
          <a:p>
            <a:r>
              <a:rPr lang="en-GB" dirty="0">
                <a:solidFill>
                  <a:schemeClr val="accent1">
                    <a:lumMod val="50000"/>
                  </a:schemeClr>
                </a:solidFill>
              </a:rPr>
              <a:t>First, read these sentences, spot the mistake and then write them out correctly.</a:t>
            </a:r>
          </a:p>
          <a:p>
            <a:endParaRPr lang="en-GB" dirty="0">
              <a:solidFill>
                <a:schemeClr val="accent1">
                  <a:lumMod val="50000"/>
                </a:schemeClr>
              </a:solidFill>
            </a:endParaRPr>
          </a:p>
          <a:p>
            <a:r>
              <a:rPr lang="en-GB" dirty="0">
                <a:solidFill>
                  <a:schemeClr val="accent1">
                    <a:lumMod val="50000"/>
                  </a:schemeClr>
                </a:solidFill>
              </a:rPr>
              <a:t>They are questions. Check for capital letter at the beginning and a question mark at the end.</a:t>
            </a:r>
          </a:p>
          <a:p>
            <a:endParaRPr lang="en-GB" dirty="0">
              <a:solidFill>
                <a:schemeClr val="accent1">
                  <a:lumMod val="50000"/>
                </a:schemeClr>
              </a:solidFill>
            </a:endParaRPr>
          </a:p>
          <a:p>
            <a:endParaRPr lang="en-GB" dirty="0">
              <a:solidFill>
                <a:schemeClr val="accent1">
                  <a:lumMod val="50000"/>
                </a:schemeClr>
              </a:solidFill>
            </a:endParaRPr>
          </a:p>
          <a:p>
            <a:endParaRPr lang="en-GB" sz="2200" dirty="0">
              <a:solidFill>
                <a:schemeClr val="accent1">
                  <a:lumMod val="50000"/>
                </a:schemeClr>
              </a:solidFill>
            </a:endParaRPr>
          </a:p>
          <a:p>
            <a:r>
              <a:rPr lang="en-GB" sz="2200" dirty="0">
                <a:solidFill>
                  <a:srgbClr val="0070C0"/>
                </a:solidFill>
              </a:rPr>
              <a:t>?What time is it.</a:t>
            </a:r>
          </a:p>
          <a:p>
            <a:endParaRPr lang="en-GB" sz="2200" dirty="0">
              <a:solidFill>
                <a:srgbClr val="0070C0"/>
              </a:solidFill>
            </a:endParaRPr>
          </a:p>
          <a:p>
            <a:r>
              <a:rPr lang="en-GB" sz="2200" dirty="0">
                <a:solidFill>
                  <a:srgbClr val="0070C0"/>
                </a:solidFill>
              </a:rPr>
              <a:t>Where? is my pencil to write with.</a:t>
            </a:r>
          </a:p>
          <a:p>
            <a:endParaRPr lang="en-GB" sz="2200" dirty="0">
              <a:solidFill>
                <a:srgbClr val="0070C0"/>
              </a:solidFill>
            </a:endParaRPr>
          </a:p>
          <a:p>
            <a:r>
              <a:rPr lang="en-GB" sz="2200" dirty="0">
                <a:solidFill>
                  <a:srgbClr val="0070C0"/>
                </a:solidFill>
              </a:rPr>
              <a:t>Did you know? some castles had deep moats. </a:t>
            </a:r>
          </a:p>
          <a:p>
            <a:endParaRPr lang="en-GB" sz="2200" dirty="0">
              <a:solidFill>
                <a:srgbClr val="0070C0"/>
              </a:solidFill>
            </a:endParaRPr>
          </a:p>
          <a:p>
            <a:r>
              <a:rPr lang="en-GB" sz="2200" dirty="0">
                <a:solidFill>
                  <a:srgbClr val="0070C0"/>
                </a:solidFill>
              </a:rPr>
              <a:t>did you know that knights wore armour made out of metal</a:t>
            </a:r>
          </a:p>
          <a:p>
            <a:endParaRPr lang="en-GB" dirty="0">
              <a:solidFill>
                <a:schemeClr val="accent1">
                  <a:lumMod val="50000"/>
                </a:schemeClr>
              </a:solidFill>
            </a:endParaRPr>
          </a:p>
        </p:txBody>
      </p:sp>
      <p:pic>
        <p:nvPicPr>
          <p:cNvPr id="2" name="Recorded Sound">
            <a:hlinkClick r:id="" action="ppaction://media"/>
            <a:extLst>
              <a:ext uri="{FF2B5EF4-FFF2-40B4-BE49-F238E27FC236}">
                <a16:creationId xmlns:a16="http://schemas.microsoft.com/office/drawing/2014/main" id="{4A5EC7F5-2F8F-440E-9C8A-901CCEC32B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21825" y="3124200"/>
            <a:ext cx="406400" cy="406400"/>
          </a:xfrm>
          <a:prstGeom prst="rect">
            <a:avLst/>
          </a:prstGeom>
        </p:spPr>
      </p:pic>
      <p:sp>
        <p:nvSpPr>
          <p:cNvPr id="3" name="TextBox 2">
            <a:extLst>
              <a:ext uri="{FF2B5EF4-FFF2-40B4-BE49-F238E27FC236}">
                <a16:creationId xmlns:a16="http://schemas.microsoft.com/office/drawing/2014/main" id="{2F02F8C4-75E4-4531-B0C4-AE9624C4A9FA}"/>
              </a:ext>
            </a:extLst>
          </p:cNvPr>
          <p:cNvSpPr txBox="1"/>
          <p:nvPr/>
        </p:nvSpPr>
        <p:spPr>
          <a:xfrm>
            <a:off x="8915400" y="3705225"/>
            <a:ext cx="2600325" cy="369332"/>
          </a:xfrm>
          <a:prstGeom prst="rect">
            <a:avLst/>
          </a:prstGeom>
          <a:noFill/>
        </p:spPr>
        <p:txBody>
          <a:bodyPr wrap="square" rtlCol="0">
            <a:spAutoFit/>
          </a:bodyPr>
          <a:lstStyle/>
          <a:p>
            <a:r>
              <a:rPr lang="en-GB" dirty="0">
                <a:solidFill>
                  <a:srgbClr val="FF0000"/>
                </a:solidFill>
              </a:rPr>
              <a:t>sound button</a:t>
            </a:r>
          </a:p>
        </p:txBody>
      </p:sp>
    </p:spTree>
    <p:extLst>
      <p:ext uri="{BB962C8B-B14F-4D97-AF65-F5344CB8AC3E}">
        <p14:creationId xmlns:p14="http://schemas.microsoft.com/office/powerpoint/2010/main" val="28040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013867E-C614-474B-9868-74CED12AF740}"/>
              </a:ext>
            </a:extLst>
          </p:cNvPr>
          <p:cNvGraphicFramePr>
            <a:graphicFrameLocks noGrp="1"/>
          </p:cNvGraphicFramePr>
          <p:nvPr>
            <p:extLst>
              <p:ext uri="{D42A27DB-BD31-4B8C-83A1-F6EECF244321}">
                <p14:modId xmlns:p14="http://schemas.microsoft.com/office/powerpoint/2010/main" val="2020138850"/>
              </p:ext>
            </p:extLst>
          </p:nvPr>
        </p:nvGraphicFramePr>
        <p:xfrm>
          <a:off x="301942" y="2390775"/>
          <a:ext cx="4565333" cy="4023360"/>
        </p:xfrm>
        <a:graphic>
          <a:graphicData uri="http://schemas.openxmlformats.org/drawingml/2006/table">
            <a:tbl>
              <a:tblPr firstRow="1" bandRow="1">
                <a:tableStyleId>{5C22544A-7EE6-4342-B048-85BDC9FD1C3A}</a:tableStyleId>
              </a:tblPr>
              <a:tblGrid>
                <a:gridCol w="4565333">
                  <a:extLst>
                    <a:ext uri="{9D8B030D-6E8A-4147-A177-3AD203B41FA5}">
                      <a16:colId xmlns:a16="http://schemas.microsoft.com/office/drawing/2014/main" val="2166052858"/>
                    </a:ext>
                  </a:extLst>
                </a:gridCol>
              </a:tblGrid>
              <a:tr h="185631">
                <a:tc>
                  <a:txBody>
                    <a:bodyPr/>
                    <a:lstStyle/>
                    <a:p>
                      <a:pPr algn="ctr"/>
                      <a:r>
                        <a:rPr lang="en-GB" dirty="0">
                          <a:solidFill>
                            <a:srgbClr val="0070C0"/>
                          </a:solidFill>
                        </a:rPr>
                        <a:t>Knights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3557865"/>
                  </a:ext>
                </a:extLst>
              </a:tr>
              <a:tr h="370840">
                <a:tc>
                  <a:txBody>
                    <a:bodyPr/>
                    <a:lstStyle/>
                    <a:p>
                      <a:pPr algn="ctr"/>
                      <a:r>
                        <a:rPr lang="en-GB" dirty="0">
                          <a:solidFill>
                            <a:srgbClr val="0070C0"/>
                          </a:solidFill>
                        </a:rPr>
                        <a:t>had to have his own horse and armour</a:t>
                      </a:r>
                    </a:p>
                    <a:p>
                      <a:pPr algn="ctr"/>
                      <a:r>
                        <a:rPr lang="en-GB" dirty="0">
                          <a:solidFill>
                            <a:srgbClr val="0070C0"/>
                          </a:solidFill>
                        </a:rPr>
                        <a:t>his staff helped him mount and dismount</a:t>
                      </a:r>
                    </a:p>
                    <a:p>
                      <a:pPr algn="ctr"/>
                      <a:r>
                        <a:rPr lang="en-GB" dirty="0">
                          <a:solidFill>
                            <a:srgbClr val="0070C0"/>
                          </a:solidFill>
                        </a:rPr>
                        <a:t>staff looked after weapons and horses</a:t>
                      </a:r>
                    </a:p>
                    <a:p>
                      <a:pPr algn="ctr"/>
                      <a:r>
                        <a:rPr lang="en-GB" dirty="0">
                          <a:solidFill>
                            <a:srgbClr val="0070C0"/>
                          </a:solidFill>
                        </a:rPr>
                        <a:t>some knights were lords</a:t>
                      </a:r>
                    </a:p>
                    <a:p>
                      <a:pPr algn="ctr"/>
                      <a:r>
                        <a:rPr lang="en-GB" dirty="0">
                          <a:solidFill>
                            <a:srgbClr val="0070C0"/>
                          </a:solidFill>
                        </a:rPr>
                        <a:t>some knights lived in a lord’s castle</a:t>
                      </a:r>
                    </a:p>
                    <a:p>
                      <a:pPr algn="ctr"/>
                      <a:r>
                        <a:rPr lang="en-GB" dirty="0">
                          <a:solidFill>
                            <a:srgbClr val="0070C0"/>
                          </a:solidFill>
                        </a:rPr>
                        <a:t>armour – helmet, breast plate, gauntlet,</a:t>
                      </a:r>
                    </a:p>
                    <a:p>
                      <a:pPr algn="ctr"/>
                      <a:r>
                        <a:rPr lang="en-GB" dirty="0">
                          <a:solidFill>
                            <a:srgbClr val="0070C0"/>
                          </a:solidFill>
                        </a:rPr>
                        <a:t>made out of sections</a:t>
                      </a:r>
                    </a:p>
                    <a:p>
                      <a:pPr algn="ctr"/>
                      <a:r>
                        <a:rPr lang="en-GB" dirty="0">
                          <a:solidFill>
                            <a:srgbClr val="0070C0"/>
                          </a:solidFill>
                        </a:rPr>
                        <a:t>easy to walk in</a:t>
                      </a:r>
                    </a:p>
                    <a:p>
                      <a:pPr algn="ctr"/>
                      <a:r>
                        <a:rPr lang="en-GB" dirty="0">
                          <a:solidFill>
                            <a:srgbClr val="0070C0"/>
                          </a:solidFill>
                        </a:rPr>
                        <a:t>hot to wear and fight in</a:t>
                      </a:r>
                    </a:p>
                    <a:p>
                      <a:pPr algn="ctr"/>
                      <a:r>
                        <a:rPr lang="en-GB" dirty="0">
                          <a:solidFill>
                            <a:srgbClr val="0070C0"/>
                          </a:solidFill>
                        </a:rPr>
                        <a:t>dubbed in a ceremony to be a knight at 21</a:t>
                      </a:r>
                    </a:p>
                    <a:p>
                      <a:pPr algn="ctr"/>
                      <a:r>
                        <a:rPr lang="en-GB" dirty="0">
                          <a:solidFill>
                            <a:srgbClr val="0070C0"/>
                          </a:solidFill>
                        </a:rPr>
                        <a:t>page, squire, knight</a:t>
                      </a:r>
                    </a:p>
                    <a:p>
                      <a:pPr algn="ctr"/>
                      <a:r>
                        <a:rPr lang="en-GB" dirty="0">
                          <a:solidFill>
                            <a:srgbClr val="0070C0"/>
                          </a:solidFill>
                        </a:rPr>
                        <a:t>lance – long, wooden, spear like, 4m </a:t>
                      </a:r>
                    </a:p>
                    <a:p>
                      <a:pPr algn="ctr"/>
                      <a:endParaRPr lang="en-GB"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0276762"/>
                  </a:ext>
                </a:extLst>
              </a:tr>
            </a:tbl>
          </a:graphicData>
        </a:graphic>
      </p:graphicFrame>
      <p:sp>
        <p:nvSpPr>
          <p:cNvPr id="4" name="TextBox 3">
            <a:extLst>
              <a:ext uri="{FF2B5EF4-FFF2-40B4-BE49-F238E27FC236}">
                <a16:creationId xmlns:a16="http://schemas.microsoft.com/office/drawing/2014/main" id="{1E9899AD-C8B0-4F9D-91A0-247474EC4B4F}"/>
              </a:ext>
            </a:extLst>
          </p:cNvPr>
          <p:cNvSpPr txBox="1"/>
          <p:nvPr/>
        </p:nvSpPr>
        <p:spPr>
          <a:xfrm>
            <a:off x="301942" y="300990"/>
            <a:ext cx="4565333" cy="2031325"/>
          </a:xfrm>
          <a:prstGeom prst="rect">
            <a:avLst/>
          </a:prstGeom>
          <a:noFill/>
        </p:spPr>
        <p:txBody>
          <a:bodyPr wrap="square">
            <a:spAutoFit/>
          </a:bodyPr>
          <a:lstStyle/>
          <a:p>
            <a:r>
              <a:rPr lang="en-GB" u="sng" dirty="0">
                <a:solidFill>
                  <a:schemeClr val="accent1">
                    <a:lumMod val="50000"/>
                  </a:schemeClr>
                </a:solidFill>
              </a:rPr>
              <a:t>Task 2</a:t>
            </a:r>
          </a:p>
          <a:p>
            <a:r>
              <a:rPr lang="en-GB" dirty="0">
                <a:solidFill>
                  <a:schemeClr val="accent1">
                    <a:lumMod val="50000"/>
                  </a:schemeClr>
                </a:solidFill>
              </a:rPr>
              <a:t>Choose one of your castle topics and use the facts you collected yesterday to write your paragraph. You need enough facts for at least 6 sentences. Use my facts if you don’t think you have enough. Remember to include a Did you know …..? question.</a:t>
            </a:r>
          </a:p>
        </p:txBody>
      </p:sp>
      <p:sp>
        <p:nvSpPr>
          <p:cNvPr id="5" name="TextBox 4">
            <a:extLst>
              <a:ext uri="{FF2B5EF4-FFF2-40B4-BE49-F238E27FC236}">
                <a16:creationId xmlns:a16="http://schemas.microsoft.com/office/drawing/2014/main" id="{6DCBF2E0-6577-4193-81AE-F4D68DB44DC5}"/>
              </a:ext>
            </a:extLst>
          </p:cNvPr>
          <p:cNvSpPr txBox="1"/>
          <p:nvPr/>
        </p:nvSpPr>
        <p:spPr>
          <a:xfrm>
            <a:off x="5032058" y="518041"/>
            <a:ext cx="6858000" cy="6186309"/>
          </a:xfrm>
          <a:prstGeom prst="rect">
            <a:avLst/>
          </a:prstGeom>
          <a:noFill/>
        </p:spPr>
        <p:txBody>
          <a:bodyPr wrap="square" rtlCol="0">
            <a:spAutoFit/>
          </a:bodyPr>
          <a:lstStyle/>
          <a:p>
            <a:r>
              <a:rPr lang="en-GB" dirty="0">
                <a:solidFill>
                  <a:schemeClr val="accent1">
                    <a:lumMod val="50000"/>
                  </a:schemeClr>
                </a:solidFill>
              </a:rPr>
              <a:t>I’ll have a go too. My paragraph is going to be about knights.</a:t>
            </a:r>
          </a:p>
          <a:p>
            <a:endParaRPr lang="en-GB" dirty="0">
              <a:solidFill>
                <a:schemeClr val="accent1">
                  <a:lumMod val="50000"/>
                </a:schemeClr>
              </a:solidFill>
            </a:endParaRPr>
          </a:p>
          <a:p>
            <a:r>
              <a:rPr lang="en-GB" sz="2400" dirty="0">
                <a:solidFill>
                  <a:srgbClr val="7030A0"/>
                </a:solidFill>
              </a:rPr>
              <a:t>Most knights were lords who served their king by defending their lands. Every knight had to have his own horse and armour. Even though the armour was easy to walk in, it was hot wear and fight in. Armour protected the knights body in battle. The helmet, breast plate and gauntlets were made out of metal and were made in sections. Knights had to learn how to fight and use their weapons. They had a sword and a mace. Did you know that a lance was 4m long and made from wood?</a:t>
            </a:r>
          </a:p>
          <a:p>
            <a:r>
              <a:rPr lang="en-GB" sz="2400" dirty="0">
                <a:solidFill>
                  <a:srgbClr val="7030A0"/>
                </a:solidFill>
              </a:rPr>
              <a:t>When they were not fighting, they practised their skills by taking part in tournaments. The main event was a joust. Two knights charged at each other and tried to knock their opponent off their horse with a lance. </a:t>
            </a:r>
          </a:p>
        </p:txBody>
      </p:sp>
      <p:sp>
        <p:nvSpPr>
          <p:cNvPr id="6" name="TextBox 5">
            <a:extLst>
              <a:ext uri="{FF2B5EF4-FFF2-40B4-BE49-F238E27FC236}">
                <a16:creationId xmlns:a16="http://schemas.microsoft.com/office/drawing/2014/main" id="{C7D60489-9169-42F6-A65F-3AF0E2F82D22}"/>
              </a:ext>
            </a:extLst>
          </p:cNvPr>
          <p:cNvSpPr txBox="1"/>
          <p:nvPr/>
        </p:nvSpPr>
        <p:spPr>
          <a:xfrm>
            <a:off x="10739437" y="300990"/>
            <a:ext cx="2600325" cy="369332"/>
          </a:xfrm>
          <a:prstGeom prst="rect">
            <a:avLst/>
          </a:prstGeom>
          <a:noFill/>
        </p:spPr>
        <p:txBody>
          <a:bodyPr wrap="square" rtlCol="0">
            <a:spAutoFit/>
          </a:bodyPr>
          <a:lstStyle/>
          <a:p>
            <a:r>
              <a:rPr lang="en-GB" dirty="0">
                <a:solidFill>
                  <a:srgbClr val="FF0000"/>
                </a:solidFill>
              </a:rPr>
              <a:t>sound button</a:t>
            </a:r>
          </a:p>
        </p:txBody>
      </p:sp>
      <p:pic>
        <p:nvPicPr>
          <p:cNvPr id="3" name="Recorded Sound">
            <a:hlinkClick r:id="" action="ppaction://media"/>
            <a:extLst>
              <a:ext uri="{FF2B5EF4-FFF2-40B4-BE49-F238E27FC236}">
                <a16:creationId xmlns:a16="http://schemas.microsoft.com/office/drawing/2014/main" id="{D06485C3-2978-4880-94A4-DB665E978E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21758" y="518041"/>
            <a:ext cx="406400" cy="406400"/>
          </a:xfrm>
          <a:prstGeom prst="rect">
            <a:avLst/>
          </a:prstGeom>
        </p:spPr>
      </p:pic>
    </p:spTree>
    <p:extLst>
      <p:ext uri="{BB962C8B-B14F-4D97-AF65-F5344CB8AC3E}">
        <p14:creationId xmlns:p14="http://schemas.microsoft.com/office/powerpoint/2010/main" val="228035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EC26C-B29A-4F4B-8C94-C143D59359EC}"/>
              </a:ext>
            </a:extLst>
          </p:cNvPr>
          <p:cNvSpPr txBox="1"/>
          <p:nvPr/>
        </p:nvSpPr>
        <p:spPr>
          <a:xfrm>
            <a:off x="495300" y="533400"/>
            <a:ext cx="11096625" cy="954107"/>
          </a:xfrm>
          <a:prstGeom prst="rect">
            <a:avLst/>
          </a:prstGeom>
          <a:noFill/>
        </p:spPr>
        <p:txBody>
          <a:bodyPr wrap="square" rtlCol="0">
            <a:spAutoFit/>
          </a:bodyPr>
          <a:lstStyle/>
          <a:p>
            <a:r>
              <a:rPr lang="en-GB" dirty="0">
                <a:solidFill>
                  <a:schemeClr val="accent1">
                    <a:lumMod val="50000"/>
                  </a:schemeClr>
                </a:solidFill>
              </a:rPr>
              <a:t>On our class page have a look at </a:t>
            </a:r>
            <a:r>
              <a:rPr lang="en-GB" dirty="0" err="1">
                <a:solidFill>
                  <a:schemeClr val="accent1">
                    <a:lumMod val="50000"/>
                  </a:schemeClr>
                </a:solidFill>
              </a:rPr>
              <a:t>DKFindout</a:t>
            </a:r>
            <a:r>
              <a:rPr lang="en-GB" dirty="0">
                <a:solidFill>
                  <a:schemeClr val="accent1">
                    <a:lumMod val="50000"/>
                  </a:schemeClr>
                </a:solidFill>
              </a:rPr>
              <a:t>. In the History section there is a lot of information about castles and the people who used to live in them. I have chosen castle </a:t>
            </a:r>
            <a:r>
              <a:rPr lang="en-GB" sz="2000" b="1" dirty="0">
                <a:solidFill>
                  <a:schemeClr val="accent1">
                    <a:lumMod val="50000"/>
                  </a:schemeClr>
                </a:solidFill>
              </a:rPr>
              <a:t>defences</a:t>
            </a:r>
            <a:r>
              <a:rPr lang="en-GB" dirty="0">
                <a:solidFill>
                  <a:schemeClr val="accent1">
                    <a:lumMod val="50000"/>
                  </a:schemeClr>
                </a:solidFill>
              </a:rPr>
              <a:t> and </a:t>
            </a:r>
            <a:r>
              <a:rPr lang="en-GB" sz="2000" b="1" dirty="0">
                <a:solidFill>
                  <a:schemeClr val="accent1">
                    <a:lumMod val="50000"/>
                  </a:schemeClr>
                </a:solidFill>
              </a:rPr>
              <a:t>knights.</a:t>
            </a:r>
          </a:p>
          <a:p>
            <a:endParaRPr lang="en-GB" dirty="0">
              <a:solidFill>
                <a:schemeClr val="accent1">
                  <a:lumMod val="50000"/>
                </a:schemeClr>
              </a:solidFill>
            </a:endParaRPr>
          </a:p>
        </p:txBody>
      </p:sp>
      <p:pic>
        <p:nvPicPr>
          <p:cNvPr id="4" name="Picture 3">
            <a:extLst>
              <a:ext uri="{FF2B5EF4-FFF2-40B4-BE49-F238E27FC236}">
                <a16:creationId xmlns:a16="http://schemas.microsoft.com/office/drawing/2014/main" id="{90F58F4B-7B84-49C7-95DE-A2F6B9B3A1DB}"/>
              </a:ext>
            </a:extLst>
          </p:cNvPr>
          <p:cNvPicPr>
            <a:picLocks noChangeAspect="1"/>
          </p:cNvPicPr>
          <p:nvPr/>
        </p:nvPicPr>
        <p:blipFill>
          <a:blip r:embed="rId2"/>
          <a:stretch>
            <a:fillRect/>
          </a:stretch>
        </p:blipFill>
        <p:spPr>
          <a:xfrm>
            <a:off x="600075" y="1478915"/>
            <a:ext cx="1501132" cy="1609725"/>
          </a:xfrm>
          <a:prstGeom prst="rect">
            <a:avLst/>
          </a:prstGeom>
        </p:spPr>
      </p:pic>
      <p:pic>
        <p:nvPicPr>
          <p:cNvPr id="6" name="Picture 5">
            <a:extLst>
              <a:ext uri="{FF2B5EF4-FFF2-40B4-BE49-F238E27FC236}">
                <a16:creationId xmlns:a16="http://schemas.microsoft.com/office/drawing/2014/main" id="{47DCDFD6-5B5E-434C-B217-E2E38A49BDD9}"/>
              </a:ext>
            </a:extLst>
          </p:cNvPr>
          <p:cNvPicPr>
            <a:picLocks noChangeAspect="1"/>
          </p:cNvPicPr>
          <p:nvPr/>
        </p:nvPicPr>
        <p:blipFill>
          <a:blip r:embed="rId3"/>
          <a:stretch>
            <a:fillRect/>
          </a:stretch>
        </p:blipFill>
        <p:spPr>
          <a:xfrm>
            <a:off x="495300" y="3301623"/>
            <a:ext cx="4662631" cy="3216284"/>
          </a:xfrm>
          <a:prstGeom prst="rect">
            <a:avLst/>
          </a:prstGeom>
        </p:spPr>
      </p:pic>
      <p:pic>
        <p:nvPicPr>
          <p:cNvPr id="8" name="Picture 7">
            <a:extLst>
              <a:ext uri="{FF2B5EF4-FFF2-40B4-BE49-F238E27FC236}">
                <a16:creationId xmlns:a16="http://schemas.microsoft.com/office/drawing/2014/main" id="{7E87E426-EBCD-4F54-88B6-6A07E6962D5D}"/>
              </a:ext>
            </a:extLst>
          </p:cNvPr>
          <p:cNvPicPr>
            <a:picLocks noChangeAspect="1"/>
          </p:cNvPicPr>
          <p:nvPr/>
        </p:nvPicPr>
        <p:blipFill>
          <a:blip r:embed="rId4"/>
          <a:stretch>
            <a:fillRect/>
          </a:stretch>
        </p:blipFill>
        <p:spPr>
          <a:xfrm>
            <a:off x="5012172" y="1478915"/>
            <a:ext cx="7179828" cy="3216284"/>
          </a:xfrm>
          <a:prstGeom prst="rect">
            <a:avLst/>
          </a:prstGeom>
        </p:spPr>
      </p:pic>
      <p:cxnSp>
        <p:nvCxnSpPr>
          <p:cNvPr id="12" name="Straight Arrow Connector 11">
            <a:extLst>
              <a:ext uri="{FF2B5EF4-FFF2-40B4-BE49-F238E27FC236}">
                <a16:creationId xmlns:a16="http://schemas.microsoft.com/office/drawing/2014/main" id="{7EDF5A14-69E8-4AC7-9CA2-04E606DFF8FF}"/>
              </a:ext>
            </a:extLst>
          </p:cNvPr>
          <p:cNvCxnSpPr/>
          <p:nvPr/>
        </p:nvCxnSpPr>
        <p:spPr>
          <a:xfrm>
            <a:off x="1609725" y="3162300"/>
            <a:ext cx="781050" cy="18859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D0F43C8-3B2A-4A09-A711-BB2F9533B9F9}"/>
              </a:ext>
            </a:extLst>
          </p:cNvPr>
          <p:cNvCxnSpPr>
            <a:cxnSpLocks/>
          </p:cNvCxnSpPr>
          <p:nvPr/>
        </p:nvCxnSpPr>
        <p:spPr>
          <a:xfrm flipV="1">
            <a:off x="3310948" y="4286250"/>
            <a:ext cx="3928052"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A8D358-B3B2-4701-BD74-14D9253D6D98}"/>
              </a:ext>
            </a:extLst>
          </p:cNvPr>
          <p:cNvSpPr txBox="1"/>
          <p:nvPr/>
        </p:nvSpPr>
        <p:spPr>
          <a:xfrm>
            <a:off x="7779328" y="5124271"/>
            <a:ext cx="3917372" cy="646331"/>
          </a:xfrm>
          <a:prstGeom prst="rect">
            <a:avLst/>
          </a:prstGeom>
          <a:noFill/>
        </p:spPr>
        <p:txBody>
          <a:bodyPr wrap="square" rtlCol="0">
            <a:spAutoFit/>
          </a:bodyPr>
          <a:lstStyle/>
          <a:p>
            <a:r>
              <a:rPr lang="en-GB" dirty="0">
                <a:solidFill>
                  <a:schemeClr val="accent1">
                    <a:lumMod val="50000"/>
                  </a:schemeClr>
                </a:solidFill>
              </a:rPr>
              <a:t>Click on the red dots to find out more. It is a very interactive site.</a:t>
            </a:r>
          </a:p>
        </p:txBody>
      </p:sp>
    </p:spTree>
    <p:extLst>
      <p:ext uri="{BB962C8B-B14F-4D97-AF65-F5344CB8AC3E}">
        <p14:creationId xmlns:p14="http://schemas.microsoft.com/office/powerpoint/2010/main" val="1954647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445</Words>
  <Application>Microsoft Office PowerPoint</Application>
  <PresentationFormat>Widescreen</PresentationFormat>
  <Paragraphs>40</Paragraphs>
  <Slides>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Weatherby</dc:creator>
  <cp:lastModifiedBy>David Weatherby</cp:lastModifiedBy>
  <cp:revision>16</cp:revision>
  <dcterms:created xsi:type="dcterms:W3CDTF">2021-02-27T17:14:28Z</dcterms:created>
  <dcterms:modified xsi:type="dcterms:W3CDTF">2021-03-02T19:23:45Z</dcterms:modified>
</cp:coreProperties>
</file>