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4" r:id="rId2"/>
    <p:sldId id="256" r:id="rId3"/>
    <p:sldId id="283" r:id="rId4"/>
    <p:sldId id="280" r:id="rId5"/>
    <p:sldId id="274" r:id="rId6"/>
    <p:sldId id="282" r:id="rId7"/>
    <p:sldId id="266" r:id="rId8"/>
    <p:sldId id="270" r:id="rId9"/>
    <p:sldId id="257" r:id="rId10"/>
    <p:sldId id="271" r:id="rId11"/>
    <p:sldId id="284" r:id="rId12"/>
    <p:sldId id="265" r:id="rId13"/>
    <p:sldId id="276" r:id="rId14"/>
    <p:sldId id="325" r:id="rId15"/>
    <p:sldId id="278" r:id="rId16"/>
    <p:sldId id="273" r:id="rId17"/>
    <p:sldId id="281" r:id="rId18"/>
    <p:sldId id="279" r:id="rId19"/>
    <p:sldId id="285" r:id="rId20"/>
    <p:sldId id="287" r:id="rId21"/>
    <p:sldId id="272" r:id="rId22"/>
    <p:sldId id="294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AC8"/>
    <a:srgbClr val="1BC4DB"/>
    <a:srgbClr val="18BDDE"/>
    <a:srgbClr val="21C6E7"/>
    <a:srgbClr val="9CB4E0"/>
    <a:srgbClr val="DF0B29"/>
    <a:srgbClr val="F41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5687" autoAdjust="0"/>
  </p:normalViewPr>
  <p:slideViewPr>
    <p:cSldViewPr snapToGrid="0">
      <p:cViewPr varScale="1">
        <p:scale>
          <a:sx n="104" d="100"/>
          <a:sy n="104" d="100"/>
        </p:scale>
        <p:origin x="7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ilditch" userId="77d78993-1f2f-459f-bad6-649b3f28b24e" providerId="ADAL" clId="{75CCA122-C294-B64D-AD35-F9873C3EF8F3}"/>
    <pc:docChg chg="modSld">
      <pc:chgData name="Miss Hilditch" userId="77d78993-1f2f-459f-bad6-649b3f28b24e" providerId="ADAL" clId="{75CCA122-C294-B64D-AD35-F9873C3EF8F3}" dt="2021-02-28T13:02:19.440" v="3" actId="20577"/>
      <pc:docMkLst>
        <pc:docMk/>
      </pc:docMkLst>
      <pc:sldChg chg="modSp mod">
        <pc:chgData name="Miss Hilditch" userId="77d78993-1f2f-459f-bad6-649b3f28b24e" providerId="ADAL" clId="{75CCA122-C294-B64D-AD35-F9873C3EF8F3}" dt="2021-02-28T13:02:19.440" v="3" actId="20577"/>
        <pc:sldMkLst>
          <pc:docMk/>
          <pc:sldMk cId="417104737" sldId="257"/>
        </pc:sldMkLst>
        <pc:spChg chg="mod">
          <ac:chgData name="Miss Hilditch" userId="77d78993-1f2f-459f-bad6-649b3f28b24e" providerId="ADAL" clId="{75CCA122-C294-B64D-AD35-F9873C3EF8F3}" dt="2021-02-28T13:02:19.440" v="3" actId="20577"/>
          <ac:spMkLst>
            <pc:docMk/>
            <pc:sldMk cId="417104737" sldId="257"/>
            <ac:spMk id="5" creationId="{062B21E5-D958-4ACB-ACD0-3FA7A79F7E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B75C-FF83-4629-8229-02077BD660B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A7FBD-6149-48AD-A263-7319A2DA7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5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7A23-2D64-4FAC-8FE4-A7FA824F3C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EC8C-7209-4715-9962-784D326C9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19A33-77D7-427A-AAEC-862C47D6D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6D0DA-362E-4127-81AB-2A85CE6D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F1AF-7E47-4686-A302-B1E167C7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A65CA-90CA-4E36-B2C6-232F682A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64FA-053C-4839-AD2C-2FFD13C7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D200-391B-42BC-843B-1D0310C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EEDD-F5B8-47AA-8CA5-B5CF87F4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04249-C53C-464C-A3CB-F286DCCF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8E9D-2FD6-432B-92B2-62CA5D9B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BF84B-A6CA-479C-B296-B0163F652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6A4BA-7EEA-44DE-B893-9F2055AB5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5F8F-54CE-4C68-835C-781426DC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B7259-2379-4E22-9EDD-B860D4B6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4C49-8B86-420D-A825-77F1091B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8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1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7FC6-71CF-4D6B-B360-C4BB35E1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2A15-8D00-4FFA-9B27-F852EDD4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0EC4-DA36-45DC-A638-E42BCB9E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BCB5-B70F-4415-A73C-0AB9887D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1E7E-ECAB-4349-9647-E5BD7742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2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0573-A3D6-483F-9DD7-43B6DE73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5729-50E3-4850-BA43-9D9BA63F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FC1C-C478-4F9A-A195-58643560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149B-3354-4C40-BDE4-9503C3D9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770F8-0CCE-4CF3-AD37-3CEA1462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5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E30C-BA62-4F61-A0BD-D71948E6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4ECC-EE51-4565-AD92-01BFDF90C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3C6AE-0D85-4262-BB8F-22AB7570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F2D53-13F3-49CB-BE99-B58A04E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57D8-3E05-4C5B-86F2-D1895487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169A-99DD-4951-8870-C2E53D5C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6990-6506-4EE3-916B-9BAD04C3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986CF-B22F-49AF-BAFF-1DB86960A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AC704-3332-40FD-B1C0-F6487E731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B5260-1421-45B4-A41E-47A800391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2BC9-ACAC-46EB-B6C1-E74E05456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3738D-E82B-49C4-B289-00861AE2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7A086-5F14-49A1-A298-96F10060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B3558-3C5F-4104-A26A-A27DD7D4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9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D2DF-5140-4289-9C57-93637808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B3728-202E-4C1C-9A4A-8AF016FF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D861-B746-4B7A-9978-5F96B938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24472-5AC7-41A3-A060-28109EFE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4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60F88-99AB-4560-812E-11D62EBD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36D34-4278-4B1B-8EB5-94F708A3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8640D-47AA-4C7B-AD22-13AC941D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0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EF82-D84E-4B98-B4A1-E6E7BDE5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2BDF-9ED3-4AC2-9DCC-8A77CA57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5665C-3A6F-4F94-A9BE-76F9CF9F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C7E1F-74DC-4C9E-82FA-7687BB36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05D4-F95F-4572-A974-5C80349D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583BB-0FEF-4C7E-AD62-E671CD48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C961-5D02-44BD-8649-472C2998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6E454-892A-4BB2-B2EA-015EFC1AF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F3764-4D80-466A-81A7-1FBC239F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BDF66-0BDA-42E2-B04C-9A6D2F7F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16616-D70C-4EC0-A22F-8F4E88B3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5BC08-509D-4E92-A3EB-F74B9D1C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3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FFCD7-9C9D-4483-8D72-6E2C7B77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D7EF1-1160-4C38-B776-A00AB9EF2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B6403-32AA-4C25-93D8-8D1BFC5EB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7C35-D7A0-4E04-9817-6E1A28295786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EA60-6DA0-45B0-868F-67AD37FA0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1CAC-D44E-4D4C-99BB-281B950B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A940-FC1B-4499-9E08-E32E09EB1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0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orld book day 2017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38CC0-3E2D-4781-BDEA-3CA83F43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8"/>
            <a:ext cx="12192000" cy="6850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E917D-A569-4FD2-A96D-8D3DBE174F8C}"/>
              </a:ext>
            </a:extLst>
          </p:cNvPr>
          <p:cNvSpPr/>
          <p:nvPr/>
        </p:nvSpPr>
        <p:spPr>
          <a:xfrm>
            <a:off x="1991544" y="30506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WORLD BOOK DAY</a:t>
            </a:r>
          </a:p>
          <a:p>
            <a:pPr algn="ctr"/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ctr"/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Book QUIZ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7D83F-F07F-4AED-A3A8-BCD2552AD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t="11697" r="82676" b="25920"/>
          <a:stretch/>
        </p:blipFill>
        <p:spPr>
          <a:xfrm>
            <a:off x="4799856" y="1700808"/>
            <a:ext cx="25922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6A74FF-FAF3-4520-8933-B3DD4E1420FB}"/>
              </a:ext>
            </a:extLst>
          </p:cNvPr>
          <p:cNvSpPr txBox="1">
            <a:spLocks noChangeArrowheads="1"/>
          </p:cNvSpPr>
          <p:nvPr/>
        </p:nvSpPr>
        <p:spPr>
          <a:xfrm>
            <a:off x="2221808" y="1605707"/>
            <a:ext cx="9081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9. Which one of Roald Dahl’s characters is being described 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F27A0-C89C-488A-9252-4086D50F9787}"/>
              </a:ext>
            </a:extLst>
          </p:cNvPr>
          <p:cNvSpPr txBox="1"/>
          <p:nvPr/>
        </p:nvSpPr>
        <p:spPr>
          <a:xfrm>
            <a:off x="800100" y="3156480"/>
            <a:ext cx="109410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2800" dirty="0"/>
              <a:t> The Giant took off his black cloak and hung it against the wall. Sophie saw that under the cloak he was wearing a sort of collarless shirt and a dirty old leather waistcoat that didn’t seem to have any buttons.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“Ha!” shouted the Giant, walking forward and rubbing his hands together, “What has us got here?” His booming voice rolled around the walls of the cave like a burst of thunder. </a:t>
            </a:r>
          </a:p>
        </p:txBody>
      </p:sp>
    </p:spTree>
    <p:extLst>
      <p:ext uri="{BB962C8B-B14F-4D97-AF65-F5344CB8AC3E}">
        <p14:creationId xmlns:p14="http://schemas.microsoft.com/office/powerpoint/2010/main" val="237004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E1E0D-56FB-4641-B774-D50A1C68DFF4}"/>
              </a:ext>
            </a:extLst>
          </p:cNvPr>
          <p:cNvSpPr txBox="1"/>
          <p:nvPr/>
        </p:nvSpPr>
        <p:spPr>
          <a:xfrm>
            <a:off x="2269374" y="1734340"/>
            <a:ext cx="992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10. Which magical character is this describing?</a:t>
            </a:r>
            <a:endParaRPr lang="en-GB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9C6A74-08E9-4576-83D2-A285D218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732868"/>
            <a:ext cx="104584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‘</a:t>
            </a: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His eyes were black like Hagrid’s but had none of Hagrid’s warmth. They were cold and empty and made you think of dark tunnels. He spoke in barely more than a whisper but you caught every word. He swept around in his long, black cloak criticising everyone.’</a:t>
            </a:r>
          </a:p>
        </p:txBody>
      </p:sp>
    </p:spTree>
    <p:extLst>
      <p:ext uri="{BB962C8B-B14F-4D97-AF65-F5344CB8AC3E}">
        <p14:creationId xmlns:p14="http://schemas.microsoft.com/office/powerpoint/2010/main" val="285038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44FEFCC-35EF-498E-B84B-CA66FF74994F}"/>
              </a:ext>
            </a:extLst>
          </p:cNvPr>
          <p:cNvSpPr txBox="1">
            <a:spLocks noChangeArrowheads="1"/>
          </p:cNvSpPr>
          <p:nvPr/>
        </p:nvSpPr>
        <p:spPr>
          <a:xfrm>
            <a:off x="2277688" y="1688159"/>
            <a:ext cx="9406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11. This is the front cover of which children’s book?</a:t>
            </a:r>
          </a:p>
        </p:txBody>
      </p:sp>
      <p:pic>
        <p:nvPicPr>
          <p:cNvPr id="1029" name="Picture 5" descr="Gangsta Granny: Amazon.co.uk: Walliams, David, Ross, Tony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78" y="2552698"/>
            <a:ext cx="3361344" cy="42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586778" y="5229225"/>
            <a:ext cx="3361344" cy="1390650"/>
          </a:xfrm>
          <a:prstGeom prst="ellipse">
            <a:avLst/>
          </a:prstGeom>
          <a:solidFill>
            <a:srgbClr val="DF0B29"/>
          </a:solidFill>
          <a:ln>
            <a:solidFill>
              <a:srgbClr val="DF0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2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F6F105E-8A20-471F-9696-B603E1E3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92" y="1709039"/>
            <a:ext cx="95422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4000" dirty="0">
                <a:solidFill>
                  <a:schemeClr val="tx1"/>
                </a:solidFill>
              </a:rPr>
              <a:t>12. This is the front cover of which children’s book?</a:t>
            </a:r>
          </a:p>
        </p:txBody>
      </p:sp>
      <p:pic>
        <p:nvPicPr>
          <p:cNvPr id="10242" name="Picture 2" descr="Book Reviews for The Iron Man By Ted Hughes and Chris Mould | Topp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280539"/>
            <a:ext cx="2934595" cy="44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7346" y="2628900"/>
            <a:ext cx="2095053" cy="1066800"/>
          </a:xfrm>
          <a:prstGeom prst="rect">
            <a:avLst/>
          </a:prstGeom>
          <a:solidFill>
            <a:srgbClr val="9CB4E0"/>
          </a:solidFill>
          <a:ln>
            <a:solidFill>
              <a:srgbClr val="9CB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5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F6F105E-8A20-471F-9696-B603E1E3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92" y="1709039"/>
            <a:ext cx="95422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4000" dirty="0">
                <a:solidFill>
                  <a:schemeClr val="tx1"/>
                </a:solidFill>
              </a:rPr>
              <a:t>13. This is the front cover of which children’s book?</a:t>
            </a:r>
          </a:p>
        </p:txBody>
      </p:sp>
      <p:pic>
        <p:nvPicPr>
          <p:cNvPr id="13314" name="Picture 2" descr="Stick Man - Scholastic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491057"/>
            <a:ext cx="3311525" cy="41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573712" y="2890138"/>
            <a:ext cx="1619250" cy="1472311"/>
          </a:xfrm>
          <a:prstGeom prst="ellipse">
            <a:avLst/>
          </a:prstGeom>
          <a:solidFill>
            <a:srgbClr val="16AAC8"/>
          </a:solidFill>
          <a:ln>
            <a:solidFill>
              <a:srgbClr val="21C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9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C69772C-2111-4F8D-A81E-ABB4DE3A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968" y="3957218"/>
            <a:ext cx="814705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 _ _               _ _   _ _ _</a:t>
            </a:r>
          </a:p>
        </p:txBody>
      </p:sp>
      <p:pic>
        <p:nvPicPr>
          <p:cNvPr id="7" name="Picture 4" descr="MCj03264640000[1]">
            <a:extLst>
              <a:ext uri="{FF2B5EF4-FFF2-40B4-BE49-F238E27FC236}">
                <a16:creationId xmlns:a16="http://schemas.microsoft.com/office/drawing/2014/main" id="{750E548B-6EAB-40BB-B6F8-C2B67333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86" y="4267490"/>
            <a:ext cx="15446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MCj03985970000[1]">
            <a:extLst>
              <a:ext uri="{FF2B5EF4-FFF2-40B4-BE49-F238E27FC236}">
                <a16:creationId xmlns:a16="http://schemas.microsoft.com/office/drawing/2014/main" id="{97920107-7DC1-40B8-A6DB-8A7BD85C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18" y="4343775"/>
            <a:ext cx="18732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B7AB9-AEB3-41F1-AFCE-F44B3445F72D}"/>
              </a:ext>
            </a:extLst>
          </p:cNvPr>
          <p:cNvSpPr txBox="1"/>
          <p:nvPr/>
        </p:nvSpPr>
        <p:spPr>
          <a:xfrm>
            <a:off x="2189019" y="1741954"/>
            <a:ext cx="9583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4000" kern="0" dirty="0">
                <a:latin typeface="+mj-lt"/>
              </a:rPr>
              <a:t>14. Look at the pictures and fill in the blanks to find the title of this famous </a:t>
            </a:r>
            <a:r>
              <a:rPr lang="en-GB" altLang="en-US" sz="4000" kern="0" dirty="0" err="1">
                <a:latin typeface="+mj-lt"/>
              </a:rPr>
              <a:t>Dr.</a:t>
            </a:r>
            <a:r>
              <a:rPr lang="en-GB" altLang="en-US" sz="4000" kern="0" dirty="0">
                <a:latin typeface="+mj-lt"/>
              </a:rPr>
              <a:t> </a:t>
            </a:r>
            <a:r>
              <a:rPr lang="en-GB" altLang="en-US" sz="4000" kern="0" dirty="0" err="1">
                <a:latin typeface="+mj-lt"/>
              </a:rPr>
              <a:t>Seus</a:t>
            </a:r>
            <a:r>
              <a:rPr lang="en-GB" altLang="en-US" sz="4000" kern="0" dirty="0">
                <a:latin typeface="+mj-lt"/>
              </a:rPr>
              <a:t> book.</a:t>
            </a:r>
            <a:endParaRPr lang="en-GB" sz="4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7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B7AB9-AEB3-41F1-AFCE-F44B3445F72D}"/>
              </a:ext>
            </a:extLst>
          </p:cNvPr>
          <p:cNvSpPr txBox="1"/>
          <p:nvPr/>
        </p:nvSpPr>
        <p:spPr>
          <a:xfrm>
            <a:off x="2189019" y="1741954"/>
            <a:ext cx="95838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kern="0" dirty="0">
                <a:latin typeface="+mj-lt"/>
              </a:rPr>
              <a:t>15. Can you figure out the name of this famous </a:t>
            </a:r>
            <a:r>
              <a:rPr lang="en-GB" altLang="en-US" sz="4000" kern="0" dirty="0" err="1">
                <a:latin typeface="+mj-lt"/>
              </a:rPr>
              <a:t>Dr.</a:t>
            </a:r>
            <a:r>
              <a:rPr lang="en-GB" altLang="en-US" sz="4000" kern="0" dirty="0">
                <a:latin typeface="+mj-lt"/>
              </a:rPr>
              <a:t> </a:t>
            </a:r>
            <a:r>
              <a:rPr lang="en-GB" altLang="en-US" sz="4000" kern="0" dirty="0" err="1">
                <a:latin typeface="+mj-lt"/>
              </a:rPr>
              <a:t>Seus</a:t>
            </a:r>
            <a:r>
              <a:rPr lang="en-GB" altLang="en-US" sz="4000" kern="0" dirty="0">
                <a:latin typeface="+mj-lt"/>
              </a:rPr>
              <a:t> book?</a:t>
            </a:r>
            <a:endParaRPr lang="en-GB" sz="4000" kern="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69772C-2111-4F8D-A81E-ABB4DE3A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820" y="4108446"/>
            <a:ext cx="10115551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marR="0" lvl="0" indent="-5334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fish,            f</a:t>
            </a:r>
            <a:r>
              <a:rPr lang="en-GB" altLang="en-US" sz="4000" kern="0" baseline="0" dirty="0" err="1">
                <a:solidFill>
                  <a:srgbClr val="000000"/>
                </a:solidFill>
              </a:rPr>
              <a:t>ish</a:t>
            </a:r>
            <a:r>
              <a:rPr lang="en-GB" altLang="en-US" sz="4000" kern="0" baseline="0" dirty="0">
                <a:solidFill>
                  <a:srgbClr val="000000"/>
                </a:solidFill>
              </a:rPr>
              <a:t>,               f</a:t>
            </a:r>
            <a:r>
              <a:rPr kumimoji="0" lang="en-GB" alt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ish</a:t>
            </a:r>
            <a:r>
              <a:rPr kumimoji="0" lang="en-GB" alt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              </a:t>
            </a:r>
            <a:r>
              <a:rPr lang="en-GB" altLang="en-US" sz="4000" kern="0" baseline="0" dirty="0">
                <a:solidFill>
                  <a:srgbClr val="000000"/>
                </a:solidFill>
              </a:rPr>
              <a:t>fish.</a:t>
            </a:r>
            <a:endParaRPr kumimoji="0" lang="en-GB" alt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 descr="COE90 Fusible Waterjet Cut Glass Number - 1 - One - Opaque Black. Size: 3&quot;  x 1 13/16&quot;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80" y="3704620"/>
            <a:ext cx="1362940" cy="13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umber 2 Clipart Different Font - Png Download (#89106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0" b="89809" l="7727" r="91932">
                        <a14:foregroundMark x1="23409" y1="24192" x2="23409" y2="24192"/>
                        <a14:foregroundMark x1="28636" y1="73902" x2="28636" y2="73902"/>
                        <a14:foregroundMark x1="54318" y1="4805" x2="54318" y2="4805"/>
                        <a14:foregroundMark x1="92045" y1="26346" x2="92045" y2="26346"/>
                        <a14:foregroundMark x1="7727" y1="80199" x2="7727" y2="80199"/>
                        <a14:foregroundMark x1="7727" y1="80199" x2="7727" y2="80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46" y="3790552"/>
            <a:ext cx="893453" cy="12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Disc Plain red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60" y="3681136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le:Location dot blue.svg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88" y="3704621"/>
            <a:ext cx="1611588" cy="16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1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38824-886A-41DD-84FC-78AAEEA002F9}"/>
              </a:ext>
            </a:extLst>
          </p:cNvPr>
          <p:cNvSpPr txBox="1"/>
          <p:nvPr/>
        </p:nvSpPr>
        <p:spPr>
          <a:xfrm>
            <a:off x="2204680" y="1587877"/>
            <a:ext cx="98256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16. What did Jack steal from the giant in ‘Jack and the Beanstalk’?</a:t>
            </a:r>
            <a:endParaRPr lang="en-GB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79C881-2D29-42AB-99E5-CC0509A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680" y="3123992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A. </a:t>
            </a:r>
            <a:r>
              <a:rPr lang="en-GB" altLang="en-US" kern="0" dirty="0"/>
              <a:t>His lunch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lvl="0" indent="0" eaLnBrk="1" hangingPunct="1">
              <a:lnSpc>
                <a:spcPct val="150000"/>
              </a:lnSpc>
              <a:buNone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B.</a:t>
            </a:r>
            <a:r>
              <a:rPr lang="en-GB" altLang="en-US" kern="0" dirty="0"/>
              <a:t> A Goose that laid golden eggs</a:t>
            </a:r>
          </a:p>
          <a:p>
            <a:pPr marL="0" lvl="0" indent="0" eaLnBrk="1" hangingPunct="1">
              <a:lnSpc>
                <a:spcPct val="150000"/>
              </a:lnSpc>
              <a:buNone/>
              <a:defRPr/>
            </a:pPr>
            <a:r>
              <a:rPr lang="en-GB" altLang="en-US" kern="0" dirty="0"/>
              <a:t>C. A golden throne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kern="0" dirty="0"/>
              <a:t>D. His pet dog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479A5-327B-4460-9C04-542CF7269940}"/>
              </a:ext>
            </a:extLst>
          </p:cNvPr>
          <p:cNvSpPr txBox="1"/>
          <p:nvPr/>
        </p:nvSpPr>
        <p:spPr>
          <a:xfrm>
            <a:off x="2369126" y="1676776"/>
            <a:ext cx="93268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17. Which of the following books has </a:t>
            </a:r>
            <a:r>
              <a:rPr kumimoji="0" lang="en-GB" altLang="en-US" sz="4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NOT 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been turned into a film yet?</a:t>
            </a:r>
            <a:endParaRPr lang="en-GB" dirty="0">
              <a:latin typeface="+mj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B9CA4C7-CAFE-4FD3-A094-CE8D280539C1}"/>
              </a:ext>
            </a:extLst>
          </p:cNvPr>
          <p:cNvSpPr txBox="1">
            <a:spLocks noChangeArrowheads="1"/>
          </p:cNvSpPr>
          <p:nvPr/>
        </p:nvSpPr>
        <p:spPr>
          <a:xfrm>
            <a:off x="2530833" y="3316633"/>
            <a:ext cx="7241817" cy="297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Matilda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The Lion the Witch and the Wardrobe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C. Awful Auntie</a:t>
            </a:r>
          </a:p>
        </p:txBody>
      </p:sp>
    </p:spTree>
    <p:extLst>
      <p:ext uri="{BB962C8B-B14F-4D97-AF65-F5344CB8AC3E}">
        <p14:creationId xmlns:p14="http://schemas.microsoft.com/office/powerpoint/2010/main" val="140102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E0C97F7-EA96-412F-A7D9-26961091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085" y="1458814"/>
            <a:ext cx="95175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18. Which bear lived in Hundred Acre Wood?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2987344"/>
            <a:ext cx="3961206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A. Winnie-the-Pooh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Rupert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C. Paddington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D. Yogi</a:t>
            </a:r>
          </a:p>
        </p:txBody>
      </p:sp>
      <p:pic>
        <p:nvPicPr>
          <p:cNvPr id="11266" name="Picture 2" descr="Project Management in the Hundred Acre Wood • Girl's Guide to Project  Manage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" b="3599"/>
          <a:stretch/>
        </p:blipFill>
        <p:spPr bwMode="auto">
          <a:xfrm>
            <a:off x="8766175" y="2998919"/>
            <a:ext cx="314090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BFDA5-EF61-4C74-8936-BC43561B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171700" y="1244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1. Who is this famous book character?</a:t>
            </a:r>
          </a:p>
        </p:txBody>
      </p:sp>
      <p:pic>
        <p:nvPicPr>
          <p:cNvPr id="6" name="Picture 5" descr="Willy Wonka Figurine">
            <a:extLst>
              <a:ext uri="{FF2B5EF4-FFF2-40B4-BE49-F238E27FC236}">
                <a16:creationId xmlns:a16="http://schemas.microsoft.com/office/drawing/2014/main" id="{9FE9CF7D-0902-436A-8FDE-5DB2DBE7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76" b="92432" l="7570" r="88845">
                        <a14:foregroundMark x1="51793" y1="5676" x2="51793" y2="5676"/>
                        <a14:foregroundMark x1="7570" y1="37027" x2="7570" y2="37027"/>
                        <a14:foregroundMark x1="86853" y1="21892" x2="86853" y2="21892"/>
                        <a14:foregroundMark x1="36255" y1="88108" x2="36255" y2="88108"/>
                        <a14:foregroundMark x1="45817" y1="92432" x2="45817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5" y="2387404"/>
            <a:ext cx="3024250" cy="44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62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65833D4-40CF-4A6B-88F4-2F9789F9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649610"/>
            <a:ext cx="9791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19. What did Hansel</a:t>
            </a:r>
            <a:r>
              <a:rPr kumimoji="0" lang="en-GB" alt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and Gretel leave as a trail, in order to find their way home?</a:t>
            </a:r>
            <a:endParaRPr kumimoji="0" lang="en-GB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2987344"/>
            <a:ext cx="3961206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A. Breadcrumbs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Hard boiled sweets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C. Torn paper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D. </a:t>
            </a:r>
            <a:r>
              <a:rPr lang="en-GB" altLang="en-US" kern="0" dirty="0">
                <a:solidFill>
                  <a:srgbClr val="000000"/>
                </a:solidFill>
              </a:rPr>
              <a:t>Leaves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362" name="Picture 2" descr="Hansel &amp; Gretel (Brothers Grimm) | Heroes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89" y="2987344"/>
            <a:ext cx="2568507" cy="35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4C5D0B0-CDD9-49DC-BE87-1770C414823A}"/>
              </a:ext>
            </a:extLst>
          </p:cNvPr>
          <p:cNvSpPr txBox="1">
            <a:spLocks noChangeArrowheads="1"/>
          </p:cNvSpPr>
          <p:nvPr/>
        </p:nvSpPr>
        <p:spPr>
          <a:xfrm>
            <a:off x="2345316" y="1809456"/>
            <a:ext cx="9256134" cy="1378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altLang="en-US" sz="4000" dirty="0">
                <a:cs typeface="Arial" panose="020B0604020202020204" pitchFamily="34" charset="0"/>
              </a:rPr>
              <a:t>20</a:t>
            </a:r>
            <a:r>
              <a:rPr lang="en-GB" altLang="en-US" sz="4000" kern="0" dirty="0"/>
              <a:t>. </a:t>
            </a:r>
            <a:r>
              <a:rPr lang="en-GB" sz="4000" kern="0" dirty="0"/>
              <a:t>In the tale of "Three Billy Goats Gruff", what lives under the bridge the goats must cross?</a:t>
            </a:r>
            <a:endParaRPr lang="en-GB" altLang="en-US" sz="4000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3387394"/>
            <a:ext cx="5618556" cy="33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A. A witch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A dragon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C. </a:t>
            </a:r>
            <a:r>
              <a:rPr lang="en-GB" altLang="en-US" kern="0" dirty="0">
                <a:solidFill>
                  <a:srgbClr val="000000"/>
                </a:solidFill>
              </a:rPr>
              <a:t>A goblin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D. </a:t>
            </a:r>
            <a:r>
              <a:rPr lang="en-GB" altLang="en-US" kern="0" dirty="0">
                <a:solidFill>
                  <a:srgbClr val="000000"/>
                </a:solidFill>
              </a:rPr>
              <a:t>A troll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2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D7C7A-1CC6-4576-90F1-B1B4109ADA1F}"/>
              </a:ext>
            </a:extLst>
          </p:cNvPr>
          <p:cNvSpPr txBox="1"/>
          <p:nvPr/>
        </p:nvSpPr>
        <p:spPr>
          <a:xfrm>
            <a:off x="2305946" y="1690688"/>
            <a:ext cx="86097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World Book Day Quiz 2021</a:t>
            </a:r>
          </a:p>
          <a:p>
            <a:pPr algn="ctr"/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ANSWERS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AutoShape 2" descr="Party Fireworks Adobe Celebration Glasses Free Transparent Image H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Party Fireworks Adobe Celebration Glasses Free Transparent Image H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0" name="Picture 6" descr="Party Fireworks Adobe Celebration Glasses Free Transparent Image 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54" y="2070002"/>
            <a:ext cx="4980086" cy="49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arty Fireworks Adobe Celebration Glasses Free Transparent Image 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0705" y="2413962"/>
            <a:ext cx="4636125" cy="46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0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BFDA5-EF61-4C74-8936-BC43561B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305050" y="1783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1. Who is this famous book character? </a:t>
            </a:r>
            <a:r>
              <a:rPr lang="en-GB" altLang="en-US" sz="4000" dirty="0">
                <a:solidFill>
                  <a:schemeClr val="accent6"/>
                </a:solidFill>
              </a:rPr>
              <a:t>Willy Wonka</a:t>
            </a:r>
          </a:p>
        </p:txBody>
      </p:sp>
      <p:pic>
        <p:nvPicPr>
          <p:cNvPr id="6" name="Picture 5" descr="Willy Wonka Figurine">
            <a:extLst>
              <a:ext uri="{FF2B5EF4-FFF2-40B4-BE49-F238E27FC236}">
                <a16:creationId xmlns:a16="http://schemas.microsoft.com/office/drawing/2014/main" id="{9FE9CF7D-0902-436A-8FDE-5DB2DBE7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76" b="92432" l="7570" r="88845">
                        <a14:foregroundMark x1="51793" y1="5676" x2="51793" y2="5676"/>
                        <a14:foregroundMark x1="7570" y1="37027" x2="7570" y2="37027"/>
                        <a14:foregroundMark x1="86853" y1="21892" x2="86853" y2="21892"/>
                        <a14:foregroundMark x1="36255" y1="88108" x2="36255" y2="88108"/>
                        <a14:foregroundMark x1="45817" y1="92432" x2="45817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75" y="2400373"/>
            <a:ext cx="3024250" cy="44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0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pic>
        <p:nvPicPr>
          <p:cNvPr id="8194" name="Picture 2" descr="The Gruffalo &amp; Peter and the Wolf | Cadogan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36706"/>
            <a:ext cx="5921375" cy="44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343150" y="1669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GB" altLang="en-US" sz="4000" dirty="0"/>
              <a:t>Who is this famous book character? </a:t>
            </a:r>
            <a:r>
              <a:rPr lang="en-GB" altLang="en-US" sz="4000" dirty="0">
                <a:solidFill>
                  <a:schemeClr val="accent6"/>
                </a:solidFill>
              </a:rPr>
              <a:t>The Gruffalo </a:t>
            </a:r>
          </a:p>
        </p:txBody>
      </p:sp>
    </p:spTree>
    <p:extLst>
      <p:ext uri="{BB962C8B-B14F-4D97-AF65-F5344CB8AC3E}">
        <p14:creationId xmlns:p14="http://schemas.microsoft.com/office/powerpoint/2010/main" val="385153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171700" y="1644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3. Who is this famous book character?</a:t>
            </a:r>
          </a:p>
          <a:p>
            <a:r>
              <a:rPr lang="en-GB" altLang="en-US" sz="4000" dirty="0">
                <a:solidFill>
                  <a:schemeClr val="accent6"/>
                </a:solidFill>
              </a:rPr>
              <a:t>Horrid Henry</a:t>
            </a:r>
          </a:p>
        </p:txBody>
      </p:sp>
      <p:pic>
        <p:nvPicPr>
          <p:cNvPr id="5126" name="Picture 6" descr="Horrid Henry | Official Site | Home of Horrid Hen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6" y="2587245"/>
            <a:ext cx="3070225" cy="41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83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F863013-A4C7-4065-B62F-09A3A435F5EF}"/>
              </a:ext>
            </a:extLst>
          </p:cNvPr>
          <p:cNvSpPr txBox="1">
            <a:spLocks noChangeArrowheads="1"/>
          </p:cNvSpPr>
          <p:nvPr/>
        </p:nvSpPr>
        <p:spPr>
          <a:xfrm>
            <a:off x="2260006" y="1491407"/>
            <a:ext cx="93284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4. What is the name of Harry Potter’s owl?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0342D3-F921-4811-AE88-DC2B7F31ED4B}"/>
              </a:ext>
            </a:extLst>
          </p:cNvPr>
          <p:cNvSpPr txBox="1">
            <a:spLocks noChangeArrowheads="1"/>
          </p:cNvSpPr>
          <p:nvPr/>
        </p:nvSpPr>
        <p:spPr>
          <a:xfrm>
            <a:off x="2723832" y="2954411"/>
            <a:ext cx="4041255" cy="310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Hagrid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Snowy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C. Snape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solidFill>
                  <a:schemeClr val="accent6"/>
                </a:solidFill>
                <a:cs typeface="Arial" panose="020B0604020202020204" pitchFamily="34" charset="0"/>
              </a:rPr>
              <a:t>D. Hedwig</a:t>
            </a:r>
          </a:p>
        </p:txBody>
      </p:sp>
      <p:pic>
        <p:nvPicPr>
          <p:cNvPr id="9218" name="Picture 2" descr="Hedwig | Harry Potter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2930337"/>
            <a:ext cx="3032124" cy="36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9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173CD-EDF3-4B9D-9081-A2CFE5408433}"/>
              </a:ext>
            </a:extLst>
          </p:cNvPr>
          <p:cNvSpPr txBox="1"/>
          <p:nvPr/>
        </p:nvSpPr>
        <p:spPr>
          <a:xfrm>
            <a:off x="2194559" y="1597940"/>
            <a:ext cx="928182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kern="0" dirty="0">
                <a:latin typeface="+mj-lt"/>
                <a:ea typeface="+mj-ea"/>
                <a:cs typeface="+mj-cs"/>
              </a:rPr>
              <a:t>5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Name all of Snow White’s  Seven Dwarfs. (One point for each!)</a:t>
            </a:r>
          </a:p>
          <a:p>
            <a:pPr algn="ctr"/>
            <a:endParaRPr kumimoji="0" lang="en-GB" alt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/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Sleepy, </a:t>
            </a:r>
            <a:r>
              <a:rPr lang="en-GB" altLang="en-US" sz="4000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Happy, 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Grumpy, </a:t>
            </a:r>
            <a:r>
              <a:rPr lang="en-GB" altLang="en-US" sz="4000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Sneezy, 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Bashful,</a:t>
            </a:r>
            <a:r>
              <a:rPr kumimoji="0" lang="en-GB" altLang="en-US" sz="40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Doc, Dopey. </a:t>
            </a:r>
            <a:endParaRPr lang="en-GB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56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2C941-2BB6-4E5C-A1F1-8A74538AFFD5}"/>
              </a:ext>
            </a:extLst>
          </p:cNvPr>
          <p:cNvSpPr txBox="1"/>
          <p:nvPr/>
        </p:nvSpPr>
        <p:spPr>
          <a:xfrm>
            <a:off x="2310707" y="1588698"/>
            <a:ext cx="80945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6. Who is this famous author?</a:t>
            </a:r>
          </a:p>
          <a:p>
            <a:pPr algn="ctr"/>
            <a:r>
              <a:rPr lang="en-GB" sz="4000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David Walliams</a:t>
            </a:r>
            <a:endParaRPr lang="en-GB" sz="16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4098" name="Picture 2" descr="David Walliams HQ (@davidwalliams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4" y="2567148"/>
            <a:ext cx="4097367" cy="40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6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1BCEC9F-930B-4D7A-959F-6BF4305DBAC4}"/>
              </a:ext>
            </a:extLst>
          </p:cNvPr>
          <p:cNvSpPr txBox="1">
            <a:spLocks noChangeArrowheads="1"/>
          </p:cNvSpPr>
          <p:nvPr/>
        </p:nvSpPr>
        <p:spPr>
          <a:xfrm>
            <a:off x="2318273" y="1708052"/>
            <a:ext cx="9025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7. Who is this famous children’s author?</a:t>
            </a:r>
          </a:p>
          <a:p>
            <a:pPr algn="ctr"/>
            <a:r>
              <a:rPr lang="en-GB" altLang="en-US" sz="4000" dirty="0">
                <a:solidFill>
                  <a:schemeClr val="accent6"/>
                </a:solidFill>
                <a:cs typeface="Arial" panose="020B0604020202020204" pitchFamily="34" charset="0"/>
              </a:rPr>
              <a:t>Jacqueline Wilson</a:t>
            </a:r>
          </a:p>
        </p:txBody>
      </p:sp>
      <p:pic>
        <p:nvPicPr>
          <p:cNvPr id="6" name="Picture 5" descr="jwilson_thumb">
            <a:extLst>
              <a:ext uri="{FF2B5EF4-FFF2-40B4-BE49-F238E27FC236}">
                <a16:creationId xmlns:a16="http://schemas.microsoft.com/office/drawing/2014/main" id="{D1BEDB29-CCAC-4E6C-B0D5-BD3104D7F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/>
          <a:stretch/>
        </p:blipFill>
        <p:spPr bwMode="auto">
          <a:xfrm>
            <a:off x="381000" y="2641502"/>
            <a:ext cx="3200400" cy="404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5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pic>
        <p:nvPicPr>
          <p:cNvPr id="8194" name="Picture 2" descr="The Gruffalo &amp; Peter and the Wolf | Cadogan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436706"/>
            <a:ext cx="5921375" cy="44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171700" y="1244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2. Who is this famous book character?</a:t>
            </a:r>
          </a:p>
        </p:txBody>
      </p:sp>
    </p:spTree>
    <p:extLst>
      <p:ext uri="{BB962C8B-B14F-4D97-AF65-F5344CB8AC3E}">
        <p14:creationId xmlns:p14="http://schemas.microsoft.com/office/powerpoint/2010/main" val="43856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62B21E5-D958-4ACB-ACD0-3FA7A79F7EAA}"/>
              </a:ext>
            </a:extLst>
          </p:cNvPr>
          <p:cNvSpPr txBox="1">
            <a:spLocks noChangeArrowheads="1"/>
          </p:cNvSpPr>
          <p:nvPr/>
        </p:nvSpPr>
        <p:spPr>
          <a:xfrm>
            <a:off x="2267325" y="1685754"/>
            <a:ext cx="95801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8. Before Roald Dhal was an author, what was his job?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3402ED-1595-40E7-92F6-6043EA35DAE8}"/>
              </a:ext>
            </a:extLst>
          </p:cNvPr>
          <p:cNvSpPr txBox="1">
            <a:spLocks noChangeArrowheads="1"/>
          </p:cNvSpPr>
          <p:nvPr/>
        </p:nvSpPr>
        <p:spPr>
          <a:xfrm>
            <a:off x="2466109" y="3187841"/>
            <a:ext cx="6501130" cy="294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Doctor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Chef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solidFill>
                  <a:schemeClr val="accent6"/>
                </a:solidFill>
                <a:cs typeface="Arial" panose="020B0604020202020204" pitchFamily="34" charset="0"/>
              </a:rPr>
              <a:t>C. Spy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D. Actor</a:t>
            </a:r>
          </a:p>
        </p:txBody>
      </p:sp>
      <p:sp>
        <p:nvSpPr>
          <p:cNvPr id="3" name="AutoShape 2" descr="Roald Dahl - Books, Movies &amp; Quotes -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Sunshine takes on mammoth task of branding Roald Dah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8" b="20097"/>
          <a:stretch/>
        </p:blipFill>
        <p:spPr bwMode="auto">
          <a:xfrm>
            <a:off x="7465942" y="2708970"/>
            <a:ext cx="4381500" cy="39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3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6A74FF-FAF3-4520-8933-B3DD4E1420FB}"/>
              </a:ext>
            </a:extLst>
          </p:cNvPr>
          <p:cNvSpPr txBox="1">
            <a:spLocks noChangeArrowheads="1"/>
          </p:cNvSpPr>
          <p:nvPr/>
        </p:nvSpPr>
        <p:spPr>
          <a:xfrm>
            <a:off x="2221808" y="2128104"/>
            <a:ext cx="9081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9. Which one of Roald Dahl’s characters is being described here?</a:t>
            </a:r>
          </a:p>
          <a:p>
            <a:r>
              <a:rPr lang="en-GB" altLang="en-US" sz="4000" dirty="0">
                <a:solidFill>
                  <a:schemeClr val="accent6"/>
                </a:solidFill>
              </a:rPr>
              <a:t>The BFG</a:t>
            </a:r>
          </a:p>
          <a:p>
            <a:endParaRPr lang="en-GB" altLang="en-US" sz="4000" dirty="0"/>
          </a:p>
        </p:txBody>
      </p:sp>
      <p:sp>
        <p:nvSpPr>
          <p:cNvPr id="3" name="AutoShape 2" descr="The BFG in Pictures - King's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4" descr="The BFG (Colour Edition) by Roald Dahl | WH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58" y="2274997"/>
            <a:ext cx="3302692" cy="44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8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E1E0D-56FB-4641-B774-D50A1C68DFF4}"/>
              </a:ext>
            </a:extLst>
          </p:cNvPr>
          <p:cNvSpPr txBox="1"/>
          <p:nvPr/>
        </p:nvSpPr>
        <p:spPr>
          <a:xfrm>
            <a:off x="2269374" y="1734340"/>
            <a:ext cx="9922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10. Which magical character is this describing?</a:t>
            </a:r>
          </a:p>
          <a:p>
            <a:r>
              <a:rPr lang="en-GB" sz="4000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Professor Snape</a:t>
            </a:r>
            <a:endParaRPr lang="en-GB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1506" name="Picture 2" descr="Severus Snape | Warner Bros. Entertainment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442226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2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44FEFCC-35EF-498E-B84B-CA66FF74994F}"/>
              </a:ext>
            </a:extLst>
          </p:cNvPr>
          <p:cNvSpPr txBox="1">
            <a:spLocks noChangeArrowheads="1"/>
          </p:cNvSpPr>
          <p:nvPr/>
        </p:nvSpPr>
        <p:spPr>
          <a:xfrm>
            <a:off x="2277688" y="1688158"/>
            <a:ext cx="9406312" cy="183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11. This is the front cover of which children’s book?</a:t>
            </a:r>
          </a:p>
          <a:p>
            <a:r>
              <a:rPr lang="en-GB" altLang="en-US" sz="4000" dirty="0" err="1">
                <a:solidFill>
                  <a:schemeClr val="accent6"/>
                </a:solidFill>
              </a:rPr>
              <a:t>Gangta</a:t>
            </a:r>
            <a:r>
              <a:rPr lang="en-GB" altLang="en-US" sz="4000" dirty="0">
                <a:solidFill>
                  <a:schemeClr val="accent6"/>
                </a:solidFill>
              </a:rPr>
              <a:t> Granny</a:t>
            </a:r>
          </a:p>
        </p:txBody>
      </p:sp>
      <p:pic>
        <p:nvPicPr>
          <p:cNvPr id="1029" name="Picture 5" descr="Gangsta Granny: Amazon.co.uk: Walliams, David, Ross, Tony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28" y="2552697"/>
            <a:ext cx="3361344" cy="42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26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F6F105E-8A20-471F-9696-B603E1E3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92" y="1709038"/>
            <a:ext cx="9542257" cy="19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4000" dirty="0">
                <a:solidFill>
                  <a:schemeClr val="tx1"/>
                </a:solidFill>
              </a:rPr>
              <a:t>12. This is the front cover of which children’s book?</a:t>
            </a:r>
          </a:p>
          <a:p>
            <a:pPr algn="l"/>
            <a:r>
              <a:rPr lang="en-GB" altLang="en-US" sz="4000" dirty="0">
                <a:solidFill>
                  <a:schemeClr val="accent6"/>
                </a:solidFill>
              </a:rPr>
              <a:t>The Iron Man</a:t>
            </a:r>
          </a:p>
        </p:txBody>
      </p:sp>
      <p:pic>
        <p:nvPicPr>
          <p:cNvPr id="10242" name="Picture 2" descr="Book Reviews for The Iron Man By Ted Hughes and Chris Mould | Topp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321976"/>
            <a:ext cx="2934595" cy="44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04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F6F105E-8A20-471F-9696-B603E1E3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92" y="1709038"/>
            <a:ext cx="9542257" cy="158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4000" dirty="0">
                <a:solidFill>
                  <a:schemeClr val="tx1"/>
                </a:solidFill>
              </a:rPr>
              <a:t>13. This is the front cover of which children’s book?</a:t>
            </a:r>
          </a:p>
          <a:p>
            <a:pPr algn="l"/>
            <a:r>
              <a:rPr lang="en-GB" altLang="en-US" sz="4000" dirty="0">
                <a:solidFill>
                  <a:schemeClr val="accent6"/>
                </a:solidFill>
              </a:rPr>
              <a:t>Stick Man</a:t>
            </a:r>
          </a:p>
        </p:txBody>
      </p:sp>
      <p:pic>
        <p:nvPicPr>
          <p:cNvPr id="13314" name="Picture 2" descr="Stick Man - Scholastic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4" y="2491057"/>
            <a:ext cx="3311525" cy="41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8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5B7AB9-AEB3-41F1-AFCE-F44B3445F72D}"/>
              </a:ext>
            </a:extLst>
          </p:cNvPr>
          <p:cNvSpPr txBox="1"/>
          <p:nvPr/>
        </p:nvSpPr>
        <p:spPr>
          <a:xfrm>
            <a:off x="2189019" y="1589554"/>
            <a:ext cx="95838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altLang="en-US" sz="4000" kern="0" dirty="0">
                <a:latin typeface="+mj-lt"/>
              </a:rPr>
              <a:t>14. Look at the pictures and fill in the blanks to find the title of this famous </a:t>
            </a:r>
            <a:r>
              <a:rPr lang="en-GB" altLang="en-US" sz="4000" kern="0" dirty="0" err="1">
                <a:latin typeface="+mj-lt"/>
              </a:rPr>
              <a:t>Dr.</a:t>
            </a:r>
            <a:r>
              <a:rPr lang="en-GB" altLang="en-US" sz="4000" kern="0" dirty="0">
                <a:latin typeface="+mj-lt"/>
              </a:rPr>
              <a:t> </a:t>
            </a:r>
            <a:r>
              <a:rPr lang="en-GB" altLang="en-US" sz="4000" kern="0" dirty="0" err="1">
                <a:latin typeface="+mj-lt"/>
              </a:rPr>
              <a:t>Seus</a:t>
            </a:r>
            <a:r>
              <a:rPr lang="en-GB" altLang="en-US" sz="4000" kern="0" dirty="0">
                <a:latin typeface="+mj-lt"/>
              </a:rPr>
              <a:t> book.</a:t>
            </a:r>
          </a:p>
          <a:p>
            <a:pPr algn="just"/>
            <a:r>
              <a:rPr lang="en-GB" sz="4000" kern="0" dirty="0">
                <a:solidFill>
                  <a:schemeClr val="accent6"/>
                </a:solidFill>
                <a:latin typeface="+mj-lt"/>
              </a:rPr>
              <a:t>The cat in the hat</a:t>
            </a:r>
          </a:p>
        </p:txBody>
      </p:sp>
      <p:pic>
        <p:nvPicPr>
          <p:cNvPr id="22530" name="Picture 2" descr="The Cat in the Hat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4" y="3109912"/>
            <a:ext cx="25050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10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B7AB9-AEB3-41F1-AFCE-F44B3445F72D}"/>
              </a:ext>
            </a:extLst>
          </p:cNvPr>
          <p:cNvSpPr txBox="1"/>
          <p:nvPr/>
        </p:nvSpPr>
        <p:spPr>
          <a:xfrm>
            <a:off x="2189019" y="1664097"/>
            <a:ext cx="95838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kern="0" dirty="0">
                <a:latin typeface="+mj-lt"/>
              </a:rPr>
              <a:t>15. Can you figure out the name of this famous </a:t>
            </a:r>
            <a:r>
              <a:rPr lang="en-GB" altLang="en-US" sz="4000" kern="0" dirty="0" err="1">
                <a:latin typeface="+mj-lt"/>
              </a:rPr>
              <a:t>Dr.</a:t>
            </a:r>
            <a:r>
              <a:rPr lang="en-GB" altLang="en-US" sz="4000" kern="0" dirty="0">
                <a:latin typeface="+mj-lt"/>
              </a:rPr>
              <a:t> </a:t>
            </a:r>
            <a:r>
              <a:rPr lang="en-GB" altLang="en-US" sz="4000" kern="0" dirty="0" err="1">
                <a:latin typeface="+mj-lt"/>
              </a:rPr>
              <a:t>Seus</a:t>
            </a:r>
            <a:r>
              <a:rPr lang="en-GB" altLang="en-US" sz="4000" kern="0" dirty="0">
                <a:latin typeface="+mj-lt"/>
              </a:rPr>
              <a:t> book?</a:t>
            </a:r>
            <a:endParaRPr lang="en-GB" altLang="en-US" sz="4000" kern="0" dirty="0">
              <a:solidFill>
                <a:schemeClr val="accent6"/>
              </a:solidFill>
              <a:latin typeface="+mj-lt"/>
            </a:endParaRPr>
          </a:p>
          <a:p>
            <a:r>
              <a:rPr lang="en-GB" sz="4000" kern="0" dirty="0">
                <a:solidFill>
                  <a:schemeClr val="accent6"/>
                </a:solidFill>
                <a:latin typeface="+mj-lt"/>
              </a:rPr>
              <a:t>One fish, two fish, red fish,</a:t>
            </a:r>
            <a:br>
              <a:rPr lang="en-GB" sz="4000" kern="0" dirty="0">
                <a:solidFill>
                  <a:schemeClr val="accent6"/>
                </a:solidFill>
                <a:latin typeface="+mj-lt"/>
              </a:rPr>
            </a:br>
            <a:r>
              <a:rPr lang="en-GB" sz="4000" kern="0" dirty="0">
                <a:solidFill>
                  <a:schemeClr val="accent6"/>
                </a:solidFill>
                <a:latin typeface="+mj-lt"/>
              </a:rPr>
              <a:t>blue fish. </a:t>
            </a:r>
          </a:p>
        </p:txBody>
      </p:sp>
      <p:pic>
        <p:nvPicPr>
          <p:cNvPr id="26626" name="Picture 2" descr="One Fish, Two Fish, Red Fish, Blue Fish Dr. Seuss: Amazon.co.uk: Seuss,  Dr., Seuss, Dr.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555663"/>
            <a:ext cx="2951164" cy="40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56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38824-886A-41DD-84FC-78AAEEA002F9}"/>
              </a:ext>
            </a:extLst>
          </p:cNvPr>
          <p:cNvSpPr txBox="1"/>
          <p:nvPr/>
        </p:nvSpPr>
        <p:spPr>
          <a:xfrm>
            <a:off x="2204680" y="1587877"/>
            <a:ext cx="98256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16. What did Jack steal from the giant in ‘Jack and the Beanstalk’?</a:t>
            </a:r>
            <a:endParaRPr lang="en-GB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79C881-2D29-42AB-99E5-CC0509A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680" y="3123992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A. </a:t>
            </a:r>
            <a:r>
              <a:rPr lang="en-GB" altLang="en-US" kern="0" dirty="0"/>
              <a:t>His lunch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lvl="0" indent="0" eaLnBrk="1" hangingPunct="1">
              <a:lnSpc>
                <a:spcPct val="150000"/>
              </a:lnSpc>
              <a:buNone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B.</a:t>
            </a:r>
            <a:r>
              <a:rPr lang="en-GB" altLang="en-US" kern="0" dirty="0">
                <a:solidFill>
                  <a:schemeClr val="accent6"/>
                </a:solidFill>
              </a:rPr>
              <a:t> A Goose that laid golden eggs</a:t>
            </a:r>
          </a:p>
          <a:p>
            <a:pPr marL="0" lvl="0" indent="0" eaLnBrk="1" hangingPunct="1">
              <a:lnSpc>
                <a:spcPct val="150000"/>
              </a:lnSpc>
              <a:buNone/>
              <a:defRPr/>
            </a:pPr>
            <a:r>
              <a:rPr lang="en-GB" altLang="en-US" kern="0" dirty="0"/>
              <a:t>C. A golden throne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kern="0" dirty="0"/>
              <a:t>D. His pet dog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7687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479A5-327B-4460-9C04-542CF7269940}"/>
              </a:ext>
            </a:extLst>
          </p:cNvPr>
          <p:cNvSpPr txBox="1"/>
          <p:nvPr/>
        </p:nvSpPr>
        <p:spPr>
          <a:xfrm>
            <a:off x="2369126" y="1676776"/>
            <a:ext cx="93268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17. Which of the following books has </a:t>
            </a:r>
            <a:r>
              <a:rPr kumimoji="0" lang="en-GB" altLang="en-US" sz="40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NOT 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been turned into a film yet?</a:t>
            </a:r>
            <a:endParaRPr lang="en-GB" dirty="0">
              <a:latin typeface="+mj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B9CA4C7-CAFE-4FD3-A094-CE8D280539C1}"/>
              </a:ext>
            </a:extLst>
          </p:cNvPr>
          <p:cNvSpPr txBox="1">
            <a:spLocks noChangeArrowheads="1"/>
          </p:cNvSpPr>
          <p:nvPr/>
        </p:nvSpPr>
        <p:spPr>
          <a:xfrm>
            <a:off x="2530833" y="3316633"/>
            <a:ext cx="7241817" cy="297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Matilda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The Lion the Witch and the Wardrobe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solidFill>
                  <a:schemeClr val="accent6"/>
                </a:solidFill>
                <a:cs typeface="Arial" panose="020B0604020202020204" pitchFamily="34" charset="0"/>
              </a:rPr>
              <a:t>C. Awful Auntie</a:t>
            </a:r>
          </a:p>
        </p:txBody>
      </p:sp>
    </p:spTree>
    <p:extLst>
      <p:ext uri="{BB962C8B-B14F-4D97-AF65-F5344CB8AC3E}">
        <p14:creationId xmlns:p14="http://schemas.microsoft.com/office/powerpoint/2010/main" val="14137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4D66F6C-B422-4187-AA3A-0B6E10ABADCE}"/>
              </a:ext>
            </a:extLst>
          </p:cNvPr>
          <p:cNvSpPr txBox="1">
            <a:spLocks noChangeArrowheads="1"/>
          </p:cNvSpPr>
          <p:nvPr/>
        </p:nvSpPr>
        <p:spPr>
          <a:xfrm>
            <a:off x="2171700" y="12444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/>
              <a:t>3. Who is this famous book character?</a:t>
            </a:r>
          </a:p>
        </p:txBody>
      </p:sp>
      <p:pic>
        <p:nvPicPr>
          <p:cNvPr id="5126" name="Picture 6" descr="Horrid Henry | Official Site | Home of Horrid Hen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6" y="2587245"/>
            <a:ext cx="3070225" cy="41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65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E0C97F7-EA96-412F-A7D9-26961091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085" y="1458814"/>
            <a:ext cx="95175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18. Which bear lived in Hundred Acre Wood?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2987344"/>
            <a:ext cx="3961206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A. Winnie-the-Pooh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Rupert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C. Paddington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D. Yogi</a:t>
            </a:r>
          </a:p>
        </p:txBody>
      </p:sp>
      <p:pic>
        <p:nvPicPr>
          <p:cNvPr id="11266" name="Picture 2" descr="Project Management in the Hundred Acre Wood • Girl's Guide to Project  Manage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" b="3599"/>
          <a:stretch/>
        </p:blipFill>
        <p:spPr bwMode="auto">
          <a:xfrm>
            <a:off x="8766175" y="2998919"/>
            <a:ext cx="314090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4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65833D4-40CF-4A6B-88F4-2F9789F9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649610"/>
            <a:ext cx="9791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19. What did Hansel</a:t>
            </a:r>
            <a:r>
              <a:rPr kumimoji="0" lang="en-GB" alt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and Gretel leave as a trail, in order to find their way home?</a:t>
            </a:r>
            <a:endParaRPr kumimoji="0" lang="en-GB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2987344"/>
            <a:ext cx="3961206" cy="22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A. Breadcrumbs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Hard boiled sweets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C. Torn paper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D. </a:t>
            </a:r>
            <a:r>
              <a:rPr lang="en-GB" altLang="en-US" kern="0" dirty="0">
                <a:solidFill>
                  <a:srgbClr val="000000"/>
                </a:solidFill>
              </a:rPr>
              <a:t>Leaves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 descr="Hansel &amp; Gretel (Brothers Grimm) | Heroes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89" y="2987344"/>
            <a:ext cx="2568507" cy="35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58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4C5D0B0-CDD9-49DC-BE87-1770C414823A}"/>
              </a:ext>
            </a:extLst>
          </p:cNvPr>
          <p:cNvSpPr txBox="1">
            <a:spLocks noChangeArrowheads="1"/>
          </p:cNvSpPr>
          <p:nvPr/>
        </p:nvSpPr>
        <p:spPr>
          <a:xfrm>
            <a:off x="2345316" y="1809456"/>
            <a:ext cx="9256134" cy="1378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altLang="en-US" sz="4000" dirty="0">
                <a:cs typeface="Arial" panose="020B0604020202020204" pitchFamily="34" charset="0"/>
              </a:rPr>
              <a:t>20</a:t>
            </a:r>
            <a:r>
              <a:rPr lang="en-GB" altLang="en-US" sz="4000" kern="0" dirty="0"/>
              <a:t>. </a:t>
            </a:r>
            <a:r>
              <a:rPr lang="en-GB" sz="4000" kern="0" dirty="0"/>
              <a:t>In the tale of "Three Billy Goats Gruff", what lives under the bridge the goats must cross?</a:t>
            </a:r>
            <a:endParaRPr lang="en-GB" altLang="en-US" sz="4000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BC4C16-AB37-449B-9FEE-4823F5B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4" y="3387394"/>
            <a:ext cx="5618556" cy="33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A. A witch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B. A dragon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n-ea"/>
                <a:cs typeface="+mn-cs"/>
              </a:rPr>
              <a:t>C. </a:t>
            </a:r>
            <a:r>
              <a:rPr lang="en-GB" altLang="en-US" kern="0" dirty="0">
                <a:solidFill>
                  <a:schemeClr val="accent6"/>
                </a:solidFill>
              </a:rPr>
              <a:t>A troll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D. A goblin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F863013-A4C7-4065-B62F-09A3A435F5EF}"/>
              </a:ext>
            </a:extLst>
          </p:cNvPr>
          <p:cNvSpPr txBox="1">
            <a:spLocks noChangeArrowheads="1"/>
          </p:cNvSpPr>
          <p:nvPr/>
        </p:nvSpPr>
        <p:spPr>
          <a:xfrm>
            <a:off x="2260006" y="1491407"/>
            <a:ext cx="93284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4. What is the name of Harry Potter’s owl?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0342D3-F921-4811-AE88-DC2B7F31ED4B}"/>
              </a:ext>
            </a:extLst>
          </p:cNvPr>
          <p:cNvSpPr txBox="1">
            <a:spLocks noChangeArrowheads="1"/>
          </p:cNvSpPr>
          <p:nvPr/>
        </p:nvSpPr>
        <p:spPr>
          <a:xfrm>
            <a:off x="2723832" y="2954411"/>
            <a:ext cx="4041255" cy="3104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Hagrid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Snowy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C. Snape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D. Hedwig</a:t>
            </a:r>
          </a:p>
        </p:txBody>
      </p:sp>
      <p:pic>
        <p:nvPicPr>
          <p:cNvPr id="9218" name="Picture 2" descr="Hedwig | Harry Potter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2930337"/>
            <a:ext cx="3032124" cy="36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9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173CD-EDF3-4B9D-9081-A2CFE5408433}"/>
              </a:ext>
            </a:extLst>
          </p:cNvPr>
          <p:cNvSpPr txBox="1"/>
          <p:nvPr/>
        </p:nvSpPr>
        <p:spPr>
          <a:xfrm>
            <a:off x="2194559" y="1597940"/>
            <a:ext cx="9281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kern="0" dirty="0">
                <a:latin typeface="+mj-lt"/>
                <a:ea typeface="+mj-ea"/>
                <a:cs typeface="+mj-cs"/>
              </a:rPr>
              <a:t>5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Name all of Snow White’s  Seven Dwarfs. (One point for each!) </a:t>
            </a:r>
            <a:endParaRPr lang="en-GB" dirty="0">
              <a:latin typeface="+mj-lt"/>
            </a:endParaRPr>
          </a:p>
        </p:txBody>
      </p:sp>
      <p:pic>
        <p:nvPicPr>
          <p:cNvPr id="6" name="Content Placeholder 5" descr="sw3">
            <a:extLst>
              <a:ext uri="{FF2B5EF4-FFF2-40B4-BE49-F238E27FC236}">
                <a16:creationId xmlns:a16="http://schemas.microsoft.com/office/drawing/2014/main" id="{A397C308-6769-4F94-896D-D3D3E5A22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b="24588"/>
          <a:stretch>
            <a:fillRect/>
          </a:stretch>
        </p:blipFill>
        <p:spPr>
          <a:xfrm>
            <a:off x="2194559" y="3302901"/>
            <a:ext cx="9194612" cy="2941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2C941-2BB6-4E5C-A1F1-8A74538AFFD5}"/>
              </a:ext>
            </a:extLst>
          </p:cNvPr>
          <p:cNvSpPr txBox="1"/>
          <p:nvPr/>
        </p:nvSpPr>
        <p:spPr>
          <a:xfrm>
            <a:off x="2310708" y="1668762"/>
            <a:ext cx="809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6. Who is this famous author?</a:t>
            </a:r>
            <a:endParaRPr lang="en-GB" sz="1600" dirty="0">
              <a:latin typeface="+mj-lt"/>
            </a:endParaRPr>
          </a:p>
        </p:txBody>
      </p:sp>
      <p:pic>
        <p:nvPicPr>
          <p:cNvPr id="4098" name="Picture 2" descr="David Walliams HQ (@davidwalliams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16" y="2644380"/>
            <a:ext cx="4097367" cy="40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1BCEC9F-930B-4D7A-959F-6BF4305DBAC4}"/>
              </a:ext>
            </a:extLst>
          </p:cNvPr>
          <p:cNvSpPr txBox="1">
            <a:spLocks noChangeArrowheads="1"/>
          </p:cNvSpPr>
          <p:nvPr/>
        </p:nvSpPr>
        <p:spPr>
          <a:xfrm>
            <a:off x="2318273" y="1498502"/>
            <a:ext cx="9025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7. Who is this famous children’s author?</a:t>
            </a:r>
          </a:p>
        </p:txBody>
      </p:sp>
      <p:pic>
        <p:nvPicPr>
          <p:cNvPr id="6" name="Picture 5" descr="jwilson_thumb">
            <a:extLst>
              <a:ext uri="{FF2B5EF4-FFF2-40B4-BE49-F238E27FC236}">
                <a16:creationId xmlns:a16="http://schemas.microsoft.com/office/drawing/2014/main" id="{D1BEDB29-CCAC-4E6C-B0D5-BD3104D7F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/>
          <a:stretch/>
        </p:blipFill>
        <p:spPr bwMode="auto">
          <a:xfrm>
            <a:off x="4552950" y="2565411"/>
            <a:ext cx="3200400" cy="404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04B8-F179-4C44-80CE-64A7B01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B4AD1-9D22-45DE-95AD-7F842546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5"/>
            <a:ext cx="12192000" cy="2070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62B21E5-D958-4ACB-ACD0-3FA7A79F7EAA}"/>
              </a:ext>
            </a:extLst>
          </p:cNvPr>
          <p:cNvSpPr txBox="1">
            <a:spLocks noChangeArrowheads="1"/>
          </p:cNvSpPr>
          <p:nvPr/>
        </p:nvSpPr>
        <p:spPr>
          <a:xfrm>
            <a:off x="2267325" y="1685754"/>
            <a:ext cx="95801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cs typeface="Arial" panose="020B0604020202020204" pitchFamily="34" charset="0"/>
              </a:rPr>
              <a:t>8. Before Roald Dahl was an author, what was his job?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3402ED-1595-40E7-92F6-6043EA35DAE8}"/>
              </a:ext>
            </a:extLst>
          </p:cNvPr>
          <p:cNvSpPr txBox="1">
            <a:spLocks noChangeArrowheads="1"/>
          </p:cNvSpPr>
          <p:nvPr/>
        </p:nvSpPr>
        <p:spPr>
          <a:xfrm>
            <a:off x="2466109" y="3187841"/>
            <a:ext cx="6501130" cy="294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A. Doctor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B. Chef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C. Spy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3200" dirty="0">
                <a:cs typeface="Arial" panose="020B0604020202020204" pitchFamily="34" charset="0"/>
              </a:rPr>
              <a:t>D. Actor</a:t>
            </a:r>
          </a:p>
        </p:txBody>
      </p:sp>
      <p:sp>
        <p:nvSpPr>
          <p:cNvPr id="3" name="AutoShape 2" descr="Roald Dahl - Books, Movies &amp; Quotes -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Sunshine takes on mammoth task of branding Roald Dah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8" b="20097"/>
          <a:stretch/>
        </p:blipFill>
        <p:spPr bwMode="auto">
          <a:xfrm>
            <a:off x="7465942" y="2708970"/>
            <a:ext cx="4381500" cy="390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955</Words>
  <Application>Microsoft Macintosh PowerPoint</Application>
  <PresentationFormat>Widescreen</PresentationFormat>
  <Paragraphs>120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Kully Gill</dc:creator>
  <cp:lastModifiedBy>Miss Hilditch</cp:lastModifiedBy>
  <cp:revision>20</cp:revision>
  <dcterms:created xsi:type="dcterms:W3CDTF">2021-02-24T22:42:26Z</dcterms:created>
  <dcterms:modified xsi:type="dcterms:W3CDTF">2021-02-28T13:02:25Z</dcterms:modified>
</cp:coreProperties>
</file>