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7" r:id="rId7"/>
    <p:sldId id="417" r:id="rId8"/>
    <p:sldId id="418" r:id="rId9"/>
    <p:sldId id="419" r:id="rId10"/>
    <p:sldId id="42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0D144-A12E-43B0-B627-D17752A4B1D4}" v="32" dt="2020-02-06T12:28:52.874"/>
    <p1510:client id="{C33AD5C0-8DBB-4A46-852A-3A686C397550}" v="4" dt="2020-02-05T15:32:48.523"/>
    <p1510:client id="{751EE2D5-3F3A-472A-9F65-CB7A8BDB7956}" v="97" dt="2020-02-06T11:51:08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Spring Block 4 – Length and Perimeter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Measure Length</a:t>
            </a: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measurements in order of length, shortest to longest.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CB1407-F45B-4A4B-B8C9-A7DAECB00B11}"/>
              </a:ext>
            </a:extLst>
          </p:cNvPr>
          <p:cNvGrpSpPr/>
          <p:nvPr/>
        </p:nvGrpSpPr>
        <p:grpSpPr>
          <a:xfrm>
            <a:off x="2917810" y="1740279"/>
            <a:ext cx="3308379" cy="3588892"/>
            <a:chOff x="2186183" y="959594"/>
            <a:chExt cx="2485634" cy="269638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2CB7ECD-9081-418C-942E-1C7424537584}"/>
                </a:ext>
              </a:extLst>
            </p:cNvPr>
            <p:cNvSpPr/>
            <p:nvPr/>
          </p:nvSpPr>
          <p:spPr>
            <a:xfrm>
              <a:off x="2186183" y="959594"/>
              <a:ext cx="2485634" cy="4791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15 metres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F4EC267-410F-4292-B75F-9B64A02E747F}"/>
                </a:ext>
              </a:extLst>
            </p:cNvPr>
            <p:cNvSpPr/>
            <p:nvPr/>
          </p:nvSpPr>
          <p:spPr>
            <a:xfrm>
              <a:off x="2186183" y="1698670"/>
              <a:ext cx="2485634" cy="4791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60 centimetres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59E7301-771B-4846-9B79-2A9FDFFD18AD}"/>
                </a:ext>
              </a:extLst>
            </p:cNvPr>
            <p:cNvSpPr/>
            <p:nvPr/>
          </p:nvSpPr>
          <p:spPr>
            <a:xfrm>
              <a:off x="2186183" y="2437746"/>
              <a:ext cx="2485634" cy="4791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100 millimetres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58B0B6-3BBC-498F-9007-13B7E7F5A044}"/>
                </a:ext>
              </a:extLst>
            </p:cNvPr>
            <p:cNvSpPr/>
            <p:nvPr/>
          </p:nvSpPr>
          <p:spPr>
            <a:xfrm>
              <a:off x="2186183" y="3176821"/>
              <a:ext cx="2485634" cy="4791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 metres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measurements in order of length, shortest to longest.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CB1407-F45B-4A4B-B8C9-A7DAECB00B11}"/>
              </a:ext>
            </a:extLst>
          </p:cNvPr>
          <p:cNvGrpSpPr/>
          <p:nvPr/>
        </p:nvGrpSpPr>
        <p:grpSpPr>
          <a:xfrm>
            <a:off x="2917810" y="1740279"/>
            <a:ext cx="3308379" cy="3588892"/>
            <a:chOff x="2186183" y="959594"/>
            <a:chExt cx="2485634" cy="269638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2CB7ECD-9081-418C-942E-1C7424537584}"/>
                </a:ext>
              </a:extLst>
            </p:cNvPr>
            <p:cNvSpPr/>
            <p:nvPr/>
          </p:nvSpPr>
          <p:spPr>
            <a:xfrm>
              <a:off x="2186183" y="959594"/>
              <a:ext cx="2485634" cy="4791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100 millimetres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F4EC267-410F-4292-B75F-9B64A02E747F}"/>
                </a:ext>
              </a:extLst>
            </p:cNvPr>
            <p:cNvSpPr/>
            <p:nvPr/>
          </p:nvSpPr>
          <p:spPr>
            <a:xfrm>
              <a:off x="2186183" y="1698670"/>
              <a:ext cx="2485634" cy="4791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 centimetres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59E7301-771B-4846-9B79-2A9FDFFD18AD}"/>
                </a:ext>
              </a:extLst>
            </p:cNvPr>
            <p:cNvSpPr/>
            <p:nvPr/>
          </p:nvSpPr>
          <p:spPr>
            <a:xfrm>
              <a:off x="2186183" y="2437746"/>
              <a:ext cx="2485634" cy="4791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 metres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58B0B6-3BBC-498F-9007-13B7E7F5A044}"/>
                </a:ext>
              </a:extLst>
            </p:cNvPr>
            <p:cNvSpPr/>
            <p:nvPr/>
          </p:nvSpPr>
          <p:spPr>
            <a:xfrm>
              <a:off x="2186183" y="3176821"/>
              <a:ext cx="2485634" cy="4791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 metres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42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64F43D-AE26-4E25-842A-15E02D533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63D75E-A1D2-4B6C-B23C-F4CDB746B30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Imagine these objects are their usual size and match them to the most suitable length measurement. 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032AB64-D9F4-4ABC-87F7-EC9FA1B78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0305"/>
              </p:ext>
            </p:extLst>
          </p:nvPr>
        </p:nvGraphicFramePr>
        <p:xfrm>
          <a:off x="3825875" y="3252634"/>
          <a:ext cx="1520637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637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cruise ship</a:t>
                      </a:r>
                    </a:p>
                  </a:txBody>
                  <a:tcPr marL="73632" marR="7363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C284820-7CD4-47E2-BA6F-F58E4659F124}"/>
              </a:ext>
            </a:extLst>
          </p:cNvPr>
          <p:cNvGraphicFramePr>
            <a:graphicFrameLocks noGrp="1"/>
          </p:cNvGraphicFramePr>
          <p:nvPr/>
        </p:nvGraphicFramePr>
        <p:xfrm>
          <a:off x="1228043" y="3252634"/>
          <a:ext cx="1143376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376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scissors</a:t>
                      </a:r>
                    </a:p>
                  </a:txBody>
                  <a:tcPr marL="73632" marR="7363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301B7F4-9A0A-43A7-9BFE-B681AB92ADD9}"/>
              </a:ext>
            </a:extLst>
          </p:cNvPr>
          <p:cNvGraphicFramePr>
            <a:graphicFrameLocks noGrp="1"/>
          </p:cNvGraphicFramePr>
          <p:nvPr/>
        </p:nvGraphicFramePr>
        <p:xfrm>
          <a:off x="6517894" y="3252634"/>
          <a:ext cx="1143376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376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bee</a:t>
                      </a:r>
                    </a:p>
                  </a:txBody>
                  <a:tcPr marL="73632" marR="7363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4E679A3-5465-49DC-8C07-912A97E8DD67}"/>
              </a:ext>
            </a:extLst>
          </p:cNvPr>
          <p:cNvGraphicFramePr>
            <a:graphicFrameLocks noGrp="1"/>
          </p:cNvGraphicFramePr>
          <p:nvPr/>
        </p:nvGraphicFramePr>
        <p:xfrm>
          <a:off x="1219947" y="4907803"/>
          <a:ext cx="1159567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15cm</a:t>
                      </a:r>
                    </a:p>
                  </a:txBody>
                  <a:tcPr marL="73632" marR="7363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8F36E64-AB73-4C62-BA2D-809BE79BB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3203"/>
              </p:ext>
            </p:extLst>
          </p:nvPr>
        </p:nvGraphicFramePr>
        <p:xfrm>
          <a:off x="3893224" y="4907803"/>
          <a:ext cx="1159567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9mm</a:t>
                      </a:r>
                    </a:p>
                  </a:txBody>
                  <a:tcPr marL="73632" marR="7363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FBFA3E4-DE8D-4C18-A9ED-4616A8E7C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11853"/>
              </p:ext>
            </p:extLst>
          </p:nvPr>
        </p:nvGraphicFramePr>
        <p:xfrm>
          <a:off x="6566502" y="4907803"/>
          <a:ext cx="1159567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250m</a:t>
                      </a:r>
                    </a:p>
                  </a:txBody>
                  <a:tcPr marL="73632" marR="7363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64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64F43D-AE26-4E25-842A-15E02D533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63D75E-A1D2-4B6C-B23C-F4CDB746B30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Imagine these objects are their usual size and match them to the most suitable length measurement. 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032AB64-D9F4-4ABC-87F7-EC9FA1B78851}"/>
              </a:ext>
            </a:extLst>
          </p:cNvPr>
          <p:cNvGraphicFramePr>
            <a:graphicFrameLocks noGrp="1"/>
          </p:cNvGraphicFramePr>
          <p:nvPr/>
        </p:nvGraphicFramePr>
        <p:xfrm>
          <a:off x="3825875" y="3252634"/>
          <a:ext cx="1520637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637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cruise ship</a:t>
                      </a:r>
                    </a:p>
                  </a:txBody>
                  <a:tcPr marL="73632" marR="7363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C284820-7CD4-47E2-BA6F-F58E4659F124}"/>
              </a:ext>
            </a:extLst>
          </p:cNvPr>
          <p:cNvGraphicFramePr>
            <a:graphicFrameLocks noGrp="1"/>
          </p:cNvGraphicFramePr>
          <p:nvPr/>
        </p:nvGraphicFramePr>
        <p:xfrm>
          <a:off x="1228043" y="3252634"/>
          <a:ext cx="1143376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376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scissors</a:t>
                      </a:r>
                    </a:p>
                  </a:txBody>
                  <a:tcPr marL="73632" marR="7363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301B7F4-9A0A-43A7-9BFE-B681AB92ADD9}"/>
              </a:ext>
            </a:extLst>
          </p:cNvPr>
          <p:cNvGraphicFramePr>
            <a:graphicFrameLocks noGrp="1"/>
          </p:cNvGraphicFramePr>
          <p:nvPr/>
        </p:nvGraphicFramePr>
        <p:xfrm>
          <a:off x="6517894" y="3252634"/>
          <a:ext cx="1143376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376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bee</a:t>
                      </a:r>
                    </a:p>
                  </a:txBody>
                  <a:tcPr marL="73632" marR="7363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B81321-B4A3-4217-B48A-CA15E5DC41D5}"/>
              </a:ext>
            </a:extLst>
          </p:cNvPr>
          <p:cNvCxnSpPr>
            <a:cxnSpLocks/>
          </p:cNvCxnSpPr>
          <p:nvPr/>
        </p:nvCxnSpPr>
        <p:spPr>
          <a:xfrm>
            <a:off x="1799731" y="3716461"/>
            <a:ext cx="0" cy="1191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0191AE-6E4A-4A13-AA46-F04DA1BB7A73}"/>
              </a:ext>
            </a:extLst>
          </p:cNvPr>
          <p:cNvCxnSpPr>
            <a:cxnSpLocks/>
          </p:cNvCxnSpPr>
          <p:nvPr/>
        </p:nvCxnSpPr>
        <p:spPr>
          <a:xfrm>
            <a:off x="4586193" y="3716461"/>
            <a:ext cx="2560092" cy="1191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A7E7A4-2450-46FD-8B03-F0C13569652C}"/>
              </a:ext>
            </a:extLst>
          </p:cNvPr>
          <p:cNvCxnSpPr>
            <a:cxnSpLocks/>
          </p:cNvCxnSpPr>
          <p:nvPr/>
        </p:nvCxnSpPr>
        <p:spPr>
          <a:xfrm flipH="1">
            <a:off x="4473008" y="3716461"/>
            <a:ext cx="2616574" cy="1191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4E679A3-5465-49DC-8C07-912A97E8DD67}"/>
              </a:ext>
            </a:extLst>
          </p:cNvPr>
          <p:cNvGraphicFramePr>
            <a:graphicFrameLocks noGrp="1"/>
          </p:cNvGraphicFramePr>
          <p:nvPr/>
        </p:nvGraphicFramePr>
        <p:xfrm>
          <a:off x="1219947" y="4907803"/>
          <a:ext cx="1159567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15cm</a:t>
                      </a:r>
                    </a:p>
                  </a:txBody>
                  <a:tcPr marL="73632" marR="7363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8F36E64-AB73-4C62-BA2D-809BE79BB804}"/>
              </a:ext>
            </a:extLst>
          </p:cNvPr>
          <p:cNvGraphicFramePr>
            <a:graphicFrameLocks noGrp="1"/>
          </p:cNvGraphicFramePr>
          <p:nvPr/>
        </p:nvGraphicFramePr>
        <p:xfrm>
          <a:off x="3893224" y="4907803"/>
          <a:ext cx="1159567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9mm</a:t>
                      </a:r>
                    </a:p>
                  </a:txBody>
                  <a:tcPr marL="73632" marR="7363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FBFA3E4-DE8D-4C18-A9ED-4616A8E7C608}"/>
              </a:ext>
            </a:extLst>
          </p:cNvPr>
          <p:cNvGraphicFramePr>
            <a:graphicFrameLocks noGrp="1"/>
          </p:cNvGraphicFramePr>
          <p:nvPr/>
        </p:nvGraphicFramePr>
        <p:xfrm>
          <a:off x="6566502" y="4907803"/>
          <a:ext cx="1159567" cy="46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101043722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250m</a:t>
                      </a:r>
                    </a:p>
                  </a:txBody>
                  <a:tcPr marL="73632" marR="7363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5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78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DBD14-94A9-413E-BD4D-7E4CC7DB3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390A72-EFC6-4EA0-9D6F-3DC23A2C5E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length of the sweet.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drawn to scale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5C5CDFD3-9B44-490D-A1AB-CCA996937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11658"/>
              </p:ext>
            </p:extLst>
          </p:nvPr>
        </p:nvGraphicFramePr>
        <p:xfrm>
          <a:off x="2303621" y="4404490"/>
          <a:ext cx="4134087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823">
                  <a:extLst>
                    <a:ext uri="{9D8B030D-6E8A-4147-A177-3AD203B41FA5}">
                      <a16:colId xmlns:a16="http://schemas.microsoft.com/office/drawing/2014/main" val="97129594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57293593"/>
                    </a:ext>
                  </a:extLst>
                </a:gridCol>
                <a:gridCol w="100153">
                  <a:extLst>
                    <a:ext uri="{9D8B030D-6E8A-4147-A177-3AD203B41FA5}">
                      <a16:colId xmlns:a16="http://schemas.microsoft.com/office/drawing/2014/main" val="3969440442"/>
                    </a:ext>
                  </a:extLst>
                </a:gridCol>
                <a:gridCol w="665111">
                  <a:extLst>
                    <a:ext uri="{9D8B030D-6E8A-4147-A177-3AD203B41FA5}">
                      <a16:colId xmlns:a16="http://schemas.microsoft.com/office/drawing/2014/main" val="26316930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6569761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3cm and 5mm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5cm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3913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FC63486-54C4-40D0-8033-E8B3F90CA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7573"/>
              </p:ext>
            </p:extLst>
          </p:nvPr>
        </p:nvGraphicFramePr>
        <p:xfrm>
          <a:off x="662272" y="3481647"/>
          <a:ext cx="8098399" cy="35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57">
                  <a:extLst>
                    <a:ext uri="{9D8B030D-6E8A-4147-A177-3AD203B41FA5}">
                      <a16:colId xmlns:a16="http://schemas.microsoft.com/office/drawing/2014/main" val="42278344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360232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32927072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2130593023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2288824425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89981015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30920782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30767437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992333287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498283761"/>
                    </a:ext>
                  </a:extLst>
                </a:gridCol>
              </a:tblGrid>
              <a:tr h="358995"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6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76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DBD14-94A9-413E-BD4D-7E4CC7DB3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390A72-EFC6-4EA0-9D6F-3DC23A2C5E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length of the sweet.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drawn to scale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5C5CDFD3-9B44-490D-A1AB-CCA996937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66770"/>
              </p:ext>
            </p:extLst>
          </p:nvPr>
        </p:nvGraphicFramePr>
        <p:xfrm>
          <a:off x="2303621" y="4404490"/>
          <a:ext cx="4134087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823">
                  <a:extLst>
                    <a:ext uri="{9D8B030D-6E8A-4147-A177-3AD203B41FA5}">
                      <a16:colId xmlns:a16="http://schemas.microsoft.com/office/drawing/2014/main" val="97129594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57293593"/>
                    </a:ext>
                  </a:extLst>
                </a:gridCol>
                <a:gridCol w="100153">
                  <a:extLst>
                    <a:ext uri="{9D8B030D-6E8A-4147-A177-3AD203B41FA5}">
                      <a16:colId xmlns:a16="http://schemas.microsoft.com/office/drawing/2014/main" val="3969440442"/>
                    </a:ext>
                  </a:extLst>
                </a:gridCol>
                <a:gridCol w="665111">
                  <a:extLst>
                    <a:ext uri="{9D8B030D-6E8A-4147-A177-3AD203B41FA5}">
                      <a16:colId xmlns:a16="http://schemas.microsoft.com/office/drawing/2014/main" val="26316930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6569761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3cm and 5mm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4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5cm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3913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FC63486-54C4-40D0-8033-E8B3F90CA1DD}"/>
              </a:ext>
            </a:extLst>
          </p:cNvPr>
          <p:cNvGraphicFramePr>
            <a:graphicFrameLocks noGrp="1"/>
          </p:cNvGraphicFramePr>
          <p:nvPr/>
        </p:nvGraphicFramePr>
        <p:xfrm>
          <a:off x="662272" y="3481647"/>
          <a:ext cx="8098399" cy="35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57">
                  <a:extLst>
                    <a:ext uri="{9D8B030D-6E8A-4147-A177-3AD203B41FA5}">
                      <a16:colId xmlns:a16="http://schemas.microsoft.com/office/drawing/2014/main" val="42278344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360232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32927072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2130593023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2288824425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89981015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30920782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30767437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992333287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498283761"/>
                    </a:ext>
                  </a:extLst>
                </a:gridCol>
              </a:tblGrid>
              <a:tr h="358995"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6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25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0AB36A-B9CB-4CA6-A8E0-34DF0FAF5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6144f90-c7b6-48d0-aae5-f5e9e48cc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3301</TotalTime>
  <Words>204</Words>
  <Application>Microsoft Macintosh PowerPoint</Application>
  <PresentationFormat>On-screen Show (4:3)</PresentationFormat>
  <Paragraphs>107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Measure Length PowerPoint Presentation</dc:title>
  <dc:creator>Ashleigh Sobol</dc:creator>
  <cp:lastModifiedBy>L Bass</cp:lastModifiedBy>
  <cp:revision>54</cp:revision>
  <dcterms:created xsi:type="dcterms:W3CDTF">2018-03-17T10:08:43Z</dcterms:created>
  <dcterms:modified xsi:type="dcterms:W3CDTF">2021-02-28T10:57:36Z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