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8"/>
  </p:handoutMasterIdLst>
  <p:sldIdLst>
    <p:sldId id="261" r:id="rId2"/>
    <p:sldId id="258" r:id="rId3"/>
    <p:sldId id="263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68" r:id="rId16"/>
    <p:sldId id="279" r:id="rId17"/>
  </p:sldIdLst>
  <p:sldSz cx="9144000" cy="6858000" type="screen4x3"/>
  <p:notesSz cx="6858000" cy="9144000"/>
  <p:embeddedFontLst>
    <p:embeddedFont>
      <p:font typeface="Twinkl" pitchFamily="2" charset="0"/>
      <p:regular r:id="rId19"/>
      <p:bold r:id="rId20"/>
    </p:embeddedFont>
    <p:embeddedFont>
      <p:font typeface="Twinkl SemiBold" pitchFamily="2" charset="0"/>
      <p:bold r:id="rId21"/>
    </p:embeddedFont>
    <p:embeddedFont>
      <p:font typeface="Sassoon Infant Rg" panose="02000503030000020003" pitchFamily="50" charset="0"/>
      <p:regular r:id="rId22"/>
      <p:bold r:id="rId23"/>
    </p:embeddedFont>
    <p:embeddedFont>
      <p:font typeface="Tuffy" panose="020B06030601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00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DE235C"/>
    <a:srgbClr val="653C90"/>
    <a:srgbClr val="F07D1A"/>
    <a:srgbClr val="DB5183"/>
    <a:srgbClr val="FF7E00"/>
    <a:srgbClr val="FEFBDA"/>
    <a:srgbClr val="FF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524" y="96"/>
      </p:cViewPr>
      <p:guideLst>
        <p:guide orient="horz" pos="2160"/>
        <p:guide pos="2880"/>
        <p:guide pos="317"/>
        <p:guide orient="horz" pos="3997"/>
        <p:guide pos="5443"/>
        <p:guide orient="horz" pos="300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A3A41A-91DD-407D-A540-0979FBC938B8}" type="datetimeFigureOut">
              <a:rPr lang="en-GB"/>
              <a:pPr>
                <a:defRPr/>
              </a:pPr>
              <a:t>22/11/2018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5BD9D9-461E-4076-8B84-35737E7DFB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22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06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35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73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6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28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1" r:id="rId4"/>
    <p:sldLayoutId id="2147483802" r:id="rId5"/>
    <p:sldLayoutId id="214748380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7.WAV"/><Relationship Id="rId11" Type="http://schemas.openxmlformats.org/officeDocument/2006/relationships/image" Target="../media/image11.png"/><Relationship Id="rId5" Type="http://schemas.microsoft.com/office/2007/relationships/media" Target="../media/media7.WAV"/><Relationship Id="rId10" Type="http://schemas.openxmlformats.org/officeDocument/2006/relationships/image" Target="../media/image10.png"/><Relationship Id="rId4" Type="http://schemas.openxmlformats.org/officeDocument/2006/relationships/audio" Target="../media/media5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WAV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WAV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WAV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2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1.png"/><Relationship Id="rId5" Type="http://schemas.microsoft.com/office/2007/relationships/media" Target="../media/media7.WAV"/><Relationship Id="rId10" Type="http://schemas.openxmlformats.org/officeDocument/2006/relationships/image" Target="../media/image10.png"/><Relationship Id="rId4" Type="http://schemas.openxmlformats.org/officeDocument/2006/relationships/audio" Target="../media/media6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Tuffy" panose="020B0603060100000000" pitchFamily="34" charset="0"/>
              </a:rPr>
              <a:t>French</a:t>
            </a:r>
            <a:r>
              <a:rPr lang="en-GB" altLang="en-US" sz="800">
                <a:solidFill>
                  <a:schemeClr val="bg1"/>
                </a:solidFill>
                <a:latin typeface="Tuffy" panose="020B0603060100000000" pitchFamily="34" charset="0"/>
              </a:rPr>
              <a:t> | Year 4 | Where in the World? | The Equator | Lesson 3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Where in the World?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French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sp>
        <p:nvSpPr>
          <p:cNvPr id="4" name="3"/>
          <p:cNvSpPr/>
          <p:nvPr/>
        </p:nvSpPr>
        <p:spPr>
          <a:xfrm>
            <a:off x="750888" y="1852613"/>
            <a:ext cx="7632700" cy="369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latin typeface="+mn-lt"/>
              </a:rPr>
              <a:t>With a partner, say a sentence to describe where each country is…</a:t>
            </a:r>
          </a:p>
        </p:txBody>
      </p:sp>
      <p:pic>
        <p:nvPicPr>
          <p:cNvPr id="16388" name="Pai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53"/>
          <a:stretch>
            <a:fillRect/>
          </a:stretch>
        </p:blipFill>
        <p:spPr bwMode="auto">
          <a:xfrm>
            <a:off x="2809875" y="3254375"/>
            <a:ext cx="35242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755650" y="2598738"/>
            <a:ext cx="2317750" cy="2120900"/>
          </a:xfrm>
          <a:prstGeom prst="wedgeEllipseCallout">
            <a:avLst>
              <a:gd name="adj1" fmla="val 64646"/>
              <a:gd name="adj2" fmla="val 43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rgbClr val="0070C0"/>
                </a:solidFill>
                <a:latin typeface="Twinkl" pitchFamily="2" charset="0"/>
              </a:rPr>
              <a:t>Le Kenya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sur </a:t>
            </a:r>
            <a:r>
              <a:rPr lang="fr-FR" altLang="en-US" dirty="0">
                <a:solidFill>
                  <a:srgbClr val="0070C0"/>
                </a:solidFill>
                <a:latin typeface="Twinkl" pitchFamily="2" charset="0"/>
              </a:rPr>
              <a:t>l'Équateur.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096000" y="2290763"/>
            <a:ext cx="2033588" cy="1927225"/>
          </a:xfrm>
          <a:prstGeom prst="wedgeEllipseCallout">
            <a:avLst>
              <a:gd name="adj1" fmla="val -84669"/>
              <a:gd name="adj2" fmla="val 46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rgbClr val="FF0000"/>
                </a:solidFill>
                <a:latin typeface="Twinkl" pitchFamily="2" charset="0"/>
              </a:rPr>
              <a:t>L’ Égypte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au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nord de </a:t>
            </a:r>
            <a:r>
              <a:rPr lang="fr-FR" altLang="en-US" dirty="0">
                <a:solidFill>
                  <a:srgbClr val="0070C0"/>
                </a:solidFill>
                <a:latin typeface="Twinkl" pitchFamily="2" charset="0"/>
              </a:rPr>
              <a:t>l'Équateur.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234113" y="4375150"/>
            <a:ext cx="1993900" cy="1878013"/>
          </a:xfrm>
          <a:prstGeom prst="wedgeEllipseCallout">
            <a:avLst>
              <a:gd name="adj1" fmla="val -97361"/>
              <a:gd name="adj2" fmla="val -526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rgbClr val="FF0000"/>
                </a:solidFill>
                <a:latin typeface="Twinkl" pitchFamily="2" charset="0"/>
              </a:rPr>
              <a:t>L’Argentine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au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sud de </a:t>
            </a:r>
            <a:r>
              <a:rPr lang="fr-FR" altLang="en-US" dirty="0">
                <a:solidFill>
                  <a:srgbClr val="0070C0"/>
                </a:solidFill>
                <a:latin typeface="Twinkl" pitchFamily="2" charset="0"/>
              </a:rPr>
              <a:t>l'Équateur.</a:t>
            </a:r>
            <a:endParaRPr lang="en-GB" altLang="en-US" dirty="0">
              <a:solidFill>
                <a:srgbClr val="0070C0"/>
              </a:solidFill>
              <a:latin typeface="Twinkl" pitchFamily="2" charset="0"/>
            </a:endParaRPr>
          </a:p>
        </p:txBody>
      </p:sp>
      <p:pic>
        <p:nvPicPr>
          <p:cNvPr id="10" name="L'an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4462463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'an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382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L'an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797175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763" y="4351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763" y="5132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763" y="590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4500" y="4267200"/>
            <a:ext cx="8232775" cy="18478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pic>
        <p:nvPicPr>
          <p:cNvPr id="17412" name="Pai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755650" y="167957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an atlas and find the position of this country and when asked, hold up either the </a:t>
            </a:r>
            <a:r>
              <a:rPr lang="en-GB" altLang="en-US" b="1">
                <a:solidFill>
                  <a:srgbClr val="00B050"/>
                </a:solidFill>
              </a:rPr>
              <a:t>vrai</a:t>
            </a:r>
            <a:r>
              <a:rPr lang="en-GB" altLang="en-US" b="1">
                <a:solidFill>
                  <a:srgbClr val="0070C0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true</a:t>
            </a:r>
            <a:r>
              <a:rPr lang="en-GB" altLang="en-US">
                <a:solidFill>
                  <a:schemeClr val="tx1"/>
                </a:solidFill>
              </a:rPr>
              <a:t>) or </a:t>
            </a:r>
            <a:r>
              <a:rPr lang="en-GB" altLang="en-US" b="1">
                <a:solidFill>
                  <a:srgbClr val="DE235C"/>
                </a:solidFill>
              </a:rPr>
              <a:t>faux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false</a:t>
            </a:r>
            <a:r>
              <a:rPr lang="en-GB" altLang="en-US">
                <a:solidFill>
                  <a:schemeClr val="tx1"/>
                </a:solidFill>
              </a:rPr>
              <a:t>) card.</a:t>
            </a:r>
          </a:p>
        </p:txBody>
      </p:sp>
      <p:pic>
        <p:nvPicPr>
          <p:cNvPr id="1741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0"/>
          <a:stretch>
            <a:fillRect/>
          </a:stretch>
        </p:blipFill>
        <p:spPr bwMode="auto">
          <a:xfrm>
            <a:off x="169863" y="1974850"/>
            <a:ext cx="20955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2076450" y="4124325"/>
            <a:ext cx="2317750" cy="2122488"/>
          </a:xfrm>
          <a:prstGeom prst="wedgeEllipseCallout">
            <a:avLst>
              <a:gd name="adj1" fmla="val -85387"/>
              <a:gd name="adj2" fmla="val -927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rgbClr val="FF0000"/>
                </a:solidFill>
                <a:latin typeface="Twinkl" pitchFamily="2" charset="0"/>
              </a:rPr>
              <a:t>La </a:t>
            </a:r>
            <a:r>
              <a:rPr lang="en-GB" altLang="en-US" dirty="0" err="1">
                <a:solidFill>
                  <a:srgbClr val="FF0000"/>
                </a:solidFill>
                <a:latin typeface="Twinkl" pitchFamily="2" charset="0"/>
              </a:rPr>
              <a:t>Tunisie</a:t>
            </a:r>
            <a:r>
              <a:rPr lang="en-GB" altLang="en-US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au nord de </a:t>
            </a:r>
            <a:r>
              <a:rPr lang="fr-FR" altLang="en-US" dirty="0">
                <a:solidFill>
                  <a:srgbClr val="0070C0"/>
                </a:solidFill>
                <a:latin typeface="Twinkl" pitchFamily="2" charset="0"/>
              </a:rPr>
              <a:t>l'Équateur.</a:t>
            </a:r>
            <a:endParaRPr lang="en-GB" altLang="en-US" dirty="0">
              <a:solidFill>
                <a:srgbClr val="0070C0"/>
              </a:solidFill>
              <a:latin typeface="Twinkl" pitchFamily="2" charset="0"/>
            </a:endParaRPr>
          </a:p>
        </p:txBody>
      </p:sp>
      <p:pic>
        <p:nvPicPr>
          <p:cNvPr id="17416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8"/>
          <a:stretch>
            <a:fillRect/>
          </a:stretch>
        </p:blipFill>
        <p:spPr bwMode="auto">
          <a:xfrm>
            <a:off x="5402263" y="3740150"/>
            <a:ext cx="34305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5500688" y="4024313"/>
            <a:ext cx="1392237" cy="1276350"/>
          </a:xfrm>
          <a:prstGeom prst="wedgeEllipseCallout">
            <a:avLst>
              <a:gd name="adj1" fmla="val 103489"/>
              <a:gd name="adj2" fmla="val -61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b="1" dirty="0">
                <a:solidFill>
                  <a:srgbClr val="00B050"/>
                </a:solidFill>
                <a:latin typeface="Twinkl" pitchFamily="2" charset="0"/>
              </a:rPr>
              <a:t>Vrai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 !</a:t>
            </a:r>
          </a:p>
        </p:txBody>
      </p:sp>
      <p:grpSp>
        <p:nvGrpSpPr>
          <p:cNvPr id="17418" name="Group 18"/>
          <p:cNvGrpSpPr>
            <a:grpSpLocks/>
          </p:cNvGrpSpPr>
          <p:nvPr/>
        </p:nvGrpSpPr>
        <p:grpSpPr bwMode="auto">
          <a:xfrm>
            <a:off x="2571750" y="2471738"/>
            <a:ext cx="4000500" cy="1357312"/>
            <a:chOff x="2642955" y="2464208"/>
            <a:chExt cx="4000127" cy="13565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2955" y="2464208"/>
              <a:ext cx="1917521" cy="13565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5561" y="2464208"/>
              <a:ext cx="1917521" cy="135659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L'an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43561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L'ang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1910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l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88" y="4406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51863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4500" y="4267200"/>
            <a:ext cx="8232775" cy="18478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pic>
        <p:nvPicPr>
          <p:cNvPr id="18436" name="Pai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55650" y="167957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an atlas and find the position of this country and when asked, hold up either the</a:t>
            </a:r>
            <a:r>
              <a:rPr lang="en-GB" altLang="en-US">
                <a:solidFill>
                  <a:srgbClr val="00B050"/>
                </a:solidFill>
              </a:rPr>
              <a:t> </a:t>
            </a:r>
            <a:r>
              <a:rPr lang="en-GB" altLang="en-US" b="1">
                <a:solidFill>
                  <a:srgbClr val="00B050"/>
                </a:solidFill>
              </a:rPr>
              <a:t>vrai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true</a:t>
            </a:r>
            <a:r>
              <a:rPr lang="en-GB" altLang="en-US">
                <a:solidFill>
                  <a:schemeClr val="tx1"/>
                </a:solidFill>
              </a:rPr>
              <a:t>) or </a:t>
            </a:r>
            <a:r>
              <a:rPr lang="en-GB" altLang="en-US" b="1">
                <a:solidFill>
                  <a:srgbClr val="DE235C"/>
                </a:solidFill>
              </a:rPr>
              <a:t>faux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false</a:t>
            </a:r>
            <a:r>
              <a:rPr lang="en-GB" altLang="en-US">
                <a:solidFill>
                  <a:schemeClr val="tx1"/>
                </a:solidFill>
              </a:rPr>
              <a:t>) card.</a:t>
            </a:r>
          </a:p>
        </p:txBody>
      </p:sp>
      <p:pic>
        <p:nvPicPr>
          <p:cNvPr id="1843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0"/>
          <a:stretch>
            <a:fillRect/>
          </a:stretch>
        </p:blipFill>
        <p:spPr bwMode="auto">
          <a:xfrm>
            <a:off x="169863" y="1974850"/>
            <a:ext cx="20955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2076450" y="4124325"/>
            <a:ext cx="2317750" cy="2122488"/>
          </a:xfrm>
          <a:prstGeom prst="wedgeEllipseCallout">
            <a:avLst>
              <a:gd name="adj1" fmla="val -85387"/>
              <a:gd name="adj2" fmla="val -927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rgbClr val="FF0000"/>
                </a:solidFill>
                <a:latin typeface="Twinkl" pitchFamily="2" charset="0"/>
              </a:rPr>
              <a:t>La </a:t>
            </a:r>
            <a:r>
              <a:rPr lang="en-GB" altLang="en-US" dirty="0" err="1">
                <a:solidFill>
                  <a:srgbClr val="FF0000"/>
                </a:solidFill>
                <a:latin typeface="Twinkl" pitchFamily="2" charset="0"/>
              </a:rPr>
              <a:t>Colombie</a:t>
            </a:r>
            <a:r>
              <a:rPr lang="en-GB" altLang="en-US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sur </a:t>
            </a:r>
            <a:r>
              <a:rPr lang="fr-FR" altLang="en-US" dirty="0">
                <a:solidFill>
                  <a:srgbClr val="0070C0"/>
                </a:solidFill>
                <a:latin typeface="Twinkl" pitchFamily="2" charset="0"/>
              </a:rPr>
              <a:t>l'Équateur.</a:t>
            </a:r>
            <a:endParaRPr lang="en-GB" altLang="en-US" dirty="0">
              <a:solidFill>
                <a:srgbClr val="0070C0"/>
              </a:solidFill>
              <a:latin typeface="Twinkl" pitchFamily="2" charset="0"/>
            </a:endParaRPr>
          </a:p>
        </p:txBody>
      </p:sp>
      <p:pic>
        <p:nvPicPr>
          <p:cNvPr id="18440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8"/>
          <a:stretch>
            <a:fillRect/>
          </a:stretch>
        </p:blipFill>
        <p:spPr bwMode="auto">
          <a:xfrm>
            <a:off x="5402263" y="3740150"/>
            <a:ext cx="34305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5500688" y="4024313"/>
            <a:ext cx="1392237" cy="1276350"/>
          </a:xfrm>
          <a:prstGeom prst="wedgeEllipseCallout">
            <a:avLst>
              <a:gd name="adj1" fmla="val 103489"/>
              <a:gd name="adj2" fmla="val -61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b="1" dirty="0">
                <a:solidFill>
                  <a:srgbClr val="00B050"/>
                </a:solidFill>
                <a:latin typeface="Twinkl" pitchFamily="2" charset="0"/>
              </a:rPr>
              <a:t>Vrai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 !</a:t>
            </a:r>
          </a:p>
        </p:txBody>
      </p:sp>
      <p:grpSp>
        <p:nvGrpSpPr>
          <p:cNvPr id="18442" name="Group 18"/>
          <p:cNvGrpSpPr>
            <a:grpSpLocks/>
          </p:cNvGrpSpPr>
          <p:nvPr/>
        </p:nvGrpSpPr>
        <p:grpSpPr bwMode="auto">
          <a:xfrm>
            <a:off x="2571750" y="2471738"/>
            <a:ext cx="4000500" cy="1357312"/>
            <a:chOff x="2642955" y="2464208"/>
            <a:chExt cx="4000127" cy="13565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2955" y="2464208"/>
              <a:ext cx="1917521" cy="13565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5561" y="2464208"/>
              <a:ext cx="1917521" cy="135659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L'ang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1910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'an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43561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l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650" y="4335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00" y="5184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4500" y="4267200"/>
            <a:ext cx="8232775" cy="18478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pic>
        <p:nvPicPr>
          <p:cNvPr id="19460" name="Pai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755650" y="167957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an atlas and find the position of this country and when asked, hold up either the </a:t>
            </a:r>
            <a:r>
              <a:rPr lang="en-GB" altLang="en-US" b="1">
                <a:solidFill>
                  <a:srgbClr val="00B050"/>
                </a:solidFill>
              </a:rPr>
              <a:t>vrai</a:t>
            </a:r>
            <a:r>
              <a:rPr lang="en-GB" altLang="en-US" b="1">
                <a:solidFill>
                  <a:srgbClr val="0070C0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true</a:t>
            </a:r>
            <a:r>
              <a:rPr lang="en-GB" altLang="en-US">
                <a:solidFill>
                  <a:schemeClr val="tx1"/>
                </a:solidFill>
              </a:rPr>
              <a:t>) or </a:t>
            </a:r>
            <a:r>
              <a:rPr lang="en-GB" altLang="en-US" b="1">
                <a:solidFill>
                  <a:srgbClr val="DE235C"/>
                </a:solidFill>
              </a:rPr>
              <a:t>faux </a:t>
            </a:r>
            <a:r>
              <a:rPr lang="en-GB" altLang="en-US">
                <a:solidFill>
                  <a:schemeClr val="tx1"/>
                </a:solidFill>
              </a:rPr>
              <a:t>(</a:t>
            </a:r>
            <a:r>
              <a:rPr lang="en-GB" altLang="en-US" b="1">
                <a:solidFill>
                  <a:schemeClr val="tx1"/>
                </a:solidFill>
              </a:rPr>
              <a:t>false</a:t>
            </a:r>
            <a:r>
              <a:rPr lang="en-GB" altLang="en-US">
                <a:solidFill>
                  <a:schemeClr val="tx1"/>
                </a:solidFill>
              </a:rPr>
              <a:t>) card.</a:t>
            </a:r>
          </a:p>
        </p:txBody>
      </p:sp>
      <p:pic>
        <p:nvPicPr>
          <p:cNvPr id="1946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0"/>
          <a:stretch>
            <a:fillRect/>
          </a:stretch>
        </p:blipFill>
        <p:spPr bwMode="auto">
          <a:xfrm>
            <a:off x="169863" y="1974850"/>
            <a:ext cx="20955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2076450" y="4124325"/>
            <a:ext cx="2317750" cy="2122488"/>
          </a:xfrm>
          <a:prstGeom prst="wedgeEllipseCallout">
            <a:avLst>
              <a:gd name="adj1" fmla="val -85387"/>
              <a:gd name="adj2" fmla="val -927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rgbClr val="FF0000"/>
                </a:solidFill>
                <a:latin typeface="Twinkl" pitchFamily="2" charset="0"/>
              </a:rPr>
              <a:t>L’Inde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est au nord de </a:t>
            </a:r>
            <a:r>
              <a:rPr lang="fr-FR" altLang="en-US" dirty="0">
                <a:solidFill>
                  <a:srgbClr val="3399FF"/>
                </a:solidFill>
                <a:latin typeface="Twinkl" pitchFamily="2" charset="0"/>
              </a:rPr>
              <a:t>l'Équateur.</a:t>
            </a:r>
          </a:p>
        </p:txBody>
      </p:sp>
      <p:pic>
        <p:nvPicPr>
          <p:cNvPr id="1946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8"/>
          <a:stretch>
            <a:fillRect/>
          </a:stretch>
        </p:blipFill>
        <p:spPr bwMode="auto">
          <a:xfrm>
            <a:off x="5402263" y="3740150"/>
            <a:ext cx="34305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5500688" y="4024313"/>
            <a:ext cx="1392237" cy="1276350"/>
          </a:xfrm>
          <a:prstGeom prst="wedgeEllipseCallout">
            <a:avLst>
              <a:gd name="adj1" fmla="val 103489"/>
              <a:gd name="adj2" fmla="val -61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b="1" dirty="0">
                <a:solidFill>
                  <a:srgbClr val="DE235C"/>
                </a:solidFill>
                <a:latin typeface="Twinkl" pitchFamily="2" charset="0"/>
              </a:rPr>
              <a:t>Faux </a:t>
            </a: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!</a:t>
            </a:r>
          </a:p>
        </p:txBody>
      </p: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2571750" y="2471738"/>
            <a:ext cx="4000500" cy="1357312"/>
            <a:chOff x="2642955" y="2464208"/>
            <a:chExt cx="4000127" cy="13565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2955" y="2464208"/>
              <a:ext cx="1917521" cy="13565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5561" y="2464208"/>
              <a:ext cx="1917521" cy="135659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L'ang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1910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L'an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43561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l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475" y="37099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638" y="448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0" y="1712913"/>
            <a:ext cx="7632700" cy="437991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Allez–y !</a:t>
            </a:r>
          </a:p>
        </p:txBody>
      </p:sp>
      <p:pic>
        <p:nvPicPr>
          <p:cNvPr id="20484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1084263" y="1927225"/>
            <a:ext cx="6975475" cy="3990975"/>
            <a:chOff x="879222" y="1820269"/>
            <a:chExt cx="7235048" cy="41398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126" y="1820269"/>
              <a:ext cx="2911144" cy="4118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437" y="1820269"/>
              <a:ext cx="2927609" cy="41398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6279" y="1820269"/>
              <a:ext cx="2925962" cy="41398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222" y="1820269"/>
              <a:ext cx="2925962" cy="41398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150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2150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2151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English/French dictionary to translate from English to French.</a:t>
            </a:r>
          </a:p>
        </p:txBody>
      </p:sp>
      <p:sp>
        <p:nvSpPr>
          <p:cNvPr id="2151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English/French dictionary to translate a country name and use the translation in a sentence. 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online translator to translate a country name and use the translation in a sentence.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38" y="444500"/>
            <a:ext cx="9144000" cy="1722438"/>
          </a:xfrm>
          <a:prstGeom prst="rect">
            <a:avLst/>
          </a:prstGeom>
          <a:solidFill>
            <a:srgbClr val="A973B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5" name="Title 7"/>
          <p:cNvSpPr>
            <a:spLocks noGrp="1"/>
          </p:cNvSpPr>
          <p:nvPr>
            <p:ph type="title"/>
          </p:nvPr>
        </p:nvSpPr>
        <p:spPr>
          <a:xfrm>
            <a:off x="539750" y="977900"/>
            <a:ext cx="8064500" cy="655638"/>
          </a:xfrm>
        </p:spPr>
        <p:txBody>
          <a:bodyPr lIns="0" tIns="0" rIns="0" bIns="0"/>
          <a:lstStyle/>
          <a:p>
            <a:pPr eaLnBrk="1" hangingPunct="1"/>
            <a:r>
              <a:rPr lang="fr-FR" altLang="en-US" sz="4400">
                <a:latin typeface="Twinkl" pitchFamily="2" charset="0"/>
              </a:rPr>
              <a:t>L'Équateur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>
                <a:latin typeface="Twinkl" pitchFamily="2" charset="0"/>
              </a:rPr>
              <a:t>(The Equator)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7"/>
          <a:stretch>
            <a:fillRect/>
          </a:stretch>
        </p:blipFill>
        <p:spPr bwMode="auto">
          <a:xfrm>
            <a:off x="4897438" y="1787525"/>
            <a:ext cx="15208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8"/>
          <a:stretch>
            <a:fillRect/>
          </a:stretch>
        </p:blipFill>
        <p:spPr bwMode="auto">
          <a:xfrm>
            <a:off x="2117725" y="1898650"/>
            <a:ext cx="219075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English/French dictionary to translate from English to French.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English/French dictionary to translate a country name and use the translation in a sentence. 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an online translator to translate a country name and use the translation in a sentence.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The Equator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169068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equator is an imaginary line around the centre of the Earth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is equal distance from the North and South Poles.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2652713"/>
            <a:ext cx="5880100" cy="34401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2150" y="5527675"/>
            <a:ext cx="769620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                   The French word for equator is l'Équateur.</a:t>
            </a:r>
          </a:p>
        </p:txBody>
      </p:sp>
      <p:pic>
        <p:nvPicPr>
          <p:cNvPr id="1024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2"/>
          <a:stretch>
            <a:fillRect/>
          </a:stretch>
        </p:blipFill>
        <p:spPr bwMode="auto">
          <a:xfrm>
            <a:off x="317500" y="2447925"/>
            <a:ext cx="19192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ittle 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5895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88" y="3584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Group 1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14" name="Rectangle 13"/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10252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10250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633538"/>
            <a:ext cx="7632700" cy="44592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267" name="Title 5"/>
          <p:cNvSpPr>
            <a:spLocks noGrp="1"/>
          </p:cNvSpPr>
          <p:nvPr>
            <p:ph type="title"/>
          </p:nvPr>
        </p:nvSpPr>
        <p:spPr>
          <a:xfrm>
            <a:off x="461963" y="419100"/>
            <a:ext cx="8220075" cy="1597025"/>
          </a:xfrm>
        </p:spPr>
        <p:txBody>
          <a:bodyPr/>
          <a:lstStyle/>
          <a:p>
            <a:pPr eaLnBrk="1" hangingPunct="1"/>
            <a:r>
              <a:rPr lang="en-GB" altLang="en-US"/>
              <a:t>The Equator</a:t>
            </a:r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1096963" y="2171700"/>
            <a:ext cx="35814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DE235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England is north of the equator</a:t>
            </a:r>
          </a:p>
        </p:txBody>
      </p:sp>
      <p:sp>
        <p:nvSpPr>
          <p:cNvPr id="12" name="TextBox 11" hidden="1"/>
          <p:cNvSpPr txBox="1">
            <a:spLocks noChangeArrowheads="1"/>
          </p:cNvSpPr>
          <p:nvPr/>
        </p:nvSpPr>
        <p:spPr bwMode="auto">
          <a:xfrm>
            <a:off x="457200" y="1939925"/>
            <a:ext cx="769620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</a:rPr>
              <a:t>L'Angleterre est au nord de l'Équateur.</a:t>
            </a:r>
          </a:p>
        </p:txBody>
      </p:sp>
      <p:grpSp>
        <p:nvGrpSpPr>
          <p:cNvPr id="8" name="L'Angleterre est au nord de l'Équateur"/>
          <p:cNvGrpSpPr>
            <a:grpSpLocks/>
          </p:cNvGrpSpPr>
          <p:nvPr/>
        </p:nvGrpSpPr>
        <p:grpSpPr bwMode="auto">
          <a:xfrm>
            <a:off x="3409950" y="3032125"/>
            <a:ext cx="4745038" cy="2865438"/>
            <a:chOff x="3409950" y="3032125"/>
            <a:chExt cx="4745038" cy="2865438"/>
          </a:xfrm>
        </p:grpSpPr>
        <p:grpSp>
          <p:nvGrpSpPr>
            <p:cNvPr id="11273" name="Group 4"/>
            <p:cNvGrpSpPr>
              <a:grpSpLocks/>
            </p:cNvGrpSpPr>
            <p:nvPr/>
          </p:nvGrpSpPr>
          <p:grpSpPr bwMode="auto">
            <a:xfrm>
              <a:off x="3887788" y="3032125"/>
              <a:ext cx="4267200" cy="2865438"/>
              <a:chOff x="3888259" y="3031524"/>
              <a:chExt cx="4266241" cy="2866697"/>
            </a:xfrm>
          </p:grpSpPr>
          <p:sp>
            <p:nvSpPr>
              <p:cNvPr id="11275" name="Rectangle 6"/>
              <p:cNvSpPr>
                <a:spLocks noChangeArrowheads="1"/>
              </p:cNvSpPr>
              <p:nvPr/>
            </p:nvSpPr>
            <p:spPr bwMode="auto">
              <a:xfrm>
                <a:off x="3888259" y="5528889"/>
                <a:ext cx="4266241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DE235C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en-US">
                    <a:solidFill>
                      <a:schemeClr val="tx1"/>
                    </a:solidFill>
                  </a:rPr>
                  <a:t>L'Angleterre est au nord de </a:t>
                </a:r>
                <a:r>
                  <a:rPr lang="fr-FR" altLang="en-US">
                    <a:solidFill>
                      <a:srgbClr val="3399FF"/>
                    </a:solidFill>
                  </a:rPr>
                  <a:t>l'Équateur</a:t>
                </a: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4365989" y="3031524"/>
                <a:ext cx="1071322" cy="2496646"/>
              </a:xfrm>
              <a:prstGeom prst="straightConnector1">
                <a:avLst/>
              </a:prstGeom>
              <a:ln w="28575">
                <a:solidFill>
                  <a:srgbClr val="DE235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274" name="Play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950" y="552767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2992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3" y="1633538"/>
            <a:ext cx="7623175" cy="44592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461963" y="419100"/>
            <a:ext cx="8220075" cy="1597025"/>
          </a:xfrm>
        </p:spPr>
        <p:txBody>
          <a:bodyPr/>
          <a:lstStyle/>
          <a:p>
            <a:pPr eaLnBrk="1" hangingPunct="1"/>
            <a:r>
              <a:rPr lang="en-GB" altLang="en-US"/>
              <a:t>The Equator</a:t>
            </a:r>
          </a:p>
        </p:txBody>
      </p:sp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1096963" y="2171700"/>
            <a:ext cx="35814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F07D1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Australia is south of the Equator.</a:t>
            </a:r>
          </a:p>
        </p:txBody>
      </p:sp>
      <p:sp>
        <p:nvSpPr>
          <p:cNvPr id="12" name="TextBox 11" hidden="1"/>
          <p:cNvSpPr txBox="1">
            <a:spLocks noChangeArrowheads="1"/>
          </p:cNvSpPr>
          <p:nvPr/>
        </p:nvSpPr>
        <p:spPr bwMode="auto">
          <a:xfrm>
            <a:off x="457200" y="1939925"/>
            <a:ext cx="769620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</a:rPr>
              <a:t>L'Angleterre est au nord de l'Équateur.</a:t>
            </a:r>
          </a:p>
        </p:txBody>
      </p:sp>
      <p:grpSp>
        <p:nvGrpSpPr>
          <p:cNvPr id="3" name="L'Australie est au sud de l'Équateur."/>
          <p:cNvGrpSpPr>
            <a:grpSpLocks/>
          </p:cNvGrpSpPr>
          <p:nvPr/>
        </p:nvGrpSpPr>
        <p:grpSpPr bwMode="auto">
          <a:xfrm>
            <a:off x="3462338" y="4983163"/>
            <a:ext cx="4692650" cy="914400"/>
            <a:chOff x="3462338" y="4983163"/>
            <a:chExt cx="4692650" cy="914400"/>
          </a:xfrm>
        </p:grpSpPr>
        <p:grpSp>
          <p:nvGrpSpPr>
            <p:cNvPr id="12297" name="Group 4"/>
            <p:cNvGrpSpPr>
              <a:grpSpLocks/>
            </p:cNvGrpSpPr>
            <p:nvPr/>
          </p:nvGrpSpPr>
          <p:grpSpPr bwMode="auto">
            <a:xfrm>
              <a:off x="3887788" y="4983163"/>
              <a:ext cx="4267200" cy="914400"/>
              <a:chOff x="3888259" y="4983892"/>
              <a:chExt cx="4266241" cy="914329"/>
            </a:xfrm>
          </p:grpSpPr>
          <p:sp>
            <p:nvSpPr>
              <p:cNvPr id="12299" name="Rectangle 6"/>
              <p:cNvSpPr>
                <a:spLocks noChangeArrowheads="1"/>
              </p:cNvSpPr>
              <p:nvPr/>
            </p:nvSpPr>
            <p:spPr bwMode="auto">
              <a:xfrm>
                <a:off x="3888259" y="5528889"/>
                <a:ext cx="4266241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07D1A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en-US">
                    <a:solidFill>
                      <a:schemeClr val="tx1"/>
                    </a:solidFill>
                  </a:rPr>
                  <a:t>L'Australie est au sud de </a:t>
                </a:r>
                <a:r>
                  <a:rPr lang="fr-FR" altLang="en-US">
                    <a:solidFill>
                      <a:srgbClr val="3399FF"/>
                    </a:solidFill>
                  </a:rPr>
                  <a:t>l'Équateur</a:t>
                </a:r>
                <a:r>
                  <a:rPr lang="fr-FR" altLang="en-US">
                    <a:solidFill>
                      <a:schemeClr val="tx1"/>
                    </a:solidFill>
                  </a:rPr>
                  <a:t>.</a:t>
                </a: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V="1">
                <a:off x="6532440" y="4983892"/>
                <a:ext cx="444400" cy="544470"/>
              </a:xfrm>
              <a:prstGeom prst="straightConnector1">
                <a:avLst/>
              </a:prstGeom>
              <a:ln w="28575">
                <a:solidFill>
                  <a:srgbClr val="F07D1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298" name="Play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338" y="552767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5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538" y="3714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3" y="1633538"/>
            <a:ext cx="7623175" cy="44592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461963" y="419100"/>
            <a:ext cx="8220075" cy="1597025"/>
          </a:xfrm>
        </p:spPr>
        <p:txBody>
          <a:bodyPr/>
          <a:lstStyle/>
          <a:p>
            <a:pPr eaLnBrk="1" hangingPunct="1"/>
            <a:r>
              <a:rPr lang="en-GB" altLang="en-US"/>
              <a:t>The Equator</a:t>
            </a: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1096963" y="2171700"/>
            <a:ext cx="3581400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653C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The Democratic Republic of Congo is on the equator.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2" name="TextBox 11" hidden="1"/>
          <p:cNvSpPr txBox="1">
            <a:spLocks noChangeArrowheads="1"/>
          </p:cNvSpPr>
          <p:nvPr/>
        </p:nvSpPr>
        <p:spPr bwMode="auto">
          <a:xfrm>
            <a:off x="457200" y="1939925"/>
            <a:ext cx="769620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</a:rPr>
              <a:t>L'Angleterre est au nord de l'Équateur.</a:t>
            </a:r>
          </a:p>
        </p:txBody>
      </p:sp>
      <p:grpSp>
        <p:nvGrpSpPr>
          <p:cNvPr id="2" name="La république démocratique du Congo est sur l'Équateur."/>
          <p:cNvGrpSpPr>
            <a:grpSpLocks/>
          </p:cNvGrpSpPr>
          <p:nvPr/>
        </p:nvGrpSpPr>
        <p:grpSpPr bwMode="auto">
          <a:xfrm>
            <a:off x="3421063" y="4159250"/>
            <a:ext cx="4749800" cy="1801813"/>
            <a:chOff x="3421063" y="4159250"/>
            <a:chExt cx="4749800" cy="1801813"/>
          </a:xfrm>
        </p:grpSpPr>
        <p:grpSp>
          <p:nvGrpSpPr>
            <p:cNvPr id="13321" name="Group 4"/>
            <p:cNvGrpSpPr>
              <a:grpSpLocks/>
            </p:cNvGrpSpPr>
            <p:nvPr/>
          </p:nvGrpSpPr>
          <p:grpSpPr bwMode="auto">
            <a:xfrm>
              <a:off x="3903663" y="4159250"/>
              <a:ext cx="4267200" cy="1801813"/>
              <a:chOff x="3888259" y="4374292"/>
              <a:chExt cx="4266241" cy="1800898"/>
            </a:xfrm>
          </p:grpSpPr>
          <p:sp>
            <p:nvSpPr>
              <p:cNvPr id="13323" name="Rectangle 6"/>
              <p:cNvSpPr>
                <a:spLocks noChangeArrowheads="1"/>
              </p:cNvSpPr>
              <p:nvPr/>
            </p:nvSpPr>
            <p:spPr bwMode="auto">
              <a:xfrm>
                <a:off x="3888259" y="5528889"/>
                <a:ext cx="4266241" cy="64630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53C9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en-US">
                    <a:solidFill>
                      <a:schemeClr val="tx1"/>
                    </a:solidFill>
                  </a:rPr>
                  <a:t>La république démocratique du Congo est sur </a:t>
                </a:r>
                <a:r>
                  <a:rPr lang="fr-FR" altLang="en-US">
                    <a:solidFill>
                      <a:srgbClr val="3399FF"/>
                    </a:solidFill>
                  </a:rPr>
                  <a:t>l'Équateur.</a:t>
                </a: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V="1">
                <a:off x="4678656" y="4374292"/>
                <a:ext cx="123797" cy="1150354"/>
              </a:xfrm>
              <a:prstGeom prst="straightConnector1">
                <a:avLst/>
              </a:prstGeom>
              <a:ln w="28575">
                <a:solidFill>
                  <a:srgbClr val="653C9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322" name="Play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63" y="5310188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9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050" y="4137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784225" y="1884363"/>
            <a:ext cx="7566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Use an atlas and find out whether these countries are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north/south or on the equator. </a:t>
            </a:r>
          </a:p>
        </p:txBody>
      </p:sp>
      <p:pic>
        <p:nvPicPr>
          <p:cNvPr id="14340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357563"/>
            <a:ext cx="5272087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enya"/>
          <p:cNvSpPr txBox="1"/>
          <p:nvPr/>
        </p:nvSpPr>
        <p:spPr>
          <a:xfrm>
            <a:off x="866775" y="2841625"/>
            <a:ext cx="2284413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Kenya</a:t>
            </a:r>
          </a:p>
        </p:txBody>
      </p:sp>
      <p:sp>
        <p:nvSpPr>
          <p:cNvPr id="9" name="egypt"/>
          <p:cNvSpPr txBox="1"/>
          <p:nvPr/>
        </p:nvSpPr>
        <p:spPr>
          <a:xfrm>
            <a:off x="866775" y="3386138"/>
            <a:ext cx="2284413" cy="369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Egypt</a:t>
            </a:r>
          </a:p>
        </p:txBody>
      </p:sp>
      <p:sp>
        <p:nvSpPr>
          <p:cNvPr id="10" name="argentina"/>
          <p:cNvSpPr txBox="1"/>
          <p:nvPr/>
        </p:nvSpPr>
        <p:spPr>
          <a:xfrm>
            <a:off x="866775" y="3929063"/>
            <a:ext cx="2284413" cy="369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Argentina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6775" y="5006975"/>
            <a:ext cx="2397125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name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of the country to see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answer!</a:t>
            </a:r>
          </a:p>
        </p:txBody>
      </p:sp>
      <p:sp>
        <p:nvSpPr>
          <p:cNvPr id="12" name="kenya 2"/>
          <p:cNvSpPr txBox="1"/>
          <p:nvPr/>
        </p:nvSpPr>
        <p:spPr>
          <a:xfrm>
            <a:off x="866775" y="2841625"/>
            <a:ext cx="2665413" cy="339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Twinkl" pitchFamily="2" charset="0"/>
              </a:rPr>
              <a:t>Kenya is on the equator</a:t>
            </a:r>
          </a:p>
        </p:txBody>
      </p:sp>
      <p:sp>
        <p:nvSpPr>
          <p:cNvPr id="13" name="egypt 2"/>
          <p:cNvSpPr txBox="1"/>
          <p:nvPr/>
        </p:nvSpPr>
        <p:spPr>
          <a:xfrm>
            <a:off x="866775" y="3390900"/>
            <a:ext cx="2955925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Twinkl" pitchFamily="2" charset="0"/>
              </a:rPr>
              <a:t>Egypt is north of the equator</a:t>
            </a:r>
          </a:p>
        </p:txBody>
      </p:sp>
      <p:sp>
        <p:nvSpPr>
          <p:cNvPr id="14" name="argentina 2"/>
          <p:cNvSpPr txBox="1"/>
          <p:nvPr/>
        </p:nvSpPr>
        <p:spPr>
          <a:xfrm>
            <a:off x="866775" y="3946525"/>
            <a:ext cx="3219450" cy="33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Twinkl" pitchFamily="2" charset="0"/>
              </a:rPr>
              <a:t>Argentina is south of the equator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5518150" y="2530475"/>
            <a:ext cx="1673225" cy="1290638"/>
          </a:xfrm>
          <a:prstGeom prst="cloudCallout">
            <a:avLst>
              <a:gd name="adj1" fmla="val -64248"/>
              <a:gd name="adj2" fmla="val 563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chemeClr val="tx1"/>
                </a:solidFill>
                <a:latin typeface="Twinkl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North, South or On?</a:t>
            </a:r>
          </a:p>
        </p:txBody>
      </p:sp>
      <p:pic>
        <p:nvPicPr>
          <p:cNvPr id="15363" name="Pai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enya"/>
          <p:cNvSpPr txBox="1"/>
          <p:nvPr/>
        </p:nvSpPr>
        <p:spPr>
          <a:xfrm>
            <a:off x="812800" y="2763838"/>
            <a:ext cx="1819275" cy="369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Kenya</a:t>
            </a:r>
          </a:p>
        </p:txBody>
      </p:sp>
      <p:sp>
        <p:nvSpPr>
          <p:cNvPr id="6" name="egypt"/>
          <p:cNvSpPr txBox="1"/>
          <p:nvPr/>
        </p:nvSpPr>
        <p:spPr>
          <a:xfrm>
            <a:off x="812800" y="3308350"/>
            <a:ext cx="1819275" cy="36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Egypt</a:t>
            </a:r>
          </a:p>
        </p:txBody>
      </p:sp>
      <p:sp>
        <p:nvSpPr>
          <p:cNvPr id="7" name="argentina"/>
          <p:cNvSpPr txBox="1"/>
          <p:nvPr/>
        </p:nvSpPr>
        <p:spPr>
          <a:xfrm>
            <a:off x="812800" y="3851275"/>
            <a:ext cx="1819275" cy="368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Argentina</a:t>
            </a:r>
          </a:p>
        </p:txBody>
      </p:sp>
      <p:sp>
        <p:nvSpPr>
          <p:cNvPr id="11" name="1"/>
          <p:cNvSpPr>
            <a:spLocks noChangeArrowheads="1"/>
          </p:cNvSpPr>
          <p:nvPr/>
        </p:nvSpPr>
        <p:spPr bwMode="auto">
          <a:xfrm>
            <a:off x="755650" y="1984375"/>
            <a:ext cx="7632700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Here are the French names for the countries.</a:t>
            </a:r>
          </a:p>
        </p:txBody>
      </p:sp>
      <p:sp>
        <p:nvSpPr>
          <p:cNvPr id="12" name="kenya"/>
          <p:cNvSpPr txBox="1">
            <a:spLocks noChangeArrowheads="1"/>
          </p:cNvSpPr>
          <p:nvPr/>
        </p:nvSpPr>
        <p:spPr bwMode="auto">
          <a:xfrm>
            <a:off x="2695575" y="2763838"/>
            <a:ext cx="1817688" cy="36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3399FF"/>
                </a:solidFill>
              </a:rPr>
              <a:t>Le Kenya</a:t>
            </a:r>
          </a:p>
        </p:txBody>
      </p:sp>
      <p:sp>
        <p:nvSpPr>
          <p:cNvPr id="13" name="egypt"/>
          <p:cNvSpPr txBox="1">
            <a:spLocks noChangeArrowheads="1"/>
          </p:cNvSpPr>
          <p:nvPr/>
        </p:nvSpPr>
        <p:spPr bwMode="auto">
          <a:xfrm>
            <a:off x="2695575" y="3308350"/>
            <a:ext cx="1817688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DE235C"/>
                </a:solidFill>
              </a:rPr>
              <a:t>L’ Égypte</a:t>
            </a:r>
          </a:p>
        </p:txBody>
      </p:sp>
      <p:sp>
        <p:nvSpPr>
          <p:cNvPr id="14" name="argentina"/>
          <p:cNvSpPr txBox="1">
            <a:spLocks noChangeArrowheads="1"/>
          </p:cNvSpPr>
          <p:nvPr/>
        </p:nvSpPr>
        <p:spPr bwMode="auto">
          <a:xfrm>
            <a:off x="2695575" y="3851275"/>
            <a:ext cx="1817688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DE235C"/>
                </a:solidFill>
              </a:rPr>
              <a:t>L’Argentine</a:t>
            </a:r>
          </a:p>
        </p:txBody>
      </p:sp>
      <p:sp>
        <p:nvSpPr>
          <p:cNvPr id="15" name="egypt"/>
          <p:cNvSpPr txBox="1">
            <a:spLocks noChangeArrowheads="1"/>
          </p:cNvSpPr>
          <p:nvPr/>
        </p:nvSpPr>
        <p:spPr bwMode="auto">
          <a:xfrm>
            <a:off x="4576763" y="3306763"/>
            <a:ext cx="3816350" cy="36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</a:rPr>
              <a:t>est au nord de </a:t>
            </a:r>
            <a:r>
              <a:rPr lang="fr-FR" altLang="en-US">
                <a:solidFill>
                  <a:srgbClr val="3399FF"/>
                </a:solidFill>
              </a:rPr>
              <a:t>l'Équateur</a:t>
            </a:r>
          </a:p>
        </p:txBody>
      </p:sp>
      <p:sp>
        <p:nvSpPr>
          <p:cNvPr id="16" name="kenya"/>
          <p:cNvSpPr txBox="1">
            <a:spLocks noChangeArrowheads="1"/>
          </p:cNvSpPr>
          <p:nvPr/>
        </p:nvSpPr>
        <p:spPr bwMode="auto">
          <a:xfrm>
            <a:off x="4576763" y="2763838"/>
            <a:ext cx="3816350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 sur </a:t>
            </a:r>
            <a:r>
              <a:rPr lang="en-GB" altLang="en-US">
                <a:solidFill>
                  <a:srgbClr val="3399FF"/>
                </a:solidFill>
              </a:rPr>
              <a:t>l'Équateur</a:t>
            </a:r>
          </a:p>
        </p:txBody>
      </p:sp>
      <p:sp>
        <p:nvSpPr>
          <p:cNvPr id="17" name="argentina"/>
          <p:cNvSpPr txBox="1">
            <a:spLocks noChangeArrowheads="1"/>
          </p:cNvSpPr>
          <p:nvPr/>
        </p:nvSpPr>
        <p:spPr bwMode="auto">
          <a:xfrm>
            <a:off x="4572000" y="3851275"/>
            <a:ext cx="3816350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</a:rPr>
              <a:t>est au sud de </a:t>
            </a:r>
            <a:r>
              <a:rPr lang="fr-FR" altLang="en-US">
                <a:solidFill>
                  <a:srgbClr val="3399FF"/>
                </a:solidFill>
              </a:rPr>
              <a:t>l'Équateur</a:t>
            </a:r>
          </a:p>
        </p:txBody>
      </p:sp>
      <p:sp>
        <p:nvSpPr>
          <p:cNvPr id="18" name="2"/>
          <p:cNvSpPr>
            <a:spLocks noChangeArrowheads="1"/>
          </p:cNvSpPr>
          <p:nvPr/>
        </p:nvSpPr>
        <p:spPr bwMode="auto">
          <a:xfrm>
            <a:off x="755650" y="1995488"/>
            <a:ext cx="7632700" cy="3698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Remember these phrases:</a:t>
            </a:r>
          </a:p>
        </p:txBody>
      </p:sp>
      <p:pic>
        <p:nvPicPr>
          <p:cNvPr id="15375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>
            <a:fillRect/>
          </a:stretch>
        </p:blipFill>
        <p:spPr bwMode="auto">
          <a:xfrm>
            <a:off x="1795463" y="4394200"/>
            <a:ext cx="52482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L'an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28305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'an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33782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'an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392112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921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4689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5457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487</Words>
  <Application>Microsoft Office PowerPoint</Application>
  <PresentationFormat>On-screen Show (4:3)</PresentationFormat>
  <Paragraphs>82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Twinkl</vt:lpstr>
      <vt:lpstr>Arial</vt:lpstr>
      <vt:lpstr>Twinkl SemiBold</vt:lpstr>
      <vt:lpstr>Sassoon Infant Rg</vt:lpstr>
      <vt:lpstr>Tuffy</vt:lpstr>
      <vt:lpstr>Calibri</vt:lpstr>
      <vt:lpstr>Office Theme</vt:lpstr>
      <vt:lpstr>French</vt:lpstr>
      <vt:lpstr>L'Équateur (The Equator)</vt:lpstr>
      <vt:lpstr>PowerPoint Presentation</vt:lpstr>
      <vt:lpstr>The Equator</vt:lpstr>
      <vt:lpstr>The Equator</vt:lpstr>
      <vt:lpstr>The Equator</vt:lpstr>
      <vt:lpstr>The Equator</vt:lpstr>
      <vt:lpstr>North, South or On?</vt:lpstr>
      <vt:lpstr>North, South or On?</vt:lpstr>
      <vt:lpstr>North, South or On?</vt:lpstr>
      <vt:lpstr>North, South or On?</vt:lpstr>
      <vt:lpstr>North, South or On?</vt:lpstr>
      <vt:lpstr>North, South or On?</vt:lpstr>
      <vt:lpstr>Allez–y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100</cp:revision>
  <dcterms:created xsi:type="dcterms:W3CDTF">2014-10-01T16:09:27Z</dcterms:created>
  <dcterms:modified xsi:type="dcterms:W3CDTF">2018-11-22T15:15:12Z</dcterms:modified>
</cp:coreProperties>
</file>