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handoutMasterIdLst>
    <p:handoutMasterId r:id="rId22"/>
  </p:handoutMasterIdLst>
  <p:sldIdLst>
    <p:sldId id="261" r:id="rId2"/>
    <p:sldId id="258" r:id="rId3"/>
    <p:sldId id="263" r:id="rId4"/>
    <p:sldId id="271" r:id="rId5"/>
    <p:sldId id="264" r:id="rId6"/>
    <p:sldId id="270" r:id="rId7"/>
    <p:sldId id="292" r:id="rId8"/>
    <p:sldId id="293" r:id="rId9"/>
    <p:sldId id="294" r:id="rId10"/>
    <p:sldId id="295" r:id="rId11"/>
    <p:sldId id="297" r:id="rId12"/>
    <p:sldId id="298" r:id="rId13"/>
    <p:sldId id="296" r:id="rId14"/>
    <p:sldId id="299" r:id="rId15"/>
    <p:sldId id="301" r:id="rId16"/>
    <p:sldId id="307" r:id="rId17"/>
    <p:sldId id="302" r:id="rId18"/>
    <p:sldId id="303" r:id="rId19"/>
    <p:sldId id="304" r:id="rId20"/>
    <p:sldId id="290" r:id="rId21"/>
  </p:sldIdLst>
  <p:sldSz cx="9144000" cy="6858000" type="screen4x3"/>
  <p:notesSz cx="6858000" cy="9144000"/>
  <p:embeddedFontLst>
    <p:embeddedFont>
      <p:font typeface="BPreplay" panose="02000503000000020004" pitchFamily="2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Roboto" panose="02000000000000000000" pitchFamily="2" charset="0"/>
      <p:regular r:id="rId31"/>
      <p:bold r:id="rId32"/>
      <p:italic r:id="rId33"/>
      <p:boldItalic r:id="rId34"/>
    </p:embeddedFont>
    <p:embeddedFont>
      <p:font typeface="Sassoon Infant Md" panose="02000603050000020003" pitchFamily="2" charset="0"/>
      <p:regular r:id="rId35"/>
    </p:embeddedFont>
    <p:embeddedFont>
      <p:font typeface="Sassoon Infant Rg" panose="02000803050000020003" pitchFamily="2" charset="0"/>
      <p:regular r:id="rId36"/>
      <p:bold r:id="rId37"/>
    </p:embeddedFont>
    <p:embeddedFont>
      <p:font typeface="Twinkl" pitchFamily="2" charset="77"/>
      <p:regular r:id="rId38"/>
      <p:bold r:id="rId39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2880">
          <p15:clr>
            <a:srgbClr val="A4A3A4"/>
          </p15:clr>
        </p15:guide>
        <p15:guide id="3" pos="5307">
          <p15:clr>
            <a:srgbClr val="A4A3A4"/>
          </p15:clr>
        </p15:guide>
        <p15:guide id="4" orient="horz" pos="3997">
          <p15:clr>
            <a:srgbClr val="A4A3A4"/>
          </p15:clr>
        </p15:guide>
        <p15:guide id="5" pos="521">
          <p15:clr>
            <a:srgbClr val="A4A3A4"/>
          </p15:clr>
        </p15:guide>
        <p15:guide id="6" orient="horz" pos="323">
          <p15:clr>
            <a:srgbClr val="A4A3A4"/>
          </p15:clr>
        </p15:guide>
        <p15:guide id="7" orient="horz" pos="459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pos="521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B000"/>
    <a:srgbClr val="85BD33"/>
    <a:srgbClr val="CFE09B"/>
    <a:srgbClr val="D81C33"/>
    <a:srgbClr val="F39CA2"/>
    <a:srgbClr val="FDD182"/>
    <a:srgbClr val="F4F6CE"/>
    <a:srgbClr val="D6632A"/>
    <a:srgbClr val="F9E02B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0" autoAdjust="0"/>
    <p:restoredTop sz="94660"/>
  </p:normalViewPr>
  <p:slideViewPr>
    <p:cSldViewPr snapToGrid="0" showGuides="1">
      <p:cViewPr varScale="1">
        <p:scale>
          <a:sx n="96" d="100"/>
          <a:sy n="96" d="100"/>
        </p:scale>
        <p:origin x="1520" y="168"/>
      </p:cViewPr>
      <p:guideLst>
        <p:guide orient="horz" pos="2183"/>
        <p:guide pos="2880"/>
        <p:guide pos="5307"/>
        <p:guide orient="horz" pos="3997"/>
        <p:guide pos="521"/>
        <p:guide orient="horz" pos="323"/>
        <p:guide orient="horz" pos="459"/>
        <p:guide orient="horz" pos="3838"/>
        <p:guide pos="521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F9F02DB-4996-430B-8A31-797F31340A80}" type="datetimeFigureOut">
              <a:rPr lang="en-GB"/>
              <a:pPr>
                <a:defRPr/>
              </a:pPr>
              <a:t>27/02/2021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404E881-8200-4505-BDAA-8DF3A8CADA9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77846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planit-science-primary-teaching-resources/planit-science-primary-teaching-resources-y3/planit-science-primary-teaching-resources-y3-animals-including-humans" TargetMode="Externa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planit-science-primary-teaching-resources/planit-science-primary-teaching-resources-y3/planit-science-primary-teaching-resources-y3-animals-including-humans" TargetMode="External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30413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1726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754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5772" y="5578679"/>
            <a:ext cx="838900" cy="5368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208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4135772" y="3171039"/>
            <a:ext cx="838900" cy="5368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789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5058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1" r:id="rId4"/>
    <p:sldLayoutId id="2147483732" r:id="rId5"/>
    <p:sldLayoutId id="2147483736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1C1C1C"/>
          </a:solidFill>
          <a:latin typeface="Sassoon Infant Md" panose="02000603050000020003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vimeo.com/37438364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8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6"/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BPreplay" panose="02000503000000020004" pitchFamily="50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4" name="TextBox 10"/>
          <p:cNvSpPr txBox="1">
            <a:spLocks noChangeArrowheads="1"/>
          </p:cNvSpPr>
          <p:nvPr/>
        </p:nvSpPr>
        <p:spPr bwMode="auto">
          <a:xfrm>
            <a:off x="2281238" y="6464300"/>
            <a:ext cx="4573587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Science</a:t>
            </a:r>
            <a:r>
              <a:rPr lang="en-GB" altLang="en-US" sz="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| Year 3 | Animals Including Humans | Types of Skeletons | Lesson 2</a:t>
            </a:r>
          </a:p>
        </p:txBody>
      </p:sp>
      <p:pic>
        <p:nvPicPr>
          <p:cNvPr id="717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16"/>
          <p:cNvSpPr txBox="1">
            <a:spLocks/>
          </p:cNvSpPr>
          <p:nvPr/>
        </p:nvSpPr>
        <p:spPr bwMode="auto">
          <a:xfrm>
            <a:off x="1655763" y="2883694"/>
            <a:ext cx="5832475" cy="542925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GB" altLang="en-US" sz="28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Animals Including Humans</a:t>
            </a:r>
            <a:endParaRPr lang="en-GB" altLang="en-US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itle 17"/>
          <p:cNvSpPr txBox="1">
            <a:spLocks/>
          </p:cNvSpPr>
          <p:nvPr/>
        </p:nvSpPr>
        <p:spPr bwMode="auto">
          <a:xfrm>
            <a:off x="539750" y="2359025"/>
            <a:ext cx="8064500" cy="6556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1C1C1C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C1C1C"/>
                </a:solidFill>
                <a:latin typeface="Sassoon Infant Md" panose="02000603050000020003" pitchFamily="50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C1C1C"/>
                </a:solidFill>
                <a:latin typeface="Sassoon Infant Md" panose="02000603050000020003" pitchFamily="50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C1C1C"/>
                </a:solidFill>
                <a:latin typeface="Sassoon Infant Md" panose="02000603050000020003" pitchFamily="50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C1C1C"/>
                </a:solidFill>
                <a:latin typeface="Sassoon Infant Md" panose="02000603050000020003" pitchFamily="50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C1C1C"/>
                </a:solidFill>
                <a:latin typeface="Sassoon Infant Md" panose="02000603050000020003" pitchFamily="50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C1C1C"/>
                </a:solidFill>
                <a:latin typeface="Sassoon Infant Md" panose="02000603050000020003" pitchFamily="50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C1C1C"/>
                </a:solidFill>
                <a:latin typeface="Sassoon Infant Md" panose="02000603050000020003" pitchFamily="50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C1C1C"/>
                </a:solidFill>
                <a:latin typeface="Sassoon Infant Md" panose="02000603050000020003" pitchFamily="50" charset="0"/>
              </a:defRPr>
            </a:lvl9pPr>
          </a:lstStyle>
          <a:p>
            <a:pPr eaLnBrk="1" hangingPunct="1"/>
            <a:r>
              <a:rPr lang="en-GB" altLang="en-US" sz="48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Science</a:t>
            </a:r>
            <a:endParaRPr lang="en-GB" altLang="en-US" sz="4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itle 5"/>
          <p:cNvSpPr>
            <a:spLocks/>
          </p:cNvSpPr>
          <p:nvPr/>
        </p:nvSpPr>
        <p:spPr bwMode="auto">
          <a:xfrm>
            <a:off x="484188" y="677863"/>
            <a:ext cx="8220075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 b="1" dirty="0">
                <a:latin typeface="Twinkl" pitchFamily="2" charset="0"/>
              </a:rPr>
              <a:t>Human</a:t>
            </a:r>
          </a:p>
        </p:txBody>
      </p:sp>
      <p:sp>
        <p:nvSpPr>
          <p:cNvPr id="6" name="Vertebrate"/>
          <p:cNvSpPr/>
          <p:nvPr/>
        </p:nvSpPr>
        <p:spPr>
          <a:xfrm>
            <a:off x="827088" y="5187950"/>
            <a:ext cx="3187700" cy="904875"/>
          </a:xfrm>
          <a:prstGeom prst="rect">
            <a:avLst/>
          </a:prstGeom>
          <a:solidFill>
            <a:schemeClr val="bg1"/>
          </a:solidFill>
          <a:ln w="28575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rgbClr val="D6632A"/>
                </a:solidFill>
                <a:latin typeface="Twinkl" pitchFamily="2" charset="0"/>
              </a:rPr>
              <a:t>Vertebrate</a:t>
            </a:r>
          </a:p>
        </p:txBody>
      </p:sp>
      <p:sp>
        <p:nvSpPr>
          <p:cNvPr id="11" name="Invertebrate"/>
          <p:cNvSpPr/>
          <p:nvPr/>
        </p:nvSpPr>
        <p:spPr>
          <a:xfrm>
            <a:off x="5086350" y="5181600"/>
            <a:ext cx="3187700" cy="904875"/>
          </a:xfrm>
          <a:prstGeom prst="rect">
            <a:avLst/>
          </a:prstGeom>
          <a:solidFill>
            <a:schemeClr val="bg1"/>
          </a:solidFill>
          <a:ln w="28575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rgbClr val="D6632A"/>
                </a:solidFill>
                <a:latin typeface="Twinkl" pitchFamily="2" charset="0"/>
              </a:rPr>
              <a:t>Invertebrate</a:t>
            </a:r>
          </a:p>
        </p:txBody>
      </p:sp>
      <p:sp>
        <p:nvSpPr>
          <p:cNvPr id="16390" name="or"/>
          <p:cNvSpPr>
            <a:spLocks/>
          </p:cNvSpPr>
          <p:nvPr/>
        </p:nvSpPr>
        <p:spPr bwMode="auto">
          <a:xfrm>
            <a:off x="4049713" y="5324475"/>
            <a:ext cx="1017587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latin typeface="Twinkl" pitchFamily="2" charset="0"/>
              </a:rPr>
              <a:t>or</a:t>
            </a:r>
          </a:p>
        </p:txBody>
      </p:sp>
      <p:pic>
        <p:nvPicPr>
          <p:cNvPr id="1639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0067" y="1577572"/>
            <a:ext cx="1291166" cy="3237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5086350" y="5181600"/>
            <a:ext cx="3187700" cy="904875"/>
            <a:chOff x="5086350" y="4031190"/>
            <a:chExt cx="3187700" cy="904875"/>
          </a:xfrm>
        </p:grpSpPr>
        <p:sp>
          <p:nvSpPr>
            <p:cNvPr id="18" name="Invertebrate"/>
            <p:cNvSpPr/>
            <p:nvPr/>
          </p:nvSpPr>
          <p:spPr>
            <a:xfrm>
              <a:off x="5086350" y="4031190"/>
              <a:ext cx="3187700" cy="904875"/>
            </a:xfrm>
            <a:prstGeom prst="rect">
              <a:avLst/>
            </a:prstGeom>
            <a:solidFill>
              <a:srgbClr val="F39CA2"/>
            </a:solidFill>
            <a:ln w="28575">
              <a:solidFill>
                <a:srgbClr val="D81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dirty="0">
                  <a:solidFill>
                    <a:schemeClr val="tx1"/>
                  </a:solidFill>
                  <a:latin typeface="Twinkl" pitchFamily="2" charset="0"/>
                </a:rPr>
                <a:t>      Invertebrate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1453" y="4168773"/>
              <a:ext cx="522649" cy="665694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827088" y="5185145"/>
            <a:ext cx="3187700" cy="904875"/>
            <a:chOff x="827088" y="4031191"/>
            <a:chExt cx="3187700" cy="904875"/>
          </a:xfrm>
        </p:grpSpPr>
        <p:sp>
          <p:nvSpPr>
            <p:cNvPr id="21" name="Vertebrate"/>
            <p:cNvSpPr/>
            <p:nvPr/>
          </p:nvSpPr>
          <p:spPr>
            <a:xfrm>
              <a:off x="827088" y="4031191"/>
              <a:ext cx="3187700" cy="904875"/>
            </a:xfrm>
            <a:prstGeom prst="rect">
              <a:avLst/>
            </a:prstGeom>
            <a:solidFill>
              <a:srgbClr val="CFE09B"/>
            </a:solidFill>
            <a:ln w="28575"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dirty="0">
                  <a:solidFill>
                    <a:schemeClr val="tx1"/>
                  </a:solidFill>
                  <a:latin typeface="Twinkl" pitchFamily="2" charset="0"/>
                </a:rPr>
                <a:t>      Vertebrate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596" y="4183119"/>
              <a:ext cx="617348" cy="64288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itle 5"/>
          <p:cNvSpPr>
            <a:spLocks/>
          </p:cNvSpPr>
          <p:nvPr/>
        </p:nvSpPr>
        <p:spPr bwMode="auto">
          <a:xfrm>
            <a:off x="484188" y="677863"/>
            <a:ext cx="8220075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 b="1" dirty="0">
                <a:latin typeface="Twinkl" pitchFamily="2" charset="0"/>
              </a:rPr>
              <a:t>Fish</a:t>
            </a:r>
          </a:p>
        </p:txBody>
      </p:sp>
      <p:sp>
        <p:nvSpPr>
          <p:cNvPr id="6" name="Vertebrate"/>
          <p:cNvSpPr/>
          <p:nvPr/>
        </p:nvSpPr>
        <p:spPr>
          <a:xfrm>
            <a:off x="827088" y="5187950"/>
            <a:ext cx="3187700" cy="904875"/>
          </a:xfrm>
          <a:prstGeom prst="rect">
            <a:avLst/>
          </a:prstGeom>
          <a:solidFill>
            <a:schemeClr val="bg1"/>
          </a:solidFill>
          <a:ln w="28575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rgbClr val="D6632A"/>
                </a:solidFill>
                <a:latin typeface="Twinkl" pitchFamily="2" charset="0"/>
              </a:rPr>
              <a:t>Vertebrate</a:t>
            </a:r>
          </a:p>
        </p:txBody>
      </p:sp>
      <p:sp>
        <p:nvSpPr>
          <p:cNvPr id="11" name="Invertebrate"/>
          <p:cNvSpPr/>
          <p:nvPr/>
        </p:nvSpPr>
        <p:spPr>
          <a:xfrm>
            <a:off x="5086350" y="5181600"/>
            <a:ext cx="3187700" cy="904875"/>
          </a:xfrm>
          <a:prstGeom prst="rect">
            <a:avLst/>
          </a:prstGeom>
          <a:solidFill>
            <a:schemeClr val="bg1"/>
          </a:solidFill>
          <a:ln w="28575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rgbClr val="D6632A"/>
                </a:solidFill>
                <a:latin typeface="Twinkl" pitchFamily="2" charset="0"/>
              </a:rPr>
              <a:t>Invertebrate</a:t>
            </a:r>
          </a:p>
        </p:txBody>
      </p:sp>
      <p:sp>
        <p:nvSpPr>
          <p:cNvPr id="17414" name="or"/>
          <p:cNvSpPr>
            <a:spLocks/>
          </p:cNvSpPr>
          <p:nvPr/>
        </p:nvSpPr>
        <p:spPr bwMode="auto">
          <a:xfrm>
            <a:off x="4049713" y="5324475"/>
            <a:ext cx="1017587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latin typeface="Twinkl" pitchFamily="2" charset="0"/>
              </a:rPr>
              <a:t>or</a:t>
            </a:r>
          </a:p>
        </p:txBody>
      </p:sp>
      <p:pic>
        <p:nvPicPr>
          <p:cNvPr id="17418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7651" y="2524595"/>
            <a:ext cx="5370429" cy="1584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5086350" y="5181600"/>
            <a:ext cx="3187700" cy="904875"/>
            <a:chOff x="5086350" y="4031190"/>
            <a:chExt cx="3187700" cy="904875"/>
          </a:xfrm>
        </p:grpSpPr>
        <p:sp>
          <p:nvSpPr>
            <p:cNvPr id="13" name="Invertebrate"/>
            <p:cNvSpPr/>
            <p:nvPr/>
          </p:nvSpPr>
          <p:spPr>
            <a:xfrm>
              <a:off x="5086350" y="4031190"/>
              <a:ext cx="3187700" cy="904875"/>
            </a:xfrm>
            <a:prstGeom prst="rect">
              <a:avLst/>
            </a:prstGeom>
            <a:solidFill>
              <a:srgbClr val="F39CA2"/>
            </a:solidFill>
            <a:ln w="28575">
              <a:solidFill>
                <a:srgbClr val="D81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dirty="0">
                  <a:solidFill>
                    <a:schemeClr val="tx1"/>
                  </a:solidFill>
                  <a:latin typeface="Twinkl" pitchFamily="2" charset="0"/>
                </a:rPr>
                <a:t>      Invertebrate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1453" y="4168773"/>
              <a:ext cx="522649" cy="665694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827088" y="5193771"/>
            <a:ext cx="3187700" cy="904875"/>
            <a:chOff x="827088" y="4031191"/>
            <a:chExt cx="3187700" cy="904875"/>
          </a:xfrm>
        </p:grpSpPr>
        <p:sp>
          <p:nvSpPr>
            <p:cNvPr id="16" name="Vertebrate"/>
            <p:cNvSpPr/>
            <p:nvPr/>
          </p:nvSpPr>
          <p:spPr>
            <a:xfrm>
              <a:off x="827088" y="4031191"/>
              <a:ext cx="3187700" cy="904875"/>
            </a:xfrm>
            <a:prstGeom prst="rect">
              <a:avLst/>
            </a:prstGeom>
            <a:solidFill>
              <a:srgbClr val="CFE09B"/>
            </a:solidFill>
            <a:ln w="28575"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dirty="0">
                  <a:solidFill>
                    <a:schemeClr val="tx1"/>
                  </a:solidFill>
                  <a:latin typeface="Twinkl" pitchFamily="2" charset="0"/>
                </a:rPr>
                <a:t>      Vertebrate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596" y="4183119"/>
              <a:ext cx="617348" cy="64288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5"/>
          <p:cNvSpPr>
            <a:spLocks/>
          </p:cNvSpPr>
          <p:nvPr/>
        </p:nvSpPr>
        <p:spPr bwMode="auto">
          <a:xfrm>
            <a:off x="484188" y="677863"/>
            <a:ext cx="8220075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 b="1" dirty="0">
                <a:latin typeface="Twinkl" pitchFamily="2" charset="0"/>
              </a:rPr>
              <a:t>Jellyfish</a:t>
            </a:r>
          </a:p>
        </p:txBody>
      </p:sp>
      <p:sp>
        <p:nvSpPr>
          <p:cNvPr id="6" name="Vertebrate"/>
          <p:cNvSpPr/>
          <p:nvPr/>
        </p:nvSpPr>
        <p:spPr>
          <a:xfrm>
            <a:off x="827088" y="5187950"/>
            <a:ext cx="3187700" cy="904875"/>
          </a:xfrm>
          <a:prstGeom prst="rect">
            <a:avLst/>
          </a:prstGeom>
          <a:solidFill>
            <a:schemeClr val="bg1"/>
          </a:solidFill>
          <a:ln w="28575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rgbClr val="D6632A"/>
                </a:solidFill>
                <a:latin typeface="Twinkl" pitchFamily="2" charset="0"/>
              </a:rPr>
              <a:t>Vertebrate</a:t>
            </a:r>
          </a:p>
        </p:txBody>
      </p:sp>
      <p:sp>
        <p:nvSpPr>
          <p:cNvPr id="11" name="Invertebrate"/>
          <p:cNvSpPr/>
          <p:nvPr/>
        </p:nvSpPr>
        <p:spPr>
          <a:xfrm>
            <a:off x="5086350" y="5181600"/>
            <a:ext cx="3187700" cy="904875"/>
          </a:xfrm>
          <a:prstGeom prst="rect">
            <a:avLst/>
          </a:prstGeom>
          <a:solidFill>
            <a:schemeClr val="bg1"/>
          </a:solidFill>
          <a:ln w="28575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rgbClr val="D6632A"/>
                </a:solidFill>
                <a:latin typeface="Twinkl" pitchFamily="2" charset="0"/>
              </a:rPr>
              <a:t>Invertebrate</a:t>
            </a:r>
          </a:p>
        </p:txBody>
      </p:sp>
      <p:sp>
        <p:nvSpPr>
          <p:cNvPr id="18438" name="or"/>
          <p:cNvSpPr>
            <a:spLocks/>
          </p:cNvSpPr>
          <p:nvPr/>
        </p:nvSpPr>
        <p:spPr bwMode="auto">
          <a:xfrm>
            <a:off x="4049713" y="5324475"/>
            <a:ext cx="1017587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latin typeface="Twinkl" pitchFamily="2" charset="0"/>
              </a:rPr>
              <a:t>or</a:t>
            </a:r>
          </a:p>
        </p:txBody>
      </p:sp>
      <p:pic>
        <p:nvPicPr>
          <p:cNvPr id="18441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0866" y="1840975"/>
            <a:ext cx="2862268" cy="2790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086350" y="5181600"/>
            <a:ext cx="3187700" cy="904875"/>
            <a:chOff x="5086350" y="5181600"/>
            <a:chExt cx="3187700" cy="904875"/>
          </a:xfrm>
        </p:grpSpPr>
        <p:sp>
          <p:nvSpPr>
            <p:cNvPr id="12" name="Invertebrate"/>
            <p:cNvSpPr/>
            <p:nvPr/>
          </p:nvSpPr>
          <p:spPr>
            <a:xfrm>
              <a:off x="5086350" y="5181600"/>
              <a:ext cx="3187700" cy="904875"/>
            </a:xfrm>
            <a:prstGeom prst="rect">
              <a:avLst/>
            </a:prstGeom>
            <a:solidFill>
              <a:srgbClr val="CFE09B"/>
            </a:solidFill>
            <a:ln w="28575"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dirty="0">
                  <a:solidFill>
                    <a:schemeClr val="tx1"/>
                  </a:solidFill>
                  <a:latin typeface="Twinkl" pitchFamily="2" charset="0"/>
                </a:rPr>
                <a:t>      Invertebrate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919" y="5345699"/>
              <a:ext cx="617348" cy="64288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827088" y="5193771"/>
            <a:ext cx="3187700" cy="904875"/>
            <a:chOff x="827088" y="5193771"/>
            <a:chExt cx="3187700" cy="904875"/>
          </a:xfrm>
        </p:grpSpPr>
        <p:sp>
          <p:nvSpPr>
            <p:cNvPr id="15" name="Vertebrate"/>
            <p:cNvSpPr/>
            <p:nvPr/>
          </p:nvSpPr>
          <p:spPr>
            <a:xfrm>
              <a:off x="827088" y="5193771"/>
              <a:ext cx="3187700" cy="904875"/>
            </a:xfrm>
            <a:prstGeom prst="rect">
              <a:avLst/>
            </a:prstGeom>
            <a:solidFill>
              <a:srgbClr val="F39CA2"/>
            </a:solidFill>
            <a:ln w="28575">
              <a:solidFill>
                <a:srgbClr val="D81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dirty="0">
                  <a:solidFill>
                    <a:schemeClr val="tx1"/>
                  </a:solidFill>
                  <a:latin typeface="Twinkl" pitchFamily="2" charset="0"/>
                </a:rPr>
                <a:t>      Vertebrate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496" y="5319183"/>
              <a:ext cx="522649" cy="66569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itle 5"/>
          <p:cNvSpPr>
            <a:spLocks/>
          </p:cNvSpPr>
          <p:nvPr/>
        </p:nvSpPr>
        <p:spPr bwMode="auto">
          <a:xfrm>
            <a:off x="484188" y="677863"/>
            <a:ext cx="8220075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 b="1" dirty="0">
                <a:latin typeface="Twinkl" pitchFamily="2" charset="0"/>
              </a:rPr>
              <a:t>Butterfly</a:t>
            </a:r>
          </a:p>
        </p:txBody>
      </p:sp>
      <p:sp>
        <p:nvSpPr>
          <p:cNvPr id="6" name="Vertebrate"/>
          <p:cNvSpPr/>
          <p:nvPr/>
        </p:nvSpPr>
        <p:spPr>
          <a:xfrm>
            <a:off x="827088" y="5187950"/>
            <a:ext cx="3187700" cy="904875"/>
          </a:xfrm>
          <a:prstGeom prst="rect">
            <a:avLst/>
          </a:prstGeom>
          <a:solidFill>
            <a:schemeClr val="bg1"/>
          </a:solidFill>
          <a:ln w="28575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rgbClr val="D6632A"/>
                </a:solidFill>
                <a:latin typeface="Twinkl" pitchFamily="2" charset="0"/>
              </a:rPr>
              <a:t>Vertebrate</a:t>
            </a:r>
          </a:p>
        </p:txBody>
      </p:sp>
      <p:sp>
        <p:nvSpPr>
          <p:cNvPr id="11" name="Invertebrate"/>
          <p:cNvSpPr/>
          <p:nvPr/>
        </p:nvSpPr>
        <p:spPr>
          <a:xfrm>
            <a:off x="5086350" y="5181600"/>
            <a:ext cx="3187700" cy="904875"/>
          </a:xfrm>
          <a:prstGeom prst="rect">
            <a:avLst/>
          </a:prstGeom>
          <a:solidFill>
            <a:schemeClr val="bg1"/>
          </a:solidFill>
          <a:ln w="28575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rgbClr val="D6632A"/>
                </a:solidFill>
                <a:latin typeface="Twinkl" pitchFamily="2" charset="0"/>
              </a:rPr>
              <a:t>Invertebrate</a:t>
            </a:r>
          </a:p>
        </p:txBody>
      </p:sp>
      <p:sp>
        <p:nvSpPr>
          <p:cNvPr id="19462" name="or"/>
          <p:cNvSpPr>
            <a:spLocks/>
          </p:cNvSpPr>
          <p:nvPr/>
        </p:nvSpPr>
        <p:spPr bwMode="auto">
          <a:xfrm>
            <a:off x="4049713" y="5324475"/>
            <a:ext cx="1017587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latin typeface="Twinkl" pitchFamily="2" charset="0"/>
              </a:rPr>
              <a:t>or</a:t>
            </a:r>
          </a:p>
        </p:txBody>
      </p:sp>
      <p:pic>
        <p:nvPicPr>
          <p:cNvPr id="19465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9539" y="2053648"/>
            <a:ext cx="4184921" cy="227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086350" y="5181600"/>
            <a:ext cx="3187700" cy="904875"/>
            <a:chOff x="5086350" y="5181600"/>
            <a:chExt cx="3187700" cy="904875"/>
          </a:xfrm>
        </p:grpSpPr>
        <p:sp>
          <p:nvSpPr>
            <p:cNvPr id="12" name="Invertebrate"/>
            <p:cNvSpPr/>
            <p:nvPr/>
          </p:nvSpPr>
          <p:spPr>
            <a:xfrm>
              <a:off x="5086350" y="5181600"/>
              <a:ext cx="3187700" cy="904875"/>
            </a:xfrm>
            <a:prstGeom prst="rect">
              <a:avLst/>
            </a:prstGeom>
            <a:solidFill>
              <a:srgbClr val="CFE09B"/>
            </a:solidFill>
            <a:ln w="28575"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dirty="0">
                  <a:solidFill>
                    <a:schemeClr val="tx1"/>
                  </a:solidFill>
                  <a:latin typeface="Twinkl" pitchFamily="2" charset="0"/>
                </a:rPr>
                <a:t>      Invertebrate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919" y="5345699"/>
              <a:ext cx="617348" cy="64288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827088" y="5193771"/>
            <a:ext cx="3187700" cy="904875"/>
            <a:chOff x="827088" y="5193771"/>
            <a:chExt cx="3187700" cy="904875"/>
          </a:xfrm>
        </p:grpSpPr>
        <p:sp>
          <p:nvSpPr>
            <p:cNvPr id="15" name="Vertebrate"/>
            <p:cNvSpPr/>
            <p:nvPr/>
          </p:nvSpPr>
          <p:spPr>
            <a:xfrm>
              <a:off x="827088" y="5193771"/>
              <a:ext cx="3187700" cy="904875"/>
            </a:xfrm>
            <a:prstGeom prst="rect">
              <a:avLst/>
            </a:prstGeom>
            <a:solidFill>
              <a:srgbClr val="F39CA2"/>
            </a:solidFill>
            <a:ln w="28575">
              <a:solidFill>
                <a:srgbClr val="D81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dirty="0">
                  <a:solidFill>
                    <a:schemeClr val="tx1"/>
                  </a:solidFill>
                  <a:latin typeface="Twinkl" pitchFamily="2" charset="0"/>
                </a:rPr>
                <a:t>      Vertebrate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496" y="5319183"/>
              <a:ext cx="522649" cy="66569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le 5"/>
          <p:cNvSpPr>
            <a:spLocks/>
          </p:cNvSpPr>
          <p:nvPr/>
        </p:nvSpPr>
        <p:spPr bwMode="auto">
          <a:xfrm>
            <a:off x="484188" y="677863"/>
            <a:ext cx="8220075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latin typeface="Twinkl" pitchFamily="2" charset="0"/>
              </a:rPr>
              <a:t>Types of Skeletons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14413" y="3705492"/>
            <a:ext cx="1817687" cy="1662112"/>
          </a:xfrm>
          <a:prstGeom prst="rect">
            <a:avLst/>
          </a:prstGeom>
          <a:solidFill>
            <a:srgbClr val="FDD182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100"/>
          </a:p>
        </p:txBody>
      </p:sp>
      <p:sp>
        <p:nvSpPr>
          <p:cNvPr id="14" name="Title 5"/>
          <p:cNvSpPr txBox="1">
            <a:spLocks/>
          </p:cNvSpPr>
          <p:nvPr/>
        </p:nvSpPr>
        <p:spPr>
          <a:xfrm>
            <a:off x="711200" y="5683778"/>
            <a:ext cx="7705725" cy="40798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lIns="252000" tIns="252000" rIns="252000" bIns="25200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GB" sz="1600" b="0" dirty="0">
                <a:solidFill>
                  <a:schemeClr val="tx1"/>
                </a:solidFill>
                <a:latin typeface="Twinkl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What do you think the words endoskeleton, exoskeleton and hydrostatic skeleton mean?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654425" y="3705492"/>
            <a:ext cx="1819275" cy="1662112"/>
          </a:xfrm>
          <a:prstGeom prst="rect">
            <a:avLst/>
          </a:prstGeom>
          <a:solidFill>
            <a:srgbClr val="FDD182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100"/>
          </a:p>
        </p:txBody>
      </p:sp>
      <p:sp>
        <p:nvSpPr>
          <p:cNvPr id="16" name="Rectangle 15"/>
          <p:cNvSpPr/>
          <p:nvPr/>
        </p:nvSpPr>
        <p:spPr>
          <a:xfrm>
            <a:off x="6294438" y="3705492"/>
            <a:ext cx="1819275" cy="1662112"/>
          </a:xfrm>
          <a:prstGeom prst="rect">
            <a:avLst/>
          </a:prstGeom>
          <a:solidFill>
            <a:srgbClr val="FDD182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100"/>
          </a:p>
        </p:txBody>
      </p:sp>
      <p:sp>
        <p:nvSpPr>
          <p:cNvPr id="20488" name="Title 5"/>
          <p:cNvSpPr>
            <a:spLocks/>
          </p:cNvSpPr>
          <p:nvPr/>
        </p:nvSpPr>
        <p:spPr bwMode="auto">
          <a:xfrm>
            <a:off x="817563" y="3075254"/>
            <a:ext cx="2211387" cy="1476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b="1">
                <a:latin typeface="Twinkl" pitchFamily="2" charset="0"/>
              </a:rPr>
              <a:t>vertebrate</a:t>
            </a:r>
          </a:p>
        </p:txBody>
      </p:sp>
      <p:sp>
        <p:nvSpPr>
          <p:cNvPr id="20489" name="Title 5"/>
          <p:cNvSpPr>
            <a:spLocks/>
          </p:cNvSpPr>
          <p:nvPr/>
        </p:nvSpPr>
        <p:spPr bwMode="auto">
          <a:xfrm>
            <a:off x="4745038" y="3080017"/>
            <a:ext cx="2211387" cy="1492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b="1">
                <a:latin typeface="Twinkl" pitchFamily="2" charset="0"/>
              </a:rPr>
              <a:t>invertebrate</a:t>
            </a:r>
          </a:p>
        </p:txBody>
      </p:sp>
      <p:sp>
        <p:nvSpPr>
          <p:cNvPr id="20490" name="Title 5"/>
          <p:cNvSpPr>
            <a:spLocks/>
          </p:cNvSpPr>
          <p:nvPr/>
        </p:nvSpPr>
        <p:spPr bwMode="auto">
          <a:xfrm>
            <a:off x="817563" y="3438792"/>
            <a:ext cx="2211387" cy="1492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b="1">
                <a:latin typeface="Twinkl" pitchFamily="2" charset="0"/>
              </a:rPr>
              <a:t>endoskeleton</a:t>
            </a:r>
          </a:p>
        </p:txBody>
      </p:sp>
      <p:sp>
        <p:nvSpPr>
          <p:cNvPr id="20491" name="Title 5"/>
          <p:cNvSpPr>
            <a:spLocks/>
          </p:cNvSpPr>
          <p:nvPr/>
        </p:nvSpPr>
        <p:spPr bwMode="auto">
          <a:xfrm>
            <a:off x="3457575" y="3438792"/>
            <a:ext cx="2211388" cy="1492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b="1">
                <a:latin typeface="Twinkl" pitchFamily="2" charset="0"/>
              </a:rPr>
              <a:t>exoskeleton</a:t>
            </a:r>
          </a:p>
        </p:txBody>
      </p:sp>
      <p:sp>
        <p:nvSpPr>
          <p:cNvPr id="20492" name="Title 5"/>
          <p:cNvSpPr>
            <a:spLocks/>
          </p:cNvSpPr>
          <p:nvPr/>
        </p:nvSpPr>
        <p:spPr bwMode="auto">
          <a:xfrm>
            <a:off x="5791200" y="3438792"/>
            <a:ext cx="2817813" cy="1492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b="1">
                <a:latin typeface="Twinkl" pitchFamily="2" charset="0"/>
              </a:rPr>
              <a:t>hydrostatic skeleton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5148263" y="3284804"/>
            <a:ext cx="92075" cy="153988"/>
          </a:xfrm>
          <a:prstGeom prst="straightConnector1">
            <a:avLst/>
          </a:prstGeom>
          <a:ln w="38100">
            <a:solidFill>
              <a:srgbClr val="D663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405563" y="3284804"/>
            <a:ext cx="92075" cy="153988"/>
          </a:xfrm>
          <a:prstGeom prst="straightConnector1">
            <a:avLst/>
          </a:prstGeom>
          <a:ln w="38100">
            <a:solidFill>
              <a:srgbClr val="D663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890713" y="3248292"/>
            <a:ext cx="0" cy="138112"/>
          </a:xfrm>
          <a:prstGeom prst="straightConnector1">
            <a:avLst/>
          </a:prstGeom>
          <a:ln w="38100">
            <a:solidFill>
              <a:srgbClr val="D663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6" name="Picture 23"/>
          <p:cNvSpPr>
            <a:spLocks noChangeAspect="1"/>
          </p:cNvSpPr>
          <p:nvPr/>
        </p:nvSpPr>
        <p:spPr bwMode="auto">
          <a:xfrm>
            <a:off x="3797300" y="3894404"/>
            <a:ext cx="1504950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pic>
        <p:nvPicPr>
          <p:cNvPr id="20497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0933" y="3993890"/>
            <a:ext cx="1189589" cy="1159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8" name="Picture 28"/>
          <p:cNvSpPr>
            <a:spLocks noChangeAspect="1"/>
          </p:cNvSpPr>
          <p:nvPr/>
        </p:nvSpPr>
        <p:spPr bwMode="auto">
          <a:xfrm>
            <a:off x="1503363" y="3815029"/>
            <a:ext cx="774700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33" name="Title 5"/>
          <p:cNvSpPr>
            <a:spLocks/>
          </p:cNvSpPr>
          <p:nvPr/>
        </p:nvSpPr>
        <p:spPr bwMode="auto">
          <a:xfrm>
            <a:off x="695325" y="1459706"/>
            <a:ext cx="7705725" cy="1573213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Twinkl" pitchFamily="2" charset="0"/>
              </a:rPr>
              <a:t>A further classification of skeletons comes from if an animal has a skeleton and where it is.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600" dirty="0">
              <a:latin typeface="Twinkl" pitchFamily="2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Twinkl" pitchFamily="2" charset="0"/>
              </a:rPr>
              <a:t>All vertebrates have an endoskeleton. However invertebrates can be divided again between those with an exoskeleton and those with a hydrostatic skeleton.</a:t>
            </a:r>
          </a:p>
        </p:txBody>
      </p:sp>
      <p:pic>
        <p:nvPicPr>
          <p:cNvPr id="20500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8709" y="3911338"/>
            <a:ext cx="1472933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34" b="60741"/>
          <a:stretch/>
        </p:blipFill>
        <p:spPr>
          <a:xfrm>
            <a:off x="1348278" y="3792276"/>
            <a:ext cx="1149955" cy="15753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3368675" y="1362075"/>
            <a:ext cx="2360613" cy="2155825"/>
          </a:xfrm>
          <a:prstGeom prst="rect">
            <a:avLst/>
          </a:prstGeom>
          <a:solidFill>
            <a:srgbClr val="FDD182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100"/>
          </a:p>
        </p:txBody>
      </p:sp>
      <p:sp>
        <p:nvSpPr>
          <p:cNvPr id="37" name="Rectangle 36"/>
          <p:cNvSpPr/>
          <p:nvPr/>
        </p:nvSpPr>
        <p:spPr>
          <a:xfrm>
            <a:off x="817563" y="1362075"/>
            <a:ext cx="2360612" cy="2155825"/>
          </a:xfrm>
          <a:prstGeom prst="rect">
            <a:avLst/>
          </a:prstGeom>
          <a:solidFill>
            <a:schemeClr val="bg1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Animals with endoskeletons have skeletons on the inside of their bodies.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17563" y="3679825"/>
            <a:ext cx="2360612" cy="2157413"/>
          </a:xfrm>
          <a:prstGeom prst="rect">
            <a:avLst/>
          </a:prstGeom>
          <a:solidFill>
            <a:srgbClr val="FDD182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100"/>
          </a:p>
        </p:txBody>
      </p:sp>
      <p:sp>
        <p:nvSpPr>
          <p:cNvPr id="39" name="Rectangle 38"/>
          <p:cNvSpPr/>
          <p:nvPr/>
        </p:nvSpPr>
        <p:spPr>
          <a:xfrm>
            <a:off x="3368675" y="3679825"/>
            <a:ext cx="2360613" cy="2157413"/>
          </a:xfrm>
          <a:prstGeom prst="rect">
            <a:avLst/>
          </a:prstGeom>
          <a:solidFill>
            <a:schemeClr val="bg1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As the animal grows so does their skeleton.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919788" y="3679825"/>
            <a:ext cx="2360612" cy="2157413"/>
          </a:xfrm>
          <a:prstGeom prst="rect">
            <a:avLst/>
          </a:prstGeom>
          <a:solidFill>
            <a:srgbClr val="FDD182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100"/>
          </a:p>
        </p:txBody>
      </p:sp>
      <p:sp>
        <p:nvSpPr>
          <p:cNvPr id="21511" name="Title 5"/>
          <p:cNvSpPr>
            <a:spLocks/>
          </p:cNvSpPr>
          <p:nvPr/>
        </p:nvSpPr>
        <p:spPr bwMode="auto">
          <a:xfrm>
            <a:off x="484188" y="677863"/>
            <a:ext cx="8220075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latin typeface="Twinkl" pitchFamily="2" charset="0"/>
              </a:rPr>
              <a:t>Endoskeletons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919788" y="1362075"/>
            <a:ext cx="2360612" cy="2155825"/>
          </a:xfrm>
          <a:prstGeom prst="rect">
            <a:avLst/>
          </a:prstGeom>
          <a:solidFill>
            <a:schemeClr val="bg1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Endoskeletons are lighter than exoskeletons.</a:t>
            </a:r>
          </a:p>
        </p:txBody>
      </p:sp>
      <p:sp>
        <p:nvSpPr>
          <p:cNvPr id="21513" name="Picture 3"/>
          <p:cNvSpPr>
            <a:spLocks noChangeAspect="1"/>
          </p:cNvSpPr>
          <p:nvPr/>
        </p:nvSpPr>
        <p:spPr bwMode="auto">
          <a:xfrm>
            <a:off x="1085850" y="3933825"/>
            <a:ext cx="1835150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21514" name="Picture 4"/>
          <p:cNvSpPr>
            <a:spLocks noChangeAspect="1"/>
          </p:cNvSpPr>
          <p:nvPr/>
        </p:nvSpPr>
        <p:spPr bwMode="auto">
          <a:xfrm>
            <a:off x="3370263" y="1516063"/>
            <a:ext cx="2166937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21515" name="Picture 5"/>
          <p:cNvSpPr>
            <a:spLocks noChangeAspect="1"/>
          </p:cNvSpPr>
          <p:nvPr/>
        </p:nvSpPr>
        <p:spPr bwMode="auto">
          <a:xfrm flipH="1">
            <a:off x="6311900" y="4500563"/>
            <a:ext cx="11684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0855" b="23601"/>
          <a:stretch/>
        </p:blipFill>
        <p:spPr>
          <a:xfrm>
            <a:off x="3615267" y="1530301"/>
            <a:ext cx="2112433" cy="19833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64" b="67654"/>
          <a:stretch/>
        </p:blipFill>
        <p:spPr>
          <a:xfrm>
            <a:off x="1128185" y="3810413"/>
            <a:ext cx="1725083" cy="20151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160" y="4398039"/>
            <a:ext cx="2065867" cy="83992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3368675" y="1609725"/>
            <a:ext cx="2360613" cy="2155825"/>
          </a:xfrm>
          <a:prstGeom prst="rect">
            <a:avLst/>
          </a:prstGeom>
          <a:solidFill>
            <a:srgbClr val="FDD182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100"/>
          </a:p>
        </p:txBody>
      </p:sp>
      <p:sp>
        <p:nvSpPr>
          <p:cNvPr id="37" name="Rectangle 36"/>
          <p:cNvSpPr/>
          <p:nvPr/>
        </p:nvSpPr>
        <p:spPr>
          <a:xfrm>
            <a:off x="817563" y="1609725"/>
            <a:ext cx="2360612" cy="2155825"/>
          </a:xfrm>
          <a:prstGeom prst="rect">
            <a:avLst/>
          </a:prstGeom>
          <a:solidFill>
            <a:schemeClr val="bg1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Animals with exoskeletons have </a:t>
            </a:r>
            <a:br>
              <a:rPr lang="en-GB" sz="1600" dirty="0">
                <a:solidFill>
                  <a:schemeClr val="tx1"/>
                </a:solidFill>
                <a:latin typeface="Twinkl" pitchFamily="2" charset="0"/>
              </a:rPr>
            </a:b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their skeletons on </a:t>
            </a:r>
            <a:br>
              <a:rPr lang="en-GB" sz="1600" dirty="0">
                <a:solidFill>
                  <a:schemeClr val="tx1"/>
                </a:solidFill>
                <a:latin typeface="Twinkl" pitchFamily="2" charset="0"/>
              </a:rPr>
            </a:b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the outside!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17563" y="3927475"/>
            <a:ext cx="2360612" cy="2157413"/>
          </a:xfrm>
          <a:prstGeom prst="rect">
            <a:avLst/>
          </a:prstGeom>
          <a:solidFill>
            <a:srgbClr val="FDD182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100"/>
          </a:p>
        </p:txBody>
      </p:sp>
      <p:sp>
        <p:nvSpPr>
          <p:cNvPr id="39" name="Rectangle 38"/>
          <p:cNvSpPr/>
          <p:nvPr/>
        </p:nvSpPr>
        <p:spPr>
          <a:xfrm>
            <a:off x="3368675" y="3927475"/>
            <a:ext cx="2360613" cy="2157413"/>
          </a:xfrm>
          <a:prstGeom prst="rect">
            <a:avLst/>
          </a:prstGeom>
          <a:solidFill>
            <a:schemeClr val="bg1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Exoskeletons do not grow with the animal. Therefore the animal has to shed its skeleton and produce a </a:t>
            </a:r>
            <a:br>
              <a:rPr lang="en-GB" sz="1600" dirty="0">
                <a:solidFill>
                  <a:schemeClr val="tx1"/>
                </a:solidFill>
                <a:latin typeface="Twinkl" pitchFamily="2" charset="0"/>
              </a:rPr>
            </a:b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new one!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919788" y="3927475"/>
            <a:ext cx="2360612" cy="2157413"/>
          </a:xfrm>
          <a:prstGeom prst="rect">
            <a:avLst/>
          </a:prstGeom>
          <a:solidFill>
            <a:srgbClr val="FDD182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100"/>
          </a:p>
        </p:txBody>
      </p:sp>
      <p:sp>
        <p:nvSpPr>
          <p:cNvPr id="22535" name="Title 5"/>
          <p:cNvSpPr>
            <a:spLocks/>
          </p:cNvSpPr>
          <p:nvPr/>
        </p:nvSpPr>
        <p:spPr bwMode="auto">
          <a:xfrm>
            <a:off x="484188" y="677863"/>
            <a:ext cx="8220075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latin typeface="Twinkl" pitchFamily="2" charset="0"/>
              </a:rPr>
              <a:t>Exoskeletons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919788" y="1609725"/>
            <a:ext cx="2360612" cy="2155825"/>
          </a:xfrm>
          <a:prstGeom prst="rect">
            <a:avLst/>
          </a:prstGeom>
          <a:solidFill>
            <a:schemeClr val="bg1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Watch the following</a:t>
            </a:r>
            <a:br>
              <a:rPr lang="en-GB" sz="1600" dirty="0">
                <a:solidFill>
                  <a:schemeClr val="tx1"/>
                </a:solidFill>
                <a:latin typeface="Twinkl" pitchFamily="2" charset="0"/>
              </a:rPr>
            </a:b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clip to see how they shed their skeletons</a:t>
            </a:r>
            <a:br>
              <a:rPr lang="en-GB" sz="1600" dirty="0">
                <a:solidFill>
                  <a:schemeClr val="tx1"/>
                </a:solidFill>
                <a:latin typeface="Twinkl" pitchFamily="2" charset="0"/>
              </a:rPr>
            </a:b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(clip the crab below).</a:t>
            </a:r>
          </a:p>
        </p:txBody>
      </p:sp>
      <p:sp>
        <p:nvSpPr>
          <p:cNvPr id="22537" name="Picture 3"/>
          <p:cNvSpPr>
            <a:spLocks noChangeAspect="1"/>
          </p:cNvSpPr>
          <p:nvPr/>
        </p:nvSpPr>
        <p:spPr bwMode="auto">
          <a:xfrm>
            <a:off x="1085850" y="4181475"/>
            <a:ext cx="1835150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22538" name="Picture 4"/>
          <p:cNvSpPr>
            <a:spLocks noChangeAspect="1"/>
          </p:cNvSpPr>
          <p:nvPr/>
        </p:nvSpPr>
        <p:spPr bwMode="auto">
          <a:xfrm>
            <a:off x="3370263" y="1763713"/>
            <a:ext cx="2166937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22539" name="Picture 5"/>
          <p:cNvSpPr>
            <a:spLocks noChangeAspect="1"/>
          </p:cNvSpPr>
          <p:nvPr/>
        </p:nvSpPr>
        <p:spPr bwMode="auto">
          <a:xfrm flipH="1">
            <a:off x="6311900" y="4748213"/>
            <a:ext cx="11684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pic>
        <p:nvPicPr>
          <p:cNvPr id="22540" name="Picture 1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69013" y="4105491"/>
            <a:ext cx="1490746" cy="96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13259" y="5055735"/>
            <a:ext cx="1334081" cy="883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5525" y="4294188"/>
            <a:ext cx="1787863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1305" y="1995827"/>
            <a:ext cx="1795352" cy="1532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3368675" y="1552575"/>
            <a:ext cx="2360613" cy="2155825"/>
          </a:xfrm>
          <a:prstGeom prst="rect">
            <a:avLst/>
          </a:prstGeom>
          <a:solidFill>
            <a:srgbClr val="FDD182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100"/>
          </a:p>
        </p:txBody>
      </p:sp>
      <p:sp>
        <p:nvSpPr>
          <p:cNvPr id="37" name="Rectangle 36"/>
          <p:cNvSpPr/>
          <p:nvPr/>
        </p:nvSpPr>
        <p:spPr>
          <a:xfrm>
            <a:off x="817563" y="1552575"/>
            <a:ext cx="2360612" cy="2155825"/>
          </a:xfrm>
          <a:prstGeom prst="rect">
            <a:avLst/>
          </a:prstGeom>
          <a:solidFill>
            <a:schemeClr val="bg1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Animals with hydrostatic skeletons don’t actually have </a:t>
            </a:r>
            <a:br>
              <a:rPr lang="en-GB" sz="1600" dirty="0">
                <a:solidFill>
                  <a:schemeClr val="tx1"/>
                </a:solidFill>
                <a:latin typeface="Twinkl" pitchFamily="2" charset="0"/>
              </a:rPr>
            </a:b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any bones!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17563" y="3870325"/>
            <a:ext cx="2360612" cy="2157413"/>
          </a:xfrm>
          <a:prstGeom prst="rect">
            <a:avLst/>
          </a:prstGeom>
          <a:solidFill>
            <a:srgbClr val="FDD182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100"/>
          </a:p>
        </p:txBody>
      </p:sp>
      <p:sp>
        <p:nvSpPr>
          <p:cNvPr id="39" name="Rectangle 38"/>
          <p:cNvSpPr/>
          <p:nvPr/>
        </p:nvSpPr>
        <p:spPr>
          <a:xfrm>
            <a:off x="3368675" y="3870325"/>
            <a:ext cx="2360613" cy="2157413"/>
          </a:xfrm>
          <a:prstGeom prst="rect">
            <a:avLst/>
          </a:prstGeom>
          <a:solidFill>
            <a:schemeClr val="bg1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Instead these animals have a fluid-filled compartment in their body called a coelom.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919788" y="3870325"/>
            <a:ext cx="2360612" cy="2157413"/>
          </a:xfrm>
          <a:prstGeom prst="rect">
            <a:avLst/>
          </a:prstGeom>
          <a:solidFill>
            <a:srgbClr val="FDD182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100"/>
          </a:p>
        </p:txBody>
      </p:sp>
      <p:sp>
        <p:nvSpPr>
          <p:cNvPr id="23559" name="Title 5"/>
          <p:cNvSpPr>
            <a:spLocks/>
          </p:cNvSpPr>
          <p:nvPr/>
        </p:nvSpPr>
        <p:spPr bwMode="auto">
          <a:xfrm>
            <a:off x="465138" y="677863"/>
            <a:ext cx="8220075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latin typeface="Twinkl" pitchFamily="2" charset="0"/>
              </a:rPr>
              <a:t>Hydrostatic Skeletons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919788" y="1552575"/>
            <a:ext cx="2360612" cy="2155825"/>
          </a:xfrm>
          <a:prstGeom prst="rect">
            <a:avLst/>
          </a:prstGeom>
          <a:solidFill>
            <a:schemeClr val="bg1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All animals with hydro-static skeletons are invertebrates.</a:t>
            </a:r>
          </a:p>
        </p:txBody>
      </p:sp>
      <p:sp>
        <p:nvSpPr>
          <p:cNvPr id="23561" name="Picture 18"/>
          <p:cNvSpPr>
            <a:spLocks noChangeAspect="1"/>
          </p:cNvSpPr>
          <p:nvPr/>
        </p:nvSpPr>
        <p:spPr bwMode="auto">
          <a:xfrm>
            <a:off x="1323975" y="4064000"/>
            <a:ext cx="1063625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23562" name="Picture 19"/>
          <p:cNvSpPr>
            <a:spLocks noChangeAspect="1"/>
          </p:cNvSpPr>
          <p:nvPr/>
        </p:nvSpPr>
        <p:spPr bwMode="auto">
          <a:xfrm>
            <a:off x="3830638" y="2146300"/>
            <a:ext cx="1528762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23563" name="Picture 12"/>
          <p:cNvSpPr>
            <a:spLocks noChangeAspect="1"/>
          </p:cNvSpPr>
          <p:nvPr/>
        </p:nvSpPr>
        <p:spPr bwMode="auto">
          <a:xfrm>
            <a:off x="6276975" y="4349750"/>
            <a:ext cx="1625600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pic>
        <p:nvPicPr>
          <p:cNvPr id="23564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7600" y="4233332"/>
            <a:ext cx="1573311" cy="153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87208" y="2386315"/>
            <a:ext cx="1769583" cy="585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8046" y="4330699"/>
            <a:ext cx="1673442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5"/>
          <p:cNvSpPr>
            <a:spLocks/>
          </p:cNvSpPr>
          <p:nvPr/>
        </p:nvSpPr>
        <p:spPr bwMode="auto">
          <a:xfrm>
            <a:off x="484188" y="677863"/>
            <a:ext cx="8220075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latin typeface="Twinkl" pitchFamily="2" charset="0"/>
              </a:rPr>
              <a:t>Skeleton Types</a:t>
            </a:r>
          </a:p>
        </p:txBody>
      </p:sp>
      <p:sp>
        <p:nvSpPr>
          <p:cNvPr id="14" name="Title 5"/>
          <p:cNvSpPr txBox="1">
            <a:spLocks/>
          </p:cNvSpPr>
          <p:nvPr/>
        </p:nvSpPr>
        <p:spPr>
          <a:xfrm>
            <a:off x="711200" y="5210175"/>
            <a:ext cx="7705725" cy="40798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lIns="252000" tIns="252000" rIns="252000" bIns="25200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GB" sz="1800" b="0" dirty="0">
                <a:solidFill>
                  <a:schemeClr val="tx1"/>
                </a:solidFill>
                <a:latin typeface="Twinkl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Can you think of an example of an animal with an exoskeleton, endoskeleton or hydrostatic skeleton?</a:t>
            </a:r>
          </a:p>
        </p:txBody>
      </p:sp>
      <p:sp>
        <p:nvSpPr>
          <p:cNvPr id="24580" name="Title 5"/>
          <p:cNvSpPr>
            <a:spLocks/>
          </p:cNvSpPr>
          <p:nvPr/>
        </p:nvSpPr>
        <p:spPr bwMode="auto">
          <a:xfrm>
            <a:off x="817563" y="2211388"/>
            <a:ext cx="2211387" cy="1492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Twinkl" pitchFamily="2" charset="0"/>
              </a:rPr>
              <a:t>endoskeleton</a:t>
            </a:r>
          </a:p>
        </p:txBody>
      </p:sp>
      <p:sp>
        <p:nvSpPr>
          <p:cNvPr id="24581" name="Title 5"/>
          <p:cNvSpPr>
            <a:spLocks/>
          </p:cNvSpPr>
          <p:nvPr/>
        </p:nvSpPr>
        <p:spPr bwMode="auto">
          <a:xfrm>
            <a:off x="3457575" y="2211388"/>
            <a:ext cx="2211388" cy="1492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b="1">
                <a:latin typeface="Twinkl" pitchFamily="2" charset="0"/>
              </a:rPr>
              <a:t>exoskeleton</a:t>
            </a:r>
          </a:p>
        </p:txBody>
      </p:sp>
      <p:sp>
        <p:nvSpPr>
          <p:cNvPr id="24582" name="Title 5"/>
          <p:cNvSpPr>
            <a:spLocks/>
          </p:cNvSpPr>
          <p:nvPr/>
        </p:nvSpPr>
        <p:spPr bwMode="auto">
          <a:xfrm>
            <a:off x="5791200" y="2211388"/>
            <a:ext cx="2817813" cy="1492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b="1">
                <a:latin typeface="Twinkl" pitchFamily="2" charset="0"/>
              </a:rPr>
              <a:t>hydrostatic skeleton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348038" y="2505075"/>
            <a:ext cx="2427287" cy="2217738"/>
          </a:xfrm>
          <a:prstGeom prst="rect">
            <a:avLst/>
          </a:prstGeom>
          <a:solidFill>
            <a:srgbClr val="FDD182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100"/>
          </a:p>
        </p:txBody>
      </p:sp>
      <p:sp>
        <p:nvSpPr>
          <p:cNvPr id="24584" name="Picture 23"/>
          <p:cNvSpPr>
            <a:spLocks noChangeAspect="1"/>
          </p:cNvSpPr>
          <p:nvPr/>
        </p:nvSpPr>
        <p:spPr bwMode="auto">
          <a:xfrm>
            <a:off x="3538538" y="2757488"/>
            <a:ext cx="2009775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988050" y="2505075"/>
            <a:ext cx="2428875" cy="2217738"/>
          </a:xfrm>
          <a:prstGeom prst="rect">
            <a:avLst/>
          </a:prstGeom>
          <a:solidFill>
            <a:srgbClr val="FDD182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100"/>
          </a:p>
        </p:txBody>
      </p:sp>
      <p:sp>
        <p:nvSpPr>
          <p:cNvPr id="24586" name="Picture 24"/>
          <p:cNvSpPr>
            <a:spLocks noChangeAspect="1"/>
          </p:cNvSpPr>
          <p:nvPr/>
        </p:nvSpPr>
        <p:spPr bwMode="auto">
          <a:xfrm>
            <a:off x="6883400" y="2678113"/>
            <a:ext cx="703263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8025" y="2505075"/>
            <a:ext cx="2427288" cy="2217738"/>
          </a:xfrm>
          <a:prstGeom prst="rect">
            <a:avLst/>
          </a:prstGeom>
          <a:solidFill>
            <a:srgbClr val="FDD182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100"/>
          </a:p>
        </p:txBody>
      </p:sp>
      <p:sp>
        <p:nvSpPr>
          <p:cNvPr id="24588" name="Picture 28"/>
          <p:cNvSpPr>
            <a:spLocks noChangeAspect="1"/>
          </p:cNvSpPr>
          <p:nvPr/>
        </p:nvSpPr>
        <p:spPr bwMode="auto">
          <a:xfrm>
            <a:off x="1360488" y="2659063"/>
            <a:ext cx="1033462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24589" name="Talking Partners"/>
          <p:cNvSpPr>
            <a:spLocks noChangeAspect="1"/>
          </p:cNvSpPr>
          <p:nvPr/>
        </p:nvSpPr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pic>
        <p:nvPicPr>
          <p:cNvPr id="24590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1470" y="2757488"/>
            <a:ext cx="196391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1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8467" y="2870948"/>
            <a:ext cx="1532466" cy="149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34" b="60741"/>
          <a:stretch/>
        </p:blipFill>
        <p:spPr>
          <a:xfrm>
            <a:off x="1167343" y="2705561"/>
            <a:ext cx="1465791" cy="2007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3731" y="1479550"/>
            <a:ext cx="2188535" cy="3816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778" y="1876093"/>
            <a:ext cx="4940276" cy="34935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545" y="1876093"/>
            <a:ext cx="4940276" cy="34935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604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70599" y="4012828"/>
            <a:ext cx="2306501" cy="1753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itle 5"/>
          <p:cNvSpPr>
            <a:spLocks/>
          </p:cNvSpPr>
          <p:nvPr/>
        </p:nvSpPr>
        <p:spPr bwMode="auto">
          <a:xfrm>
            <a:off x="484188" y="677863"/>
            <a:ext cx="8220075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latin typeface="Twinkl" pitchFamily="2" charset="0"/>
              </a:rPr>
              <a:t>Sorting Skeleton Types</a:t>
            </a:r>
          </a:p>
        </p:txBody>
      </p:sp>
      <p:pic>
        <p:nvPicPr>
          <p:cNvPr id="25606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4948" y="1511269"/>
            <a:ext cx="748467" cy="729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Individual Work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316" y="4650382"/>
            <a:ext cx="1492970" cy="121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9817" y="5295626"/>
            <a:ext cx="1002208" cy="33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926362">
            <a:off x="7274183" y="1655676"/>
            <a:ext cx="926317" cy="50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Twinkl Logo"/>
          <p:cNvPicPr>
            <a:picLocks noChangeAspect="1"/>
          </p:cNvPicPr>
          <p:nvPr/>
        </p:nvPicPr>
        <p:blipFill>
          <a:blip r:embed="rId2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13" y="6213475"/>
            <a:ext cx="58737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922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Twinkl" pitchFamily="2" charset="0"/>
              </a:rPr>
              <a:t>Success Criteria</a:t>
            </a:r>
          </a:p>
        </p:txBody>
      </p:sp>
      <p:sp>
        <p:nvSpPr>
          <p:cNvPr id="922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tx1"/>
                </a:solidFill>
                <a:latin typeface="Twinkl" pitchFamily="2" charset="0"/>
              </a:rPr>
              <a:t>Aim</a:t>
            </a:r>
          </a:p>
        </p:txBody>
      </p:sp>
      <p:sp>
        <p:nvSpPr>
          <p:cNvPr id="9222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pPr eaLnBrk="1" hangingPunct="1"/>
            <a:r>
              <a:rPr lang="en-GB" altLang="en-US">
                <a:latin typeface="Twinkl" pitchFamily="2" charset="0"/>
              </a:rPr>
              <a:t>I can sort animals based on their skeletons.</a:t>
            </a:r>
          </a:p>
        </p:txBody>
      </p:sp>
      <p:sp>
        <p:nvSpPr>
          <p:cNvPr id="9223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/>
            <a:r>
              <a:rPr lang="en-GB" altLang="en-US">
                <a:latin typeface="Twinkl" pitchFamily="2" charset="0"/>
              </a:rPr>
              <a:t>I can name the three different types of skeletons.</a:t>
            </a:r>
          </a:p>
          <a:p>
            <a:pPr eaLnBrk="1" hangingPunct="1"/>
            <a:r>
              <a:rPr lang="en-GB" altLang="en-US">
                <a:latin typeface="Twinkl" pitchFamily="2" charset="0"/>
              </a:rPr>
              <a:t>I can explain the pros and cons of different types of skeletons.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5"/>
          <p:cNvSpPr>
            <a:spLocks noGrp="1"/>
          </p:cNvSpPr>
          <p:nvPr>
            <p:ph type="title"/>
          </p:nvPr>
        </p:nvSpPr>
        <p:spPr>
          <a:xfrm>
            <a:off x="484188" y="677863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altLang="en-US" dirty="0">
                <a:latin typeface="Twinkl" pitchFamily="2" charset="0"/>
              </a:rPr>
              <a:t>Skeleton</a:t>
            </a:r>
          </a:p>
        </p:txBody>
      </p:sp>
      <p:pic>
        <p:nvPicPr>
          <p:cNvPr id="10243" name="Talking Partner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4959" y="1479550"/>
            <a:ext cx="1298532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ular Callout 7"/>
          <p:cNvSpPr/>
          <p:nvPr/>
        </p:nvSpPr>
        <p:spPr>
          <a:xfrm>
            <a:off x="2279142" y="1588559"/>
            <a:ext cx="1665817" cy="1387475"/>
          </a:xfrm>
          <a:prstGeom prst="wedgeRectCallout">
            <a:avLst>
              <a:gd name="adj1" fmla="val 74211"/>
              <a:gd name="adj2" fmla="val -21711"/>
            </a:avLst>
          </a:prstGeom>
          <a:solidFill>
            <a:schemeClr val="bg1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What do you associate with the word </a:t>
            </a:r>
            <a:r>
              <a:rPr lang="en-GB" b="1" u="sng" dirty="0">
                <a:solidFill>
                  <a:schemeClr val="tx1"/>
                </a:solidFill>
                <a:latin typeface="Twinkl" pitchFamily="2" charset="0"/>
              </a:rPr>
              <a:t>skeleton?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835024" y="2044700"/>
            <a:ext cx="3643312" cy="3327400"/>
          </a:xfrm>
          <a:prstGeom prst="rect">
            <a:avLst/>
          </a:prstGeom>
          <a:solidFill>
            <a:srgbClr val="FDD182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100"/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7743"/>
          <a:stretch/>
        </p:blipFill>
        <p:spPr bwMode="auto">
          <a:xfrm>
            <a:off x="1902032" y="2676524"/>
            <a:ext cx="1413933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Title 5"/>
          <p:cNvSpPr>
            <a:spLocks noGrp="1"/>
          </p:cNvSpPr>
          <p:nvPr>
            <p:ph type="title"/>
          </p:nvPr>
        </p:nvSpPr>
        <p:spPr>
          <a:xfrm>
            <a:off x="503238" y="723900"/>
            <a:ext cx="8220075" cy="6318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altLang="en-US" dirty="0">
                <a:latin typeface="Twinkl" pitchFamily="2" charset="0"/>
              </a:rPr>
              <a:t>Vertebrates and Invertebrates</a:t>
            </a:r>
          </a:p>
        </p:txBody>
      </p:sp>
      <p:sp>
        <p:nvSpPr>
          <p:cNvPr id="11267" name="Title 5"/>
          <p:cNvSpPr>
            <a:spLocks/>
          </p:cNvSpPr>
          <p:nvPr/>
        </p:nvSpPr>
        <p:spPr bwMode="auto">
          <a:xfrm>
            <a:off x="695325" y="1449388"/>
            <a:ext cx="7705725" cy="407987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dirty="0">
                <a:latin typeface="Twinkl" pitchFamily="2" charset="0"/>
              </a:rPr>
              <a:t>The difference between vertebrates and invertebrates is simple!</a:t>
            </a:r>
          </a:p>
        </p:txBody>
      </p:sp>
      <p:sp>
        <p:nvSpPr>
          <p:cNvPr id="11268" name="Title 5"/>
          <p:cNvSpPr>
            <a:spLocks/>
          </p:cNvSpPr>
          <p:nvPr/>
        </p:nvSpPr>
        <p:spPr bwMode="auto">
          <a:xfrm>
            <a:off x="1695450" y="5555723"/>
            <a:ext cx="2211388" cy="1492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b="1" dirty="0">
                <a:latin typeface="Twinkl" pitchFamily="2" charset="0"/>
              </a:rPr>
              <a:t>vertebrate</a:t>
            </a:r>
          </a:p>
        </p:txBody>
      </p:sp>
      <p:sp>
        <p:nvSpPr>
          <p:cNvPr id="9" name="Title 5"/>
          <p:cNvSpPr>
            <a:spLocks/>
          </p:cNvSpPr>
          <p:nvPr/>
        </p:nvSpPr>
        <p:spPr bwMode="auto">
          <a:xfrm>
            <a:off x="695325" y="5803900"/>
            <a:ext cx="7705725" cy="40798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>
                <a:latin typeface="Twinkl" pitchFamily="2" charset="0"/>
              </a:rPr>
              <a:t>Now let’s see if you can categorise animals as vertebrates or invertebrates.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37087" y="2044700"/>
            <a:ext cx="3643313" cy="3327400"/>
          </a:xfrm>
          <a:prstGeom prst="rect">
            <a:avLst/>
          </a:prstGeom>
          <a:solidFill>
            <a:srgbClr val="FDD182"/>
          </a:solidFill>
          <a:ln w="1905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100"/>
          </a:p>
        </p:txBody>
      </p:sp>
      <p:sp>
        <p:nvSpPr>
          <p:cNvPr id="11272" name="Title 5"/>
          <p:cNvSpPr>
            <a:spLocks/>
          </p:cNvSpPr>
          <p:nvPr/>
        </p:nvSpPr>
        <p:spPr bwMode="auto">
          <a:xfrm>
            <a:off x="5411788" y="5555723"/>
            <a:ext cx="2212975" cy="1492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b="1">
                <a:latin typeface="Twinkl" pitchFamily="2" charset="0"/>
              </a:rPr>
              <a:t>invertebrate</a:t>
            </a:r>
          </a:p>
        </p:txBody>
      </p:sp>
      <p:pic>
        <p:nvPicPr>
          <p:cNvPr id="1127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7721" y="2860148"/>
            <a:ext cx="307474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5"/>
          <p:cNvSpPr>
            <a:spLocks/>
          </p:cNvSpPr>
          <p:nvPr/>
        </p:nvSpPr>
        <p:spPr bwMode="auto">
          <a:xfrm>
            <a:off x="4637087" y="2189163"/>
            <a:ext cx="3643313" cy="487362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latin typeface="Twinkl" pitchFamily="2" charset="0"/>
              </a:rPr>
              <a:t>…and invertebrates don’t</a:t>
            </a:r>
          </a:p>
        </p:txBody>
      </p: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669924" y="2189163"/>
            <a:ext cx="3973512" cy="2205037"/>
            <a:chOff x="723164" y="2189538"/>
            <a:chExt cx="3972099" cy="2204977"/>
          </a:xfrm>
        </p:grpSpPr>
        <p:sp>
          <p:nvSpPr>
            <p:cNvPr id="11277" name="Title 5"/>
            <p:cNvSpPr>
              <a:spLocks/>
            </p:cNvSpPr>
            <p:nvPr/>
          </p:nvSpPr>
          <p:spPr bwMode="auto">
            <a:xfrm>
              <a:off x="723164" y="2189538"/>
              <a:ext cx="3972099" cy="487684"/>
            </a:xfrm>
            <a:prstGeom prst="roundRect">
              <a:avLst>
                <a:gd name="adj" fmla="val 9639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52000" tIns="252000" rIns="252000" bIns="252000" anchor="ctr" anchorCtr="1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600" dirty="0">
                  <a:latin typeface="Twinkl" pitchFamily="2" charset="0"/>
                </a:rPr>
                <a:t>Vertebrates have a backbone (spine)…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2811780" y="3606510"/>
              <a:ext cx="715179" cy="78800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79" name="Title 5"/>
            <p:cNvSpPr>
              <a:spLocks/>
            </p:cNvSpPr>
            <p:nvPr/>
          </p:nvSpPr>
          <p:spPr bwMode="auto">
            <a:xfrm>
              <a:off x="2811780" y="3264840"/>
              <a:ext cx="1478280" cy="156540"/>
            </a:xfrm>
            <a:prstGeom prst="roundRect">
              <a:avLst>
                <a:gd name="adj" fmla="val 9639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52000" tIns="252000" rIns="252000" bIns="252000" anchor="ctr" anchorCtr="1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600" b="1">
                  <a:latin typeface="Twinkl" pitchFamily="2" charset="0"/>
                </a:rPr>
                <a:t>Backbone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600">
                  <a:latin typeface="Twinkl" pitchFamily="2" charset="0"/>
                </a:rPr>
                <a:t>(spine)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5"/>
          <p:cNvSpPr>
            <a:spLocks noGrp="1"/>
          </p:cNvSpPr>
          <p:nvPr>
            <p:ph type="title"/>
          </p:nvPr>
        </p:nvSpPr>
        <p:spPr>
          <a:xfrm>
            <a:off x="503238" y="975757"/>
            <a:ext cx="8220075" cy="631825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GB" altLang="en-US" sz="3300" dirty="0">
                <a:latin typeface="Twinkl" pitchFamily="2" charset="0"/>
              </a:rPr>
              <a:t>Vertebrate or Invertebrate</a:t>
            </a:r>
            <a:br>
              <a:rPr lang="en-GB" altLang="en-US" sz="3300" dirty="0">
                <a:latin typeface="Twinkl" pitchFamily="2" charset="0"/>
              </a:rPr>
            </a:br>
            <a:r>
              <a:rPr lang="en-GB" altLang="en-US" dirty="0">
                <a:solidFill>
                  <a:srgbClr val="F9B000"/>
                </a:solidFill>
                <a:latin typeface="Twinkl" pitchFamily="2" charset="0"/>
              </a:rPr>
              <a:t>Quiz!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68" y="2379134"/>
            <a:ext cx="4105101" cy="34882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33" y="4275779"/>
            <a:ext cx="2057399" cy="181704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0069" y="1587500"/>
            <a:ext cx="2524257" cy="44014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444" y="4631796"/>
            <a:ext cx="1982511" cy="15070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36" y="2895600"/>
            <a:ext cx="1280677" cy="32115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57" y="5389422"/>
            <a:ext cx="1021075" cy="82867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379" y="5972485"/>
            <a:ext cx="742337" cy="24561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2564">
            <a:off x="5598751" y="2420609"/>
            <a:ext cx="847843" cy="46103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019" y="2100936"/>
            <a:ext cx="690463" cy="6731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itle 5"/>
          <p:cNvSpPr>
            <a:spLocks/>
          </p:cNvSpPr>
          <p:nvPr/>
        </p:nvSpPr>
        <p:spPr bwMode="auto">
          <a:xfrm>
            <a:off x="484188" y="677863"/>
            <a:ext cx="8220075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 b="1" dirty="0">
                <a:latin typeface="Twinkl" pitchFamily="2" charset="0"/>
              </a:rPr>
              <a:t>Dog</a:t>
            </a:r>
          </a:p>
        </p:txBody>
      </p:sp>
      <p:sp>
        <p:nvSpPr>
          <p:cNvPr id="6" name="Vertebrate"/>
          <p:cNvSpPr/>
          <p:nvPr/>
        </p:nvSpPr>
        <p:spPr>
          <a:xfrm>
            <a:off x="827088" y="5193771"/>
            <a:ext cx="3187700" cy="904875"/>
          </a:xfrm>
          <a:prstGeom prst="rect">
            <a:avLst/>
          </a:prstGeom>
          <a:solidFill>
            <a:schemeClr val="bg1"/>
          </a:solidFill>
          <a:ln w="28575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tx1"/>
                </a:solidFill>
                <a:latin typeface="Twinkl" pitchFamily="2" charset="0"/>
              </a:rPr>
              <a:t>Vertebrate</a:t>
            </a:r>
          </a:p>
        </p:txBody>
      </p:sp>
      <p:sp>
        <p:nvSpPr>
          <p:cNvPr id="11" name="Invertebrate"/>
          <p:cNvSpPr/>
          <p:nvPr/>
        </p:nvSpPr>
        <p:spPr>
          <a:xfrm>
            <a:off x="5086350" y="5181600"/>
            <a:ext cx="3187700" cy="904875"/>
          </a:xfrm>
          <a:prstGeom prst="rect">
            <a:avLst/>
          </a:prstGeom>
          <a:solidFill>
            <a:schemeClr val="bg1"/>
          </a:solidFill>
          <a:ln w="28575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tx1"/>
                </a:solidFill>
                <a:latin typeface="Twinkl" pitchFamily="2" charset="0"/>
              </a:rPr>
              <a:t>Invertebrate</a:t>
            </a:r>
          </a:p>
        </p:txBody>
      </p:sp>
      <p:sp>
        <p:nvSpPr>
          <p:cNvPr id="13318" name="or"/>
          <p:cNvSpPr>
            <a:spLocks/>
          </p:cNvSpPr>
          <p:nvPr/>
        </p:nvSpPr>
        <p:spPr bwMode="auto">
          <a:xfrm>
            <a:off x="4049713" y="5324475"/>
            <a:ext cx="1017587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latin typeface="Twinkl" pitchFamily="2" charset="0"/>
              </a:rPr>
              <a:t>or</a:t>
            </a:r>
          </a:p>
        </p:txBody>
      </p:sp>
      <p:pic>
        <p:nvPicPr>
          <p:cNvPr id="1332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96085" y="1744133"/>
            <a:ext cx="3336141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086350" y="5181600"/>
            <a:ext cx="3187700" cy="904875"/>
            <a:chOff x="5086350" y="4031190"/>
            <a:chExt cx="3187700" cy="904875"/>
          </a:xfrm>
        </p:grpSpPr>
        <p:sp>
          <p:nvSpPr>
            <p:cNvPr id="13" name="Invertebrate"/>
            <p:cNvSpPr/>
            <p:nvPr/>
          </p:nvSpPr>
          <p:spPr>
            <a:xfrm>
              <a:off x="5086350" y="4031190"/>
              <a:ext cx="3187700" cy="904875"/>
            </a:xfrm>
            <a:prstGeom prst="rect">
              <a:avLst/>
            </a:prstGeom>
            <a:solidFill>
              <a:srgbClr val="F39CA2"/>
            </a:solidFill>
            <a:ln w="28575">
              <a:solidFill>
                <a:srgbClr val="D81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dirty="0">
                  <a:solidFill>
                    <a:schemeClr val="tx1"/>
                  </a:solidFill>
                  <a:latin typeface="Twinkl" pitchFamily="2" charset="0"/>
                </a:rPr>
                <a:t>      Invertebrate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1453" y="4168773"/>
              <a:ext cx="522649" cy="66569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27088" y="5193771"/>
            <a:ext cx="3187700" cy="904875"/>
            <a:chOff x="827088" y="4031191"/>
            <a:chExt cx="3187700" cy="904875"/>
          </a:xfrm>
        </p:grpSpPr>
        <p:sp>
          <p:nvSpPr>
            <p:cNvPr id="12" name="Vertebrate"/>
            <p:cNvSpPr/>
            <p:nvPr/>
          </p:nvSpPr>
          <p:spPr>
            <a:xfrm>
              <a:off x="827088" y="4031191"/>
              <a:ext cx="3187700" cy="904875"/>
            </a:xfrm>
            <a:prstGeom prst="rect">
              <a:avLst/>
            </a:prstGeom>
            <a:solidFill>
              <a:srgbClr val="CFE09B"/>
            </a:solidFill>
            <a:ln w="28575"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dirty="0">
                  <a:solidFill>
                    <a:schemeClr val="tx1"/>
                  </a:solidFill>
                  <a:latin typeface="Twinkl" pitchFamily="2" charset="0"/>
                </a:rPr>
                <a:t>      Vertebrate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596" y="4183119"/>
              <a:ext cx="617348" cy="64288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ertebrate"/>
          <p:cNvSpPr/>
          <p:nvPr/>
        </p:nvSpPr>
        <p:spPr>
          <a:xfrm>
            <a:off x="827088" y="5187950"/>
            <a:ext cx="3187700" cy="904875"/>
          </a:xfrm>
          <a:prstGeom prst="rect">
            <a:avLst/>
          </a:prstGeom>
          <a:solidFill>
            <a:schemeClr val="bg1"/>
          </a:solidFill>
          <a:ln w="28575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rgbClr val="D6632A"/>
                </a:solidFill>
                <a:latin typeface="Twinkl" pitchFamily="2" charset="0"/>
              </a:rPr>
              <a:t>Vertebrate</a:t>
            </a:r>
          </a:p>
        </p:txBody>
      </p:sp>
      <p:sp>
        <p:nvSpPr>
          <p:cNvPr id="11" name="Invertebrate"/>
          <p:cNvSpPr/>
          <p:nvPr/>
        </p:nvSpPr>
        <p:spPr>
          <a:xfrm>
            <a:off x="5086350" y="5181600"/>
            <a:ext cx="3187700" cy="904875"/>
          </a:xfrm>
          <a:prstGeom prst="rect">
            <a:avLst/>
          </a:prstGeom>
          <a:solidFill>
            <a:schemeClr val="bg1"/>
          </a:solidFill>
          <a:ln w="28575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rgbClr val="D6632A"/>
                </a:solidFill>
                <a:latin typeface="Twinkl" pitchFamily="2" charset="0"/>
              </a:rPr>
              <a:t>Invertebrate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086350" y="5181600"/>
            <a:ext cx="3187700" cy="904875"/>
            <a:chOff x="5086350" y="5181600"/>
            <a:chExt cx="3187700" cy="904875"/>
          </a:xfrm>
        </p:grpSpPr>
        <p:sp>
          <p:nvSpPr>
            <p:cNvPr id="12" name="Invertebrate"/>
            <p:cNvSpPr/>
            <p:nvPr/>
          </p:nvSpPr>
          <p:spPr>
            <a:xfrm>
              <a:off x="5086350" y="5181600"/>
              <a:ext cx="3187700" cy="904875"/>
            </a:xfrm>
            <a:prstGeom prst="rect">
              <a:avLst/>
            </a:prstGeom>
            <a:solidFill>
              <a:srgbClr val="CFE09B"/>
            </a:solidFill>
            <a:ln w="28575"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dirty="0">
                  <a:solidFill>
                    <a:schemeClr val="tx1"/>
                  </a:solidFill>
                  <a:latin typeface="Twinkl" pitchFamily="2" charset="0"/>
                </a:rPr>
                <a:t>      Invertebrate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919" y="5345699"/>
              <a:ext cx="617348" cy="642881"/>
            </a:xfrm>
            <a:prstGeom prst="rect">
              <a:avLst/>
            </a:prstGeom>
          </p:spPr>
        </p:pic>
      </p:grpSp>
      <p:pic>
        <p:nvPicPr>
          <p:cNvPr id="14338" name="Whole Clas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itle 5"/>
          <p:cNvSpPr>
            <a:spLocks/>
          </p:cNvSpPr>
          <p:nvPr/>
        </p:nvSpPr>
        <p:spPr bwMode="auto">
          <a:xfrm>
            <a:off x="484188" y="677863"/>
            <a:ext cx="8220075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 b="1" dirty="0">
                <a:latin typeface="Twinkl" pitchFamily="2" charset="0"/>
              </a:rPr>
              <a:t>Worm</a:t>
            </a:r>
          </a:p>
        </p:txBody>
      </p:sp>
      <p:sp>
        <p:nvSpPr>
          <p:cNvPr id="14342" name="or"/>
          <p:cNvSpPr>
            <a:spLocks/>
          </p:cNvSpPr>
          <p:nvPr/>
        </p:nvSpPr>
        <p:spPr bwMode="auto">
          <a:xfrm>
            <a:off x="4049713" y="5324475"/>
            <a:ext cx="1017587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latin typeface="Twinkl" pitchFamily="2" charset="0"/>
              </a:rPr>
              <a:t>or</a:t>
            </a:r>
          </a:p>
        </p:txBody>
      </p:sp>
      <p:pic>
        <p:nvPicPr>
          <p:cNvPr id="1434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24222" y="1844871"/>
            <a:ext cx="3495555" cy="2583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827088" y="5193771"/>
            <a:ext cx="3187700" cy="904875"/>
            <a:chOff x="827088" y="5193771"/>
            <a:chExt cx="3187700" cy="904875"/>
          </a:xfrm>
        </p:grpSpPr>
        <p:sp>
          <p:nvSpPr>
            <p:cNvPr id="15" name="Vertebrate"/>
            <p:cNvSpPr/>
            <p:nvPr/>
          </p:nvSpPr>
          <p:spPr>
            <a:xfrm>
              <a:off x="827088" y="5193771"/>
              <a:ext cx="3187700" cy="904875"/>
            </a:xfrm>
            <a:prstGeom prst="rect">
              <a:avLst/>
            </a:prstGeom>
            <a:solidFill>
              <a:srgbClr val="F39CA2"/>
            </a:solidFill>
            <a:ln w="28575">
              <a:solidFill>
                <a:srgbClr val="D81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dirty="0">
                  <a:solidFill>
                    <a:schemeClr val="tx1"/>
                  </a:solidFill>
                  <a:latin typeface="Twinkl" pitchFamily="2" charset="0"/>
                </a:rPr>
                <a:t>      Vertebrate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496" y="5319183"/>
              <a:ext cx="522649" cy="66569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itle 5"/>
          <p:cNvSpPr>
            <a:spLocks/>
          </p:cNvSpPr>
          <p:nvPr/>
        </p:nvSpPr>
        <p:spPr bwMode="auto">
          <a:xfrm>
            <a:off x="484188" y="677863"/>
            <a:ext cx="8220075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 b="1" dirty="0">
                <a:latin typeface="Twinkl" pitchFamily="2" charset="0"/>
              </a:rPr>
              <a:t>Dinosaur</a:t>
            </a:r>
          </a:p>
        </p:txBody>
      </p:sp>
      <p:sp>
        <p:nvSpPr>
          <p:cNvPr id="6" name="Vertebrate"/>
          <p:cNvSpPr/>
          <p:nvPr/>
        </p:nvSpPr>
        <p:spPr>
          <a:xfrm>
            <a:off x="827088" y="5187950"/>
            <a:ext cx="3187700" cy="904875"/>
          </a:xfrm>
          <a:prstGeom prst="rect">
            <a:avLst/>
          </a:prstGeom>
          <a:solidFill>
            <a:schemeClr val="bg1"/>
          </a:solidFill>
          <a:ln w="28575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rgbClr val="D6632A"/>
                </a:solidFill>
                <a:latin typeface="Twinkl" pitchFamily="2" charset="0"/>
              </a:rPr>
              <a:t>Vertebrate</a:t>
            </a:r>
          </a:p>
        </p:txBody>
      </p:sp>
      <p:sp>
        <p:nvSpPr>
          <p:cNvPr id="11" name="Invertebrate"/>
          <p:cNvSpPr/>
          <p:nvPr/>
        </p:nvSpPr>
        <p:spPr>
          <a:xfrm>
            <a:off x="5086350" y="5181600"/>
            <a:ext cx="3187700" cy="904875"/>
          </a:xfrm>
          <a:prstGeom prst="rect">
            <a:avLst/>
          </a:prstGeom>
          <a:solidFill>
            <a:schemeClr val="bg1"/>
          </a:solidFill>
          <a:ln w="28575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rgbClr val="D6632A"/>
                </a:solidFill>
                <a:latin typeface="Twinkl" pitchFamily="2" charset="0"/>
              </a:rPr>
              <a:t>Invertebrate</a:t>
            </a:r>
          </a:p>
        </p:txBody>
      </p:sp>
      <p:sp>
        <p:nvSpPr>
          <p:cNvPr id="15366" name="or"/>
          <p:cNvSpPr>
            <a:spLocks/>
          </p:cNvSpPr>
          <p:nvPr/>
        </p:nvSpPr>
        <p:spPr bwMode="auto">
          <a:xfrm>
            <a:off x="4049713" y="5324475"/>
            <a:ext cx="1017587" cy="6318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latin typeface="Twinkl" pitchFamily="2" charset="0"/>
              </a:rPr>
              <a:t>or</a:t>
            </a:r>
          </a:p>
        </p:txBody>
      </p:sp>
      <p:pic>
        <p:nvPicPr>
          <p:cNvPr id="15369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6992" y="1616075"/>
            <a:ext cx="4383027" cy="323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086350" y="5181600"/>
            <a:ext cx="3187700" cy="904875"/>
            <a:chOff x="5086350" y="4031190"/>
            <a:chExt cx="3187700" cy="904875"/>
          </a:xfrm>
        </p:grpSpPr>
        <p:sp>
          <p:nvSpPr>
            <p:cNvPr id="12" name="Invertebrate"/>
            <p:cNvSpPr/>
            <p:nvPr/>
          </p:nvSpPr>
          <p:spPr>
            <a:xfrm>
              <a:off x="5086350" y="4031190"/>
              <a:ext cx="3187700" cy="904875"/>
            </a:xfrm>
            <a:prstGeom prst="rect">
              <a:avLst/>
            </a:prstGeom>
            <a:solidFill>
              <a:srgbClr val="F39CA2"/>
            </a:solidFill>
            <a:ln w="28575">
              <a:solidFill>
                <a:srgbClr val="D81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dirty="0">
                  <a:solidFill>
                    <a:schemeClr val="tx1"/>
                  </a:solidFill>
                  <a:latin typeface="Twinkl" pitchFamily="2" charset="0"/>
                </a:rPr>
                <a:t>      Invertebrate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1453" y="4168773"/>
              <a:ext cx="522649" cy="665694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827088" y="5185145"/>
            <a:ext cx="3187700" cy="904875"/>
            <a:chOff x="827088" y="4031191"/>
            <a:chExt cx="3187700" cy="904875"/>
          </a:xfrm>
        </p:grpSpPr>
        <p:sp>
          <p:nvSpPr>
            <p:cNvPr id="15" name="Vertebrate"/>
            <p:cNvSpPr/>
            <p:nvPr/>
          </p:nvSpPr>
          <p:spPr>
            <a:xfrm>
              <a:off x="827088" y="4031191"/>
              <a:ext cx="3187700" cy="904875"/>
            </a:xfrm>
            <a:prstGeom prst="rect">
              <a:avLst/>
            </a:prstGeom>
            <a:solidFill>
              <a:srgbClr val="CFE09B"/>
            </a:solidFill>
            <a:ln w="28575">
              <a:solidFill>
                <a:srgbClr val="85BD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 dirty="0">
                  <a:solidFill>
                    <a:schemeClr val="tx1"/>
                  </a:solidFill>
                  <a:latin typeface="Twinkl" pitchFamily="2" charset="0"/>
                </a:rPr>
                <a:t>      Vertebrate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596" y="4183119"/>
              <a:ext cx="617348" cy="64288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2119</TotalTime>
  <Words>382</Words>
  <Application>Microsoft Macintosh PowerPoint</Application>
  <PresentationFormat>On-screen Show (4:3)</PresentationFormat>
  <Paragraphs>93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Sassoon Infant Rg</vt:lpstr>
      <vt:lpstr>Roboto</vt:lpstr>
      <vt:lpstr>Twinkl</vt:lpstr>
      <vt:lpstr>Times New Roman</vt:lpstr>
      <vt:lpstr>BPreplay</vt:lpstr>
      <vt:lpstr>Calibri</vt:lpstr>
      <vt:lpstr>Arial</vt:lpstr>
      <vt:lpstr>Sassoon Infant Md</vt:lpstr>
      <vt:lpstr>Office Theme</vt:lpstr>
      <vt:lpstr>PowerPoint Presentation</vt:lpstr>
      <vt:lpstr>PowerPoint Presentation</vt:lpstr>
      <vt:lpstr>PowerPoint Presentation</vt:lpstr>
      <vt:lpstr>Skeleton</vt:lpstr>
      <vt:lpstr>Vertebrates and Invertebrates</vt:lpstr>
      <vt:lpstr>Vertebrate or Invertebrate Quiz!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L Bass</cp:lastModifiedBy>
  <cp:revision>158</cp:revision>
  <dcterms:created xsi:type="dcterms:W3CDTF">2014-10-01T16:09:27Z</dcterms:created>
  <dcterms:modified xsi:type="dcterms:W3CDTF">2021-02-27T15:23:55Z</dcterms:modified>
</cp:coreProperties>
</file>