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48BB343-331A-44D9-8545-E969E7ADA9A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33122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8BB343-331A-44D9-8545-E969E7ADA9A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3595458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8BB343-331A-44D9-8545-E969E7ADA9A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399331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48BB343-331A-44D9-8545-E969E7ADA9A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4073344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48BB343-331A-44D9-8545-E969E7ADA9A2}" type="datetimeFigureOut">
              <a:rPr lang="en-GB" smtClean="0"/>
              <a:t>06/11/2025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1363999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48BB343-331A-44D9-8545-E969E7ADA9A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3165940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48BB343-331A-44D9-8545-E969E7ADA9A2}" type="datetimeFigureOut">
              <a:rPr lang="en-GB" smtClean="0"/>
              <a:t>06/11/2025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3766354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48BB343-331A-44D9-8545-E969E7ADA9A2}" type="datetimeFigureOut">
              <a:rPr lang="en-GB" smtClean="0"/>
              <a:t>06/11/2025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172513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BB343-331A-44D9-8545-E969E7ADA9A2}" type="datetimeFigureOut">
              <a:rPr lang="en-GB" smtClean="0"/>
              <a:t>06/11/2025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608465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8BB343-331A-44D9-8545-E969E7ADA9A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407354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8BB343-331A-44D9-8545-E969E7ADA9A2}" type="datetimeFigureOut">
              <a:rPr lang="en-GB" smtClean="0"/>
              <a:t>06/11/2025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20FE5C-5B2B-401D-84D7-5430E51CF88C}" type="slidenum">
              <a:rPr lang="en-GB" smtClean="0"/>
              <a:t>‹#›</a:t>
            </a:fld>
            <a:endParaRPr lang="en-GB"/>
          </a:p>
        </p:txBody>
      </p:sp>
    </p:spTree>
    <p:extLst>
      <p:ext uri="{BB962C8B-B14F-4D97-AF65-F5344CB8AC3E}">
        <p14:creationId xmlns:p14="http://schemas.microsoft.com/office/powerpoint/2010/main" val="145420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BB343-331A-44D9-8545-E969E7ADA9A2}" type="datetimeFigureOut">
              <a:rPr lang="en-GB" smtClean="0"/>
              <a:t>06/11/2025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0FE5C-5B2B-401D-84D7-5430E51CF88C}" type="slidenum">
              <a:rPr lang="en-GB" smtClean="0"/>
              <a:t>‹#›</a:t>
            </a:fld>
            <a:endParaRPr lang="en-GB"/>
          </a:p>
        </p:txBody>
      </p:sp>
    </p:spTree>
    <p:extLst>
      <p:ext uri="{BB962C8B-B14F-4D97-AF65-F5344CB8AC3E}">
        <p14:creationId xmlns:p14="http://schemas.microsoft.com/office/powerpoint/2010/main" val="610653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emf"/><Relationship Id="rId7" Type="http://schemas.openxmlformats.org/officeDocument/2006/relationships/image" Target="../media/image26.jpeg"/><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image" Target="../media/image3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4KtifCNlYy4"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 Id="rId5" Type="http://schemas.openxmlformats.org/officeDocument/2006/relationships/hyperlink" Target="https://www.youtube.com/watch?v=MzFtJh_abhM" TargetMode="External"/><Relationship Id="rId4" Type="http://schemas.openxmlformats.org/officeDocument/2006/relationships/hyperlink" Target="https://www.youtube.com/watch?v=zhHUj4yhkLc&amp;t=4s"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Kristen ITC" panose="03050502040202030202" pitchFamily="66" charset="0"/>
              </a:rPr>
              <a:t>W</a:t>
            </a:r>
            <a:r>
              <a:rPr lang="en-GB" dirty="0" smtClean="0">
                <a:latin typeface="Kristen ITC" panose="03050502040202030202" pitchFamily="66" charset="0"/>
              </a:rPr>
              <a:t>elcome</a:t>
            </a:r>
            <a:endParaRPr lang="en-GB" dirty="0">
              <a:latin typeface="Kristen ITC" panose="03050502040202030202" pitchFamily="66" charset="0"/>
            </a:endParaRPr>
          </a:p>
        </p:txBody>
      </p:sp>
      <p:sp>
        <p:nvSpPr>
          <p:cNvPr id="3" name="Subtitle 2"/>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11673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plex_Speed_Sounds_Chart.pdf"/>
          <p:cNvPicPr>
            <a:picLocks noChangeAspect="1"/>
          </p:cNvPicPr>
          <p:nvPr/>
        </p:nvPicPr>
        <p:blipFill rotWithShape="1">
          <a:blip r:embed="rId2" cstate="email">
            <a:extLst>
              <a:ext uri="{28A0092B-C50C-407E-A947-70E740481C1C}">
                <a14:useLocalDpi xmlns:a14="http://schemas.microsoft.com/office/drawing/2010/main"/>
              </a:ext>
            </a:extLst>
          </a:blip>
          <a:srcRect l="4075" t="7912" r="8731" b="12963"/>
          <a:stretch/>
        </p:blipFill>
        <p:spPr>
          <a:xfrm>
            <a:off x="3650131" y="99980"/>
            <a:ext cx="5122393" cy="6577937"/>
          </a:xfrm>
          <a:prstGeom prst="rect">
            <a:avLst/>
          </a:prstGeom>
        </p:spPr>
      </p:pic>
    </p:spTree>
    <p:extLst>
      <p:ext uri="{BB962C8B-B14F-4D97-AF65-F5344CB8AC3E}">
        <p14:creationId xmlns:p14="http://schemas.microsoft.com/office/powerpoint/2010/main" val="317411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5934" y="882134"/>
            <a:ext cx="5319085" cy="461665"/>
          </a:xfrm>
          <a:prstGeom prst="rect">
            <a:avLst/>
          </a:prstGeom>
        </p:spPr>
        <p:txBody>
          <a:bodyPr wrap="none">
            <a:spAutoFit/>
          </a:bodyPr>
          <a:lstStyle/>
          <a:p>
            <a:r>
              <a:rPr lang="en-US" sz="2400" b="1" dirty="0" smtClean="0">
                <a:latin typeface="Kristen ITC" panose="03050502040202030202" pitchFamily="66" charset="0"/>
              </a:rPr>
              <a:t>Sounds + blending = word reading </a:t>
            </a:r>
            <a:endParaRPr lang="en-GB" sz="2400" b="1" dirty="0">
              <a:latin typeface="Kristen ITC" panose="03050502040202030202" pitchFamily="66" charset="0"/>
            </a:endParaRPr>
          </a:p>
        </p:txBody>
      </p:sp>
      <p:pic>
        <p:nvPicPr>
          <p:cNvPr id="3" name="Picture 2" descr="as.png">
            <a:extLst>
              <a:ext uri="{FF2B5EF4-FFF2-40B4-BE49-F238E27FC236}">
                <a16:creationId xmlns:a16="http://schemas.microsoft.com/office/drawing/2014/main" id="{51EA20A7-5BA2-E440-9860-D798EE7E533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6633" y="2342306"/>
            <a:ext cx="2966175" cy="1318300"/>
          </a:xfrm>
          <a:prstGeom prst="rect">
            <a:avLst/>
          </a:prstGeom>
        </p:spPr>
      </p:pic>
      <p:pic>
        <p:nvPicPr>
          <p:cNvPr id="4" name="Content Placeholder 1" descr="41Ho83H3mFL.jpg">
            <a:extLst>
              <a:ext uri="{FF2B5EF4-FFF2-40B4-BE49-F238E27FC236}">
                <a16:creationId xmlns:a16="http://schemas.microsoft.com/office/drawing/2014/main" id="{A9EB84E2-4F19-6DF5-66C9-9AB7BCBF70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6762" y="2137898"/>
            <a:ext cx="3706255" cy="1727115"/>
          </a:xfrm>
          <a:prstGeom prst="rect">
            <a:avLst/>
          </a:prstGeom>
        </p:spPr>
      </p:pic>
      <p:sp>
        <p:nvSpPr>
          <p:cNvPr id="5" name="Rectangle 4"/>
          <p:cNvSpPr/>
          <p:nvPr/>
        </p:nvSpPr>
        <p:spPr>
          <a:xfrm>
            <a:off x="4679134" y="2278181"/>
            <a:ext cx="521516" cy="1446550"/>
          </a:xfrm>
          <a:prstGeom prst="rect">
            <a:avLst/>
          </a:prstGeom>
        </p:spPr>
        <p:txBody>
          <a:bodyPr wrap="square">
            <a:spAutoFit/>
          </a:bodyPr>
          <a:lstStyle/>
          <a:p>
            <a:r>
              <a:rPr lang="en-US" sz="8800" b="1" dirty="0"/>
              <a:t>+</a:t>
            </a:r>
          </a:p>
        </p:txBody>
      </p:sp>
      <p:sp>
        <p:nvSpPr>
          <p:cNvPr id="6" name="Rectangle 5"/>
          <p:cNvSpPr/>
          <p:nvPr/>
        </p:nvSpPr>
        <p:spPr>
          <a:xfrm>
            <a:off x="10384609" y="2342306"/>
            <a:ext cx="606256" cy="1107996"/>
          </a:xfrm>
          <a:prstGeom prst="rect">
            <a:avLst/>
          </a:prstGeom>
        </p:spPr>
        <p:txBody>
          <a:bodyPr wrap="none">
            <a:spAutoFit/>
          </a:bodyPr>
          <a:lstStyle/>
          <a:p>
            <a:r>
              <a:rPr lang="en-US" sz="6600" b="1" dirty="0"/>
              <a:t>=</a:t>
            </a:r>
          </a:p>
        </p:txBody>
      </p:sp>
      <p:pic>
        <p:nvPicPr>
          <p:cNvPr id="7" name="Picture 6" descr="Screen Shot 2016-04-13 at 10.33.1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5636" y="4456945"/>
            <a:ext cx="2963858" cy="1394893"/>
          </a:xfrm>
          <a:prstGeom prst="rect">
            <a:avLst/>
          </a:prstGeom>
          <a:ln>
            <a:solidFill>
              <a:schemeClr val="tx1"/>
            </a:solidFill>
          </a:ln>
        </p:spPr>
      </p:pic>
      <p:sp>
        <p:nvSpPr>
          <p:cNvPr id="8" name="Rectangle 7"/>
          <p:cNvSpPr/>
          <p:nvPr/>
        </p:nvSpPr>
        <p:spPr>
          <a:xfrm>
            <a:off x="5134844" y="4353402"/>
            <a:ext cx="6096000" cy="1560427"/>
          </a:xfrm>
          <a:prstGeom prst="rect">
            <a:avLst/>
          </a:prstGeom>
        </p:spPr>
        <p:txBody>
          <a:bodyPr>
            <a:spAutoFit/>
          </a:bodyPr>
          <a:lstStyle/>
          <a:p>
            <a:pPr marL="285750" lvl="0" indent="-285750" defTabSz="457200">
              <a:buSzPct val="100000"/>
              <a:buFont typeface="Arial" panose="020B0604020202020204" pitchFamily="34" charset="0"/>
              <a:buChar char="•"/>
              <a:defRPr/>
            </a:pPr>
            <a:r>
              <a:rPr lang="en-US" dirty="0">
                <a:solidFill>
                  <a:schemeClr val="dk1"/>
                </a:solidFill>
                <a:ea typeface="Calibri"/>
                <a:cs typeface="Calibri"/>
                <a:sym typeface="Calibri"/>
              </a:rPr>
              <a:t>Alongside teaching children sounds, we teach them </a:t>
            </a:r>
            <a:r>
              <a:rPr lang="en-US" dirty="0"/>
              <a:t>to blend sounds to read words e.g. s-a-t, sat. </a:t>
            </a:r>
            <a:endParaRPr lang="en-US" dirty="0" smtClean="0"/>
          </a:p>
          <a:p>
            <a:pPr lvl="0" defTabSz="457200">
              <a:buSzPct val="100000"/>
              <a:defRPr/>
            </a:pPr>
            <a:endParaRPr lang="en-US" dirty="0"/>
          </a:p>
          <a:p>
            <a:pPr marL="285750" lvl="0" indent="-285750">
              <a:lnSpc>
                <a:spcPct val="115000"/>
              </a:lnSpc>
              <a:buFont typeface="Arial" panose="020B0604020202020204" pitchFamily="34" charset="0"/>
              <a:buChar char="•"/>
            </a:pPr>
            <a:r>
              <a:rPr lang="en-US" dirty="0">
                <a:solidFill>
                  <a:schemeClr val="dk1"/>
                </a:solidFill>
                <a:ea typeface="Calibri"/>
                <a:cs typeface="Calibri"/>
                <a:sym typeface="Calibri"/>
              </a:rPr>
              <a:t>Once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children can read sounds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speedily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and </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understand Fred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(m-a-t...</a:t>
            </a:r>
            <a:r>
              <a:rPr lang="en-US"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mat), they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can decode words.</a:t>
            </a:r>
            <a:endParaRPr lang="en-GB"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432653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cstate="email">
            <a:extLst>
              <a:ext uri="{28A0092B-C50C-407E-A947-70E740481C1C}">
                <a14:useLocalDpi xmlns:a14="http://schemas.microsoft.com/office/drawing/2010/main"/>
              </a:ext>
            </a:extLst>
          </a:blip>
          <a:srcRect l="-78545" r="-78545"/>
          <a:stretch>
            <a:fillRect/>
          </a:stretch>
        </p:blipFill>
        <p:spPr>
          <a:xfrm>
            <a:off x="2169784" y="1442544"/>
            <a:ext cx="8639175" cy="5040560"/>
          </a:xfrm>
          <a:prstGeom prst="rect">
            <a:avLst/>
          </a:prstGeom>
        </p:spPr>
      </p:pic>
      <p:sp>
        <p:nvSpPr>
          <p:cNvPr id="3" name="Rectangle 2"/>
          <p:cNvSpPr/>
          <p:nvPr/>
        </p:nvSpPr>
        <p:spPr>
          <a:xfrm>
            <a:off x="954448" y="463034"/>
            <a:ext cx="5089855" cy="461665"/>
          </a:xfrm>
          <a:prstGeom prst="rect">
            <a:avLst/>
          </a:prstGeom>
        </p:spPr>
        <p:txBody>
          <a:bodyPr wrap="none">
            <a:spAutoFit/>
          </a:bodyPr>
          <a:lstStyle/>
          <a:p>
            <a:r>
              <a:rPr lang="en-US" sz="2400" u="sng" dirty="0" smtClean="0">
                <a:latin typeface="Kristen ITC" panose="03050502040202030202" pitchFamily="66" charset="0"/>
              </a:rPr>
              <a:t>Teach spelling using Fred Fingers</a:t>
            </a:r>
            <a:endParaRPr lang="en-GB" sz="2400" u="sng" dirty="0">
              <a:latin typeface="Kristen ITC" panose="03050502040202030202" pitchFamily="66" charset="0"/>
            </a:endParaRPr>
          </a:p>
        </p:txBody>
      </p:sp>
    </p:spTree>
    <p:extLst>
      <p:ext uri="{BB962C8B-B14F-4D97-AF65-F5344CB8AC3E}">
        <p14:creationId xmlns:p14="http://schemas.microsoft.com/office/powerpoint/2010/main" val="3504071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312703-4ED7-DF0C-7649-30017F58FF17}"/>
              </a:ext>
            </a:extLst>
          </p:cNvPr>
          <p:cNvGrpSpPr/>
          <p:nvPr/>
        </p:nvGrpSpPr>
        <p:grpSpPr>
          <a:xfrm>
            <a:off x="3560571" y="722441"/>
            <a:ext cx="6862666" cy="1545374"/>
            <a:chOff x="1331639" y="4077050"/>
            <a:chExt cx="3382487" cy="810023"/>
          </a:xfrm>
        </p:grpSpPr>
        <p:grpSp>
          <p:nvGrpSpPr>
            <p:cNvPr id="3" name="Group 2">
              <a:extLst>
                <a:ext uri="{FF2B5EF4-FFF2-40B4-BE49-F238E27FC236}">
                  <a16:creationId xmlns:a16="http://schemas.microsoft.com/office/drawing/2014/main" id="{FF4A14E7-175B-4E75-0056-9CD004AF95EF}"/>
                </a:ext>
              </a:extLst>
            </p:cNvPr>
            <p:cNvGrpSpPr/>
            <p:nvPr/>
          </p:nvGrpSpPr>
          <p:grpSpPr>
            <a:xfrm>
              <a:off x="1331639" y="4077050"/>
              <a:ext cx="2446386" cy="810004"/>
              <a:chOff x="1297076" y="3889727"/>
              <a:chExt cx="1959156" cy="648683"/>
            </a:xfrm>
          </p:grpSpPr>
          <p:pic>
            <p:nvPicPr>
              <p:cNvPr id="7" name="Picture 6" descr="837119 RED Pin It On CVR.pdf">
                <a:extLst>
                  <a:ext uri="{FF2B5EF4-FFF2-40B4-BE49-F238E27FC236}">
                    <a16:creationId xmlns:a16="http://schemas.microsoft.com/office/drawing/2014/main" id="{0075D906-C2F2-A5C3-3EEB-479B130158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7076" y="3889729"/>
                <a:ext cx="921153" cy="648678"/>
              </a:xfrm>
              <a:prstGeom prst="rect">
                <a:avLst/>
              </a:prstGeom>
              <a:ln>
                <a:solidFill>
                  <a:schemeClr val="tx1"/>
                </a:solidFill>
              </a:ln>
            </p:spPr>
          </p:pic>
          <p:pic>
            <p:nvPicPr>
              <p:cNvPr id="8" name="Picture 7" descr="837132 GREEN My Dog Ned CVR.pdf">
                <a:extLst>
                  <a:ext uri="{FF2B5EF4-FFF2-40B4-BE49-F238E27FC236}">
                    <a16:creationId xmlns:a16="http://schemas.microsoft.com/office/drawing/2014/main" id="{2761728D-9166-308E-643E-5EC1F6496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7744" y="3889727"/>
                <a:ext cx="921154" cy="648678"/>
              </a:xfrm>
              <a:prstGeom prst="rect">
                <a:avLst/>
              </a:prstGeom>
              <a:ln>
                <a:solidFill>
                  <a:schemeClr val="tx1"/>
                </a:solidFill>
              </a:ln>
            </p:spPr>
          </p:pic>
          <p:pic>
            <p:nvPicPr>
              <p:cNvPr id="9" name="Picture 8" descr="837158 PURPLE Billy the Kid CVR.pdf">
                <a:extLst>
                  <a:ext uri="{FF2B5EF4-FFF2-40B4-BE49-F238E27FC236}">
                    <a16:creationId xmlns:a16="http://schemas.microsoft.com/office/drawing/2014/main" id="{EB704DCB-0B43-D253-B399-9217D21F48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16078" y="3889731"/>
                <a:ext cx="921156" cy="648678"/>
              </a:xfrm>
              <a:prstGeom prst="rect">
                <a:avLst/>
              </a:prstGeom>
              <a:ln>
                <a:solidFill>
                  <a:schemeClr val="tx1"/>
                </a:solidFill>
              </a:ln>
            </p:spPr>
          </p:pic>
          <p:pic>
            <p:nvPicPr>
              <p:cNvPr id="10" name="Picture 9" descr="837169 PINK Scruffy Ted CVR.pdf">
                <a:extLst>
                  <a:ext uri="{FF2B5EF4-FFF2-40B4-BE49-F238E27FC236}">
                    <a16:creationId xmlns:a16="http://schemas.microsoft.com/office/drawing/2014/main" id="{EA4F5451-A155-68F2-2B3D-C3207FFE45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04411" y="3889731"/>
                <a:ext cx="921156" cy="648679"/>
              </a:xfrm>
              <a:prstGeom prst="rect">
                <a:avLst/>
              </a:prstGeom>
              <a:ln>
                <a:solidFill>
                  <a:schemeClr val="tx1"/>
                </a:solidFill>
              </a:ln>
            </p:spPr>
          </p:pic>
          <p:pic>
            <p:nvPicPr>
              <p:cNvPr id="11" name="Picture 10" descr="837188 ORANGE Playday CVR.pdf">
                <a:extLst>
                  <a:ext uri="{FF2B5EF4-FFF2-40B4-BE49-F238E27FC236}">
                    <a16:creationId xmlns:a16="http://schemas.microsoft.com/office/drawing/2014/main" id="{3621EDD1-6B1A-B43C-39D8-1D972FB6C0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35078" y="3889730"/>
                <a:ext cx="921154" cy="648679"/>
              </a:xfrm>
              <a:prstGeom prst="rect">
                <a:avLst/>
              </a:prstGeom>
              <a:ln>
                <a:solidFill>
                  <a:schemeClr val="tx1"/>
                </a:solidFill>
              </a:ln>
            </p:spPr>
          </p:pic>
        </p:grpSp>
        <p:pic>
          <p:nvPicPr>
            <p:cNvPr id="4" name="Picture 3" descr="Screen Shot 2016-04-13 at 14.02.55.jpg">
              <a:extLst>
                <a:ext uri="{FF2B5EF4-FFF2-40B4-BE49-F238E27FC236}">
                  <a16:creationId xmlns:a16="http://schemas.microsoft.com/office/drawing/2014/main" id="{BFBC2245-80A9-AEC2-3E6B-C68ACAFBAB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87824" y="4077072"/>
              <a:ext cx="1146650" cy="810000"/>
            </a:xfrm>
            <a:prstGeom prst="rect">
              <a:avLst/>
            </a:prstGeom>
            <a:ln>
              <a:solidFill>
                <a:schemeClr val="tx1"/>
              </a:solidFill>
            </a:ln>
          </p:spPr>
        </p:pic>
        <p:pic>
          <p:nvPicPr>
            <p:cNvPr id="5" name="Picture 4" descr="837214 BLUE Barker CVR.pdf">
              <a:extLst>
                <a:ext uri="{FF2B5EF4-FFF2-40B4-BE49-F238E27FC236}">
                  <a16:creationId xmlns:a16="http://schemas.microsoft.com/office/drawing/2014/main" id="{854E7EE5-9367-8696-5478-08A53C5EAFE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275856" y="4077072"/>
              <a:ext cx="1150238" cy="810000"/>
            </a:xfrm>
            <a:prstGeom prst="rect">
              <a:avLst/>
            </a:prstGeom>
            <a:solidFill>
              <a:schemeClr val="bg1"/>
            </a:solidFill>
            <a:ln>
              <a:solidFill>
                <a:schemeClr val="tx1"/>
              </a:solidFill>
            </a:ln>
          </p:spPr>
        </p:pic>
        <p:pic>
          <p:nvPicPr>
            <p:cNvPr id="6" name="Picture 5" descr="837237 GREY Dangerous dinosaur CVR.pdf">
              <a:extLst>
                <a:ext uri="{FF2B5EF4-FFF2-40B4-BE49-F238E27FC236}">
                  <a16:creationId xmlns:a16="http://schemas.microsoft.com/office/drawing/2014/main" id="{57D59F45-212D-DC68-302E-315CF0E59A0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63888" y="4077073"/>
              <a:ext cx="1150238" cy="810000"/>
            </a:xfrm>
            <a:prstGeom prst="rect">
              <a:avLst/>
            </a:prstGeom>
            <a:ln>
              <a:solidFill>
                <a:schemeClr val="tx1"/>
              </a:solidFill>
            </a:ln>
          </p:spPr>
        </p:pic>
      </p:grpSp>
      <p:pic>
        <p:nvPicPr>
          <p:cNvPr id="12" name="Content Placeholder 14" descr="A picture containing graphical user interface&#10;&#10;Description automatically generated">
            <a:extLst>
              <a:ext uri="{FF2B5EF4-FFF2-40B4-BE49-F238E27FC236}">
                <a16:creationId xmlns:a16="http://schemas.microsoft.com/office/drawing/2014/main" id="{14DDDF6F-54B9-CC89-5583-21C9A6743BF3}"/>
              </a:ext>
            </a:extLst>
          </p:cNvPr>
          <p:cNvPicPr>
            <a:picLocks noChangeAspect="1"/>
          </p:cNvPicPr>
          <p:nvPr/>
        </p:nvPicPr>
        <p:blipFill>
          <a:blip r:embed="rId10"/>
          <a:stretch>
            <a:fillRect/>
          </a:stretch>
        </p:blipFill>
        <p:spPr>
          <a:xfrm>
            <a:off x="1352165" y="2454391"/>
            <a:ext cx="2570356" cy="1806197"/>
          </a:xfrm>
          <a:prstGeom prst="rect">
            <a:avLst/>
          </a:prstGeom>
        </p:spPr>
      </p:pic>
      <p:pic>
        <p:nvPicPr>
          <p:cNvPr id="13" name="Picture 12" descr="Graphical user interface, text&#10;&#10;Description automatically generated with medium confidence">
            <a:extLst>
              <a:ext uri="{FF2B5EF4-FFF2-40B4-BE49-F238E27FC236}">
                <a16:creationId xmlns:a16="http://schemas.microsoft.com/office/drawing/2014/main" id="{AC8FBA75-6B72-6975-8DF2-BDB8C82D7BF1}"/>
              </a:ext>
            </a:extLst>
          </p:cNvPr>
          <p:cNvPicPr>
            <a:picLocks noChangeAspect="1"/>
          </p:cNvPicPr>
          <p:nvPr/>
        </p:nvPicPr>
        <p:blipFill>
          <a:blip r:embed="rId11"/>
          <a:stretch>
            <a:fillRect/>
          </a:stretch>
        </p:blipFill>
        <p:spPr>
          <a:xfrm>
            <a:off x="7918125" y="2506709"/>
            <a:ext cx="2658132" cy="1868201"/>
          </a:xfrm>
          <a:prstGeom prst="rect">
            <a:avLst/>
          </a:prstGeom>
        </p:spPr>
      </p:pic>
      <p:sp>
        <p:nvSpPr>
          <p:cNvPr id="14" name="Rectangle 13"/>
          <p:cNvSpPr/>
          <p:nvPr/>
        </p:nvSpPr>
        <p:spPr>
          <a:xfrm>
            <a:off x="1240662" y="491609"/>
            <a:ext cx="1996059" cy="461665"/>
          </a:xfrm>
          <a:prstGeom prst="rect">
            <a:avLst/>
          </a:prstGeom>
        </p:spPr>
        <p:txBody>
          <a:bodyPr wrap="none">
            <a:spAutoFit/>
          </a:bodyPr>
          <a:lstStyle/>
          <a:p>
            <a:r>
              <a:rPr lang="en-US" sz="2400" u="sng" dirty="0" smtClean="0">
                <a:latin typeface="Kristen ITC" panose="03050502040202030202" pitchFamily="66" charset="0"/>
              </a:rPr>
              <a:t>Three reads</a:t>
            </a:r>
            <a:endParaRPr lang="en-GB" sz="2400" u="sng" dirty="0">
              <a:latin typeface="Kristen ITC" panose="03050502040202030202" pitchFamily="66" charset="0"/>
            </a:endParaRPr>
          </a:p>
        </p:txBody>
      </p:sp>
      <p:sp>
        <p:nvSpPr>
          <p:cNvPr id="15" name="Rectangle 14"/>
          <p:cNvSpPr/>
          <p:nvPr/>
        </p:nvSpPr>
        <p:spPr>
          <a:xfrm>
            <a:off x="494349" y="4447207"/>
            <a:ext cx="11391900" cy="2031325"/>
          </a:xfrm>
          <a:prstGeom prst="rect">
            <a:avLst/>
          </a:prstGeom>
        </p:spPr>
        <p:txBody>
          <a:bodyPr wrap="square">
            <a:spAutoFit/>
          </a:bodyPr>
          <a:lstStyle/>
          <a:p>
            <a:pPr marL="285750" lvl="0" indent="-285750" defTabSz="457200">
              <a:buFont typeface="Arial" panose="020B0604020202020204" pitchFamily="34" charset="0"/>
              <a:buChar char="•"/>
              <a:defRPr/>
            </a:pPr>
            <a:r>
              <a:rPr lang="en-US" dirty="0" smtClean="0">
                <a:latin typeface="Kristen ITC" panose="03050502040202030202" pitchFamily="66" charset="0"/>
              </a:rPr>
              <a:t>In our school, </a:t>
            </a:r>
            <a:r>
              <a:rPr lang="en-GB" dirty="0" smtClean="0">
                <a:latin typeface="Kristen ITC" panose="03050502040202030202" pitchFamily="66" charset="0"/>
              </a:rPr>
              <a:t>children read </a:t>
            </a:r>
            <a:r>
              <a:rPr lang="en-GB" dirty="0" err="1" smtClean="0">
                <a:latin typeface="Kristen ITC" panose="03050502040202030202" pitchFamily="66" charset="0"/>
              </a:rPr>
              <a:t>Read</a:t>
            </a:r>
            <a:r>
              <a:rPr lang="en-GB" dirty="0" smtClean="0">
                <a:latin typeface="Kristen ITC" panose="03050502040202030202" pitchFamily="66" charset="0"/>
              </a:rPr>
              <a:t> Write Inc. Storybooks that match the sounds they can read.</a:t>
            </a:r>
          </a:p>
          <a:p>
            <a:pPr lvl="0" defTabSz="457200">
              <a:defRPr/>
            </a:pPr>
            <a:endParaRPr lang="en-GB" dirty="0" smtClean="0">
              <a:latin typeface="Kristen ITC" panose="03050502040202030202" pitchFamily="66" charset="0"/>
            </a:endParaRPr>
          </a:p>
          <a:p>
            <a:pPr marL="285750" lvl="0" indent="-285750" defTabSz="457200">
              <a:buFont typeface="Arial" panose="020B0604020202020204" pitchFamily="34" charset="0"/>
              <a:buChar char="•"/>
              <a:defRPr/>
            </a:pPr>
            <a:r>
              <a:rPr lang="en-GB" dirty="0" smtClean="0">
                <a:latin typeface="Kristen ITC" panose="03050502040202030202" pitchFamily="66" charset="0"/>
              </a:rPr>
              <a:t>They read each Read Write Inc. Storybook three times in class with their partner.</a:t>
            </a:r>
          </a:p>
          <a:p>
            <a:endParaRPr lang="en-US" dirty="0" smtClean="0">
              <a:latin typeface="Kristen ITC" panose="03050502040202030202" pitchFamily="66" charset="0"/>
            </a:endParaRPr>
          </a:p>
          <a:p>
            <a:pPr marL="285750" lvl="0" indent="-285750" defTabSz="457200">
              <a:buFont typeface="Arial" panose="020B0604020202020204" pitchFamily="34" charset="0"/>
              <a:buChar char="•"/>
              <a:defRPr/>
            </a:pPr>
            <a:r>
              <a:rPr lang="en-US" dirty="0" smtClean="0">
                <a:latin typeface="Kristen ITC" panose="03050502040202030202" pitchFamily="66" charset="0"/>
              </a:rPr>
              <a:t>Re-reading the same book helps children to become confident readers. </a:t>
            </a:r>
            <a:r>
              <a:rPr lang="en-GB" dirty="0" smtClean="0">
                <a:latin typeface="Kristen ITC" panose="03050502040202030202" pitchFamily="66" charset="0"/>
              </a:rPr>
              <a:t>Each time they re-read, they build their fluency/speed and comprehension. They love reading and want to read because they can read all of the words in the Storybook.</a:t>
            </a:r>
            <a:endParaRPr lang="en-GB" dirty="0">
              <a:latin typeface="Kristen ITC" panose="03050502040202030202" pitchFamily="66" charset="0"/>
            </a:endParaRPr>
          </a:p>
        </p:txBody>
      </p:sp>
    </p:spTree>
    <p:extLst>
      <p:ext uri="{BB962C8B-B14F-4D97-AF65-F5344CB8AC3E}">
        <p14:creationId xmlns:p14="http://schemas.microsoft.com/office/powerpoint/2010/main" val="1018313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9583" y="529709"/>
            <a:ext cx="4283545" cy="461665"/>
          </a:xfrm>
          <a:prstGeom prst="rect">
            <a:avLst/>
          </a:prstGeom>
        </p:spPr>
        <p:txBody>
          <a:bodyPr wrap="none">
            <a:spAutoFit/>
          </a:bodyPr>
          <a:lstStyle/>
          <a:p>
            <a:r>
              <a:rPr lang="en-US" sz="2400" u="sng" dirty="0" smtClean="0">
                <a:latin typeface="Kristen ITC" panose="03050502040202030202" pitchFamily="66" charset="0"/>
              </a:rPr>
              <a:t>‘Special Friends’, ‘Fred Talk</a:t>
            </a:r>
            <a:r>
              <a:rPr lang="en-US" dirty="0" smtClean="0"/>
              <a:t>’</a:t>
            </a:r>
            <a:endParaRPr lang="en-GB" dirty="0"/>
          </a:p>
        </p:txBody>
      </p:sp>
      <p:pic>
        <p:nvPicPr>
          <p:cNvPr id="3" name="Picture 2" descr="Icon&#10;&#10;Description automatically generated">
            <a:extLst>
              <a:ext uri="{FF2B5EF4-FFF2-40B4-BE49-F238E27FC236}">
                <a16:creationId xmlns:a16="http://schemas.microsoft.com/office/drawing/2014/main" id="{6048FEF7-8FD9-20D6-277D-ED3444EC503C}"/>
              </a:ext>
            </a:extLst>
          </p:cNvPr>
          <p:cNvPicPr>
            <a:picLocks noChangeAspect="1"/>
          </p:cNvPicPr>
          <p:nvPr/>
        </p:nvPicPr>
        <p:blipFill>
          <a:blip r:embed="rId2"/>
          <a:stretch>
            <a:fillRect/>
          </a:stretch>
        </p:blipFill>
        <p:spPr>
          <a:xfrm>
            <a:off x="3608662" y="1155962"/>
            <a:ext cx="4288875" cy="2044438"/>
          </a:xfrm>
          <a:prstGeom prst="rect">
            <a:avLst/>
          </a:prstGeom>
        </p:spPr>
      </p:pic>
      <p:pic>
        <p:nvPicPr>
          <p:cNvPr id="4" name="Picture 3">
            <a:extLst>
              <a:ext uri="{FF2B5EF4-FFF2-40B4-BE49-F238E27FC236}">
                <a16:creationId xmlns:a16="http://schemas.microsoft.com/office/drawing/2014/main" id="{DB1E4011-75BC-3A4A-8675-9C1366675B92}"/>
              </a:ext>
            </a:extLst>
          </p:cNvPr>
          <p:cNvPicPr>
            <a:picLocks noChangeAspect="1"/>
          </p:cNvPicPr>
          <p:nvPr/>
        </p:nvPicPr>
        <p:blipFill>
          <a:blip r:embed="rId3"/>
          <a:stretch>
            <a:fillRect/>
          </a:stretch>
        </p:blipFill>
        <p:spPr>
          <a:xfrm>
            <a:off x="1293430" y="3504063"/>
            <a:ext cx="4056943" cy="2879121"/>
          </a:xfrm>
          <a:prstGeom prst="rect">
            <a:avLst/>
          </a:prstGeom>
        </p:spPr>
      </p:pic>
      <p:sp>
        <p:nvSpPr>
          <p:cNvPr id="5" name="Rectangle 4"/>
          <p:cNvSpPr/>
          <p:nvPr/>
        </p:nvSpPr>
        <p:spPr>
          <a:xfrm>
            <a:off x="5657850" y="3984189"/>
            <a:ext cx="6096000" cy="3139321"/>
          </a:xfrm>
          <a:prstGeom prst="rect">
            <a:avLst/>
          </a:prstGeom>
        </p:spPr>
        <p:txBody>
          <a:bodyPr>
            <a:spAutoFit/>
          </a:bodyPr>
          <a:lstStyle/>
          <a:p>
            <a:pPr marL="285750" indent="-285750">
              <a:buFont typeface="Arial" panose="020B0604020202020204" pitchFamily="34" charset="0"/>
              <a:buChar char="•"/>
            </a:pPr>
            <a:r>
              <a:rPr lang="en-US" dirty="0" smtClean="0">
                <a:latin typeface="Kristen ITC" panose="03050502040202030202" pitchFamily="66" charset="0"/>
              </a:rPr>
              <a:t>Children will be able to read all of the words in the Storybook.</a:t>
            </a:r>
          </a:p>
          <a:p>
            <a:endParaRPr lang="en-US" dirty="0" smtClean="0">
              <a:latin typeface="Kristen ITC" panose="03050502040202030202" pitchFamily="66" charset="0"/>
            </a:endParaRPr>
          </a:p>
          <a:p>
            <a:pPr marL="285750" indent="-285750">
              <a:buFont typeface="Arial" panose="020B0604020202020204" pitchFamily="34" charset="0"/>
              <a:buChar char="•"/>
            </a:pPr>
            <a:r>
              <a:rPr lang="en-US" dirty="0" smtClean="0">
                <a:latin typeface="Kristen ITC" panose="03050502040202030202" pitchFamily="66" charset="0"/>
              </a:rPr>
              <a:t>If they hesitate, remind them to read the word using ‘Special Friends, Fred Talk,’.</a:t>
            </a:r>
          </a:p>
          <a:p>
            <a:endParaRPr lang="en-US" dirty="0" smtClean="0">
              <a:latin typeface="Kristen ITC" panose="03050502040202030202" pitchFamily="66" charset="0"/>
            </a:endParaRPr>
          </a:p>
          <a:p>
            <a:pPr marL="285750" indent="-285750">
              <a:buFont typeface="Arial" panose="020B0604020202020204" pitchFamily="34" charset="0"/>
              <a:buChar char="•"/>
            </a:pPr>
            <a:r>
              <a:rPr lang="en-US" dirty="0" smtClean="0">
                <a:latin typeface="Kristen ITC" panose="03050502040202030202" pitchFamily="66" charset="0"/>
              </a:rPr>
              <a:t>For example, this means they spot the ‘</a:t>
            </a:r>
            <a:r>
              <a:rPr lang="en-US" dirty="0" err="1" smtClean="0">
                <a:latin typeface="Kristen ITC" panose="03050502040202030202" pitchFamily="66" charset="0"/>
              </a:rPr>
              <a:t>sh</a:t>
            </a:r>
            <a:r>
              <a:rPr lang="en-US" dirty="0" smtClean="0">
                <a:latin typeface="Kristen ITC" panose="03050502040202030202" pitchFamily="66" charset="0"/>
              </a:rPr>
              <a:t>’, then Fred Talk and blend to read the word e.g. </a:t>
            </a:r>
            <a:r>
              <a:rPr lang="en-US" dirty="0" err="1" smtClean="0">
                <a:latin typeface="Kristen ITC" panose="03050502040202030202" pitchFamily="66" charset="0"/>
              </a:rPr>
              <a:t>sh</a:t>
            </a:r>
            <a:r>
              <a:rPr lang="en-US" dirty="0" smtClean="0">
                <a:latin typeface="Kristen ITC" panose="03050502040202030202" pitchFamily="66" charset="0"/>
              </a:rPr>
              <a:t>, </a:t>
            </a:r>
            <a:r>
              <a:rPr lang="en-US" dirty="0" err="1" smtClean="0">
                <a:latin typeface="Kristen ITC" panose="03050502040202030202" pitchFamily="66" charset="0"/>
              </a:rPr>
              <a:t>sh</a:t>
            </a:r>
            <a:r>
              <a:rPr lang="en-US" dirty="0" smtClean="0">
                <a:latin typeface="Kristen ITC" panose="03050502040202030202" pitchFamily="66" charset="0"/>
              </a:rPr>
              <a:t>-</a:t>
            </a:r>
            <a:r>
              <a:rPr lang="en-US" dirty="0" err="1" smtClean="0">
                <a:latin typeface="Kristen ITC" panose="03050502040202030202" pitchFamily="66" charset="0"/>
              </a:rPr>
              <a:t>i</a:t>
            </a:r>
            <a:r>
              <a:rPr lang="en-US" dirty="0" smtClean="0">
                <a:latin typeface="Kristen ITC" panose="03050502040202030202" pitchFamily="66" charset="0"/>
              </a:rPr>
              <a:t>-p, ship.</a:t>
            </a:r>
          </a:p>
          <a:p>
            <a:endParaRPr lang="en-US" dirty="0" smtClean="0"/>
          </a:p>
          <a:p>
            <a:endParaRPr lang="en-US" dirty="0"/>
          </a:p>
        </p:txBody>
      </p:sp>
    </p:spTree>
    <p:extLst>
      <p:ext uri="{BB962C8B-B14F-4D97-AF65-F5344CB8AC3E}">
        <p14:creationId xmlns:p14="http://schemas.microsoft.com/office/powerpoint/2010/main" val="2928859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ABCBC3-CDC1-EC4B-A12C-A092D1C258AC}"/>
              </a:ext>
            </a:extLst>
          </p:cNvPr>
          <p:cNvPicPr>
            <a:picLocks noChangeAspect="1"/>
          </p:cNvPicPr>
          <p:nvPr/>
        </p:nvPicPr>
        <p:blipFill rotWithShape="1">
          <a:blip r:embed="rId2"/>
          <a:srcRect l="7891" r="3172" b="1901"/>
          <a:stretch/>
        </p:blipFill>
        <p:spPr>
          <a:xfrm>
            <a:off x="1157466" y="1098658"/>
            <a:ext cx="3040011" cy="1544108"/>
          </a:xfrm>
          <a:prstGeom prst="rect">
            <a:avLst/>
          </a:prstGeom>
          <a:ln>
            <a:solidFill>
              <a:schemeClr val="tx1"/>
            </a:solidFill>
          </a:ln>
        </p:spPr>
      </p:pic>
      <p:pic>
        <p:nvPicPr>
          <p:cNvPr id="3" name="Picture 2">
            <a:extLst>
              <a:ext uri="{FF2B5EF4-FFF2-40B4-BE49-F238E27FC236}">
                <a16:creationId xmlns:a16="http://schemas.microsoft.com/office/drawing/2014/main" id="{5FFACAA7-1E4E-D742-A365-12B2395364DB}"/>
              </a:ext>
            </a:extLst>
          </p:cNvPr>
          <p:cNvPicPr>
            <a:picLocks noChangeAspect="1"/>
          </p:cNvPicPr>
          <p:nvPr/>
        </p:nvPicPr>
        <p:blipFill rotWithShape="1">
          <a:blip r:embed="rId3"/>
          <a:srcRect t="4602" r="6712" b="7279"/>
          <a:stretch/>
        </p:blipFill>
        <p:spPr>
          <a:xfrm>
            <a:off x="5041953" y="1098659"/>
            <a:ext cx="3040009" cy="1544107"/>
          </a:xfrm>
          <a:prstGeom prst="rect">
            <a:avLst/>
          </a:prstGeom>
          <a:ln>
            <a:solidFill>
              <a:schemeClr val="tx1"/>
            </a:solidFill>
          </a:ln>
        </p:spPr>
      </p:pic>
      <p:pic>
        <p:nvPicPr>
          <p:cNvPr id="4" name="Content Placeholder 4">
            <a:extLst>
              <a:ext uri="{FF2B5EF4-FFF2-40B4-BE49-F238E27FC236}">
                <a16:creationId xmlns:a16="http://schemas.microsoft.com/office/drawing/2014/main" id="{6D04FA85-7D2B-994C-8EA8-4ABF818A113A}"/>
              </a:ext>
            </a:extLst>
          </p:cNvPr>
          <p:cNvPicPr>
            <a:picLocks noChangeAspect="1"/>
          </p:cNvPicPr>
          <p:nvPr/>
        </p:nvPicPr>
        <p:blipFill>
          <a:blip r:embed="rId4"/>
          <a:stretch>
            <a:fillRect/>
          </a:stretch>
        </p:blipFill>
        <p:spPr>
          <a:xfrm>
            <a:off x="738241" y="3076575"/>
            <a:ext cx="3459236" cy="2212464"/>
          </a:xfrm>
          <a:prstGeom prst="rect">
            <a:avLst/>
          </a:prstGeom>
        </p:spPr>
      </p:pic>
      <p:pic>
        <p:nvPicPr>
          <p:cNvPr id="5" name="Picture 4"/>
          <p:cNvPicPr>
            <a:picLocks noChangeAspect="1"/>
          </p:cNvPicPr>
          <p:nvPr/>
        </p:nvPicPr>
        <p:blipFill rotWithShape="1">
          <a:blip r:embed="rId5"/>
          <a:srcRect l="16161" t="33160" r="41141" b="20725"/>
          <a:stretch/>
        </p:blipFill>
        <p:spPr>
          <a:xfrm>
            <a:off x="8848725" y="1098658"/>
            <a:ext cx="2790825"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844919" y="415409"/>
            <a:ext cx="1832553" cy="461665"/>
          </a:xfrm>
          <a:prstGeom prst="rect">
            <a:avLst/>
          </a:prstGeom>
        </p:spPr>
        <p:txBody>
          <a:bodyPr wrap="none">
            <a:spAutoFit/>
          </a:bodyPr>
          <a:lstStyle/>
          <a:p>
            <a:r>
              <a:rPr lang="en-US" sz="2400" u="sng" dirty="0" smtClean="0">
                <a:latin typeface="Kristen ITC" panose="03050502040202030202" pitchFamily="66" charset="0"/>
              </a:rPr>
              <a:t>Red Words</a:t>
            </a:r>
            <a:endParaRPr lang="en-GB" sz="2400" u="sng" dirty="0">
              <a:latin typeface="Kristen ITC" panose="03050502040202030202" pitchFamily="66" charset="0"/>
            </a:endParaRPr>
          </a:p>
        </p:txBody>
      </p:sp>
      <p:sp>
        <p:nvSpPr>
          <p:cNvPr id="7" name="Rectangle 6"/>
          <p:cNvSpPr/>
          <p:nvPr/>
        </p:nvSpPr>
        <p:spPr>
          <a:xfrm>
            <a:off x="4305300" y="3244840"/>
            <a:ext cx="7562849" cy="3416320"/>
          </a:xfrm>
          <a:prstGeom prst="rect">
            <a:avLst/>
          </a:prstGeom>
        </p:spPr>
        <p:txBody>
          <a:bodyPr wrap="square">
            <a:spAutoFit/>
          </a:bodyPr>
          <a:lstStyle/>
          <a:p>
            <a:pPr marL="285750" indent="-285750">
              <a:buFont typeface="Arial" panose="020B0604020202020204" pitchFamily="34" charset="0"/>
              <a:buChar char="•"/>
            </a:pPr>
            <a:r>
              <a:rPr lang="en-GB" dirty="0">
                <a:latin typeface="Kristen ITC" panose="03050502040202030202" pitchFamily="66" charset="0"/>
              </a:rPr>
              <a:t>Some words are ‘tricky’ because they contain letters that don’t match the sounds the child has been taught.</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a:latin typeface="Kristen ITC" panose="03050502040202030202" pitchFamily="66" charset="0"/>
              </a:rPr>
              <a:t>For example, ‘said’ has ‘</a:t>
            </a:r>
            <a:r>
              <a:rPr lang="en-GB" dirty="0" err="1">
                <a:latin typeface="Kristen ITC" panose="03050502040202030202" pitchFamily="66" charset="0"/>
              </a:rPr>
              <a:t>ai</a:t>
            </a:r>
            <a:r>
              <a:rPr lang="en-GB" dirty="0">
                <a:latin typeface="Kristen ITC" panose="03050502040202030202" pitchFamily="66" charset="0"/>
              </a:rPr>
              <a:t>’ making an ‘e’ sound.</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a:latin typeface="Kristen ITC" panose="03050502040202030202" pitchFamily="66" charset="0"/>
              </a:rPr>
              <a:t>We teach these common exception words as Red words.</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a:latin typeface="Kristen ITC" panose="03050502040202030202" pitchFamily="66" charset="0"/>
              </a:rPr>
              <a:t>In the early Storybooks, these words are printed in red text.</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a:latin typeface="Kristen ITC" panose="03050502040202030202" pitchFamily="66" charset="0"/>
              </a:rPr>
              <a:t>Remind your child not to use Fred Talk to read Red words but instead to stop and think if they know the word. Tell them the word if needed.</a:t>
            </a:r>
            <a:endParaRPr lang="en-US" dirty="0">
              <a:latin typeface="Kristen ITC" panose="03050502040202030202" pitchFamily="66" charset="0"/>
            </a:endParaRPr>
          </a:p>
        </p:txBody>
      </p:sp>
    </p:spTree>
    <p:extLst>
      <p:ext uri="{BB962C8B-B14F-4D97-AF65-F5344CB8AC3E}">
        <p14:creationId xmlns:p14="http://schemas.microsoft.com/office/powerpoint/2010/main" val="204000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899D2E-4D50-3F45-B1A3-F14ED3381A4B}"/>
              </a:ext>
            </a:extLst>
          </p:cNvPr>
          <p:cNvPicPr>
            <a:picLocks noChangeAspect="1"/>
          </p:cNvPicPr>
          <p:nvPr/>
        </p:nvPicPr>
        <p:blipFill>
          <a:blip r:embed="rId2"/>
          <a:stretch>
            <a:fillRect/>
          </a:stretch>
        </p:blipFill>
        <p:spPr>
          <a:xfrm>
            <a:off x="323529" y="2621056"/>
            <a:ext cx="1234631" cy="897816"/>
          </a:xfrm>
          <a:prstGeom prst="rect">
            <a:avLst/>
          </a:prstGeom>
          <a:ln>
            <a:solidFill>
              <a:schemeClr val="accent5"/>
            </a:solidFill>
          </a:ln>
        </p:spPr>
      </p:pic>
      <p:pic>
        <p:nvPicPr>
          <p:cNvPr id="3" name="Picture 2">
            <a:extLst>
              <a:ext uri="{FF2B5EF4-FFF2-40B4-BE49-F238E27FC236}">
                <a16:creationId xmlns:a16="http://schemas.microsoft.com/office/drawing/2014/main" id="{48630B1F-9E67-6F47-B76A-D42C326C1B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58160" y="1517405"/>
            <a:ext cx="1891294" cy="1322155"/>
          </a:xfrm>
          <a:prstGeom prst="rect">
            <a:avLst/>
          </a:prstGeom>
        </p:spPr>
      </p:pic>
      <p:pic>
        <p:nvPicPr>
          <p:cNvPr id="4" name="Picture 3">
            <a:extLst>
              <a:ext uri="{FF2B5EF4-FFF2-40B4-BE49-F238E27FC236}">
                <a16:creationId xmlns:a16="http://schemas.microsoft.com/office/drawing/2014/main" id="{D33D07F8-97D8-7842-B1CC-0EC7FF9231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71695" y="3069964"/>
            <a:ext cx="1785345" cy="1209588"/>
          </a:xfrm>
          <a:prstGeom prst="rect">
            <a:avLst/>
          </a:prstGeom>
        </p:spPr>
      </p:pic>
      <p:pic>
        <p:nvPicPr>
          <p:cNvPr id="5" name="Picture 4">
            <a:extLst>
              <a:ext uri="{FF2B5EF4-FFF2-40B4-BE49-F238E27FC236}">
                <a16:creationId xmlns:a16="http://schemas.microsoft.com/office/drawing/2014/main" id="{08109203-4959-C44A-8547-F974B7707A4B}"/>
              </a:ext>
            </a:extLst>
          </p:cNvPr>
          <p:cNvPicPr>
            <a:picLocks noChangeAspect="1"/>
          </p:cNvPicPr>
          <p:nvPr/>
        </p:nvPicPr>
        <p:blipFill>
          <a:blip r:embed="rId5"/>
          <a:stretch>
            <a:fillRect/>
          </a:stretch>
        </p:blipFill>
        <p:spPr>
          <a:xfrm>
            <a:off x="5065478" y="1895213"/>
            <a:ext cx="2698132" cy="1888693"/>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5BC5617C-CEB5-8E9B-A1F1-E719E0FD6A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3424" y="1595251"/>
            <a:ext cx="2544857" cy="2684301"/>
          </a:xfrm>
          <a:prstGeom prst="rect">
            <a:avLst/>
          </a:prstGeom>
        </p:spPr>
      </p:pic>
      <p:sp>
        <p:nvSpPr>
          <p:cNvPr id="7" name="Rectangle 6"/>
          <p:cNvSpPr/>
          <p:nvPr/>
        </p:nvSpPr>
        <p:spPr>
          <a:xfrm>
            <a:off x="743489" y="411582"/>
            <a:ext cx="5894562" cy="461665"/>
          </a:xfrm>
          <a:prstGeom prst="rect">
            <a:avLst/>
          </a:prstGeom>
        </p:spPr>
        <p:txBody>
          <a:bodyPr wrap="none">
            <a:spAutoFit/>
          </a:bodyPr>
          <a:lstStyle/>
          <a:p>
            <a:r>
              <a:rPr lang="en-US" sz="2400" u="sng" dirty="0" smtClean="0">
                <a:latin typeface="Kristen ITC" panose="03050502040202030202" pitchFamily="66" charset="0"/>
              </a:rPr>
              <a:t>Which books will children bring home?</a:t>
            </a:r>
            <a:endParaRPr lang="en-GB" sz="2400" u="sng" dirty="0">
              <a:latin typeface="Kristen ITC" panose="03050502040202030202" pitchFamily="66" charset="0"/>
            </a:endParaRPr>
          </a:p>
        </p:txBody>
      </p:sp>
      <p:sp>
        <p:nvSpPr>
          <p:cNvPr id="8" name="Rectangle 7"/>
          <p:cNvSpPr/>
          <p:nvPr/>
        </p:nvSpPr>
        <p:spPr>
          <a:xfrm>
            <a:off x="4197134" y="2001956"/>
            <a:ext cx="521516" cy="1446550"/>
          </a:xfrm>
          <a:prstGeom prst="rect">
            <a:avLst/>
          </a:prstGeom>
        </p:spPr>
        <p:txBody>
          <a:bodyPr wrap="square">
            <a:spAutoFit/>
          </a:bodyPr>
          <a:lstStyle/>
          <a:p>
            <a:r>
              <a:rPr lang="en-US" sz="8800" b="1" dirty="0"/>
              <a:t>+</a:t>
            </a:r>
          </a:p>
        </p:txBody>
      </p:sp>
      <p:sp>
        <p:nvSpPr>
          <p:cNvPr id="9" name="Rectangle 8"/>
          <p:cNvSpPr/>
          <p:nvPr/>
        </p:nvSpPr>
        <p:spPr>
          <a:xfrm>
            <a:off x="7849175" y="2116284"/>
            <a:ext cx="521516" cy="1446550"/>
          </a:xfrm>
          <a:prstGeom prst="rect">
            <a:avLst/>
          </a:prstGeom>
        </p:spPr>
        <p:txBody>
          <a:bodyPr wrap="square">
            <a:spAutoFit/>
          </a:bodyPr>
          <a:lstStyle/>
          <a:p>
            <a:r>
              <a:rPr lang="en-US" sz="8800" b="1" dirty="0"/>
              <a:t>+</a:t>
            </a:r>
          </a:p>
        </p:txBody>
      </p:sp>
      <p:sp>
        <p:nvSpPr>
          <p:cNvPr id="10" name="Rectangle 9"/>
          <p:cNvSpPr/>
          <p:nvPr/>
        </p:nvSpPr>
        <p:spPr>
          <a:xfrm>
            <a:off x="323528" y="4912615"/>
            <a:ext cx="11201721" cy="1200329"/>
          </a:xfrm>
          <a:prstGeom prst="rect">
            <a:avLst/>
          </a:prstGeom>
        </p:spPr>
        <p:txBody>
          <a:bodyPr wrap="square">
            <a:spAutoFit/>
          </a:bodyPr>
          <a:lstStyle/>
          <a:p>
            <a:pPr marL="285750" indent="-285750" defTabSz="457200">
              <a:buFont typeface="Arial" panose="020B0604020202020204" pitchFamily="34" charset="0"/>
              <a:buChar char="•"/>
              <a:defRPr/>
            </a:pPr>
            <a:r>
              <a:rPr lang="en-US" dirty="0">
                <a:latin typeface="Kristen ITC" panose="03050502040202030202" pitchFamily="66" charset="0"/>
              </a:rPr>
              <a:t>The more they read, the faster progress they will make</a:t>
            </a:r>
            <a:r>
              <a:rPr lang="en-US" dirty="0" smtClean="0">
                <a:latin typeface="Kristen ITC" panose="03050502040202030202" pitchFamily="66" charset="0"/>
              </a:rPr>
              <a:t>.</a:t>
            </a:r>
          </a:p>
          <a:p>
            <a:pPr defTabSz="457200">
              <a:defRPr/>
            </a:pPr>
            <a:endParaRPr lang="en-GB" dirty="0">
              <a:latin typeface="Kristen ITC" panose="03050502040202030202" pitchFamily="66" charset="0"/>
            </a:endParaRPr>
          </a:p>
          <a:p>
            <a:pPr marL="285750" lvl="0" indent="-285750" defTabSz="457200">
              <a:buFont typeface="Arial" panose="020B0604020202020204" pitchFamily="34" charset="0"/>
              <a:buChar char="•"/>
              <a:defRPr/>
            </a:pPr>
            <a:r>
              <a:rPr lang="en-US" dirty="0">
                <a:latin typeface="Kristen ITC" panose="03050502040202030202" pitchFamily="66" charset="0"/>
              </a:rPr>
              <a:t>Please avoid saying, “This book is too easy for you!” but instead say “I love how well you can read this book!”</a:t>
            </a:r>
          </a:p>
        </p:txBody>
      </p:sp>
    </p:spTree>
    <p:extLst>
      <p:ext uri="{BB962C8B-B14F-4D97-AF65-F5344CB8AC3E}">
        <p14:creationId xmlns:p14="http://schemas.microsoft.com/office/powerpoint/2010/main" val="25803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864" y="434459"/>
            <a:ext cx="2435282" cy="461665"/>
          </a:xfrm>
          <a:prstGeom prst="rect">
            <a:avLst/>
          </a:prstGeom>
        </p:spPr>
        <p:txBody>
          <a:bodyPr wrap="none">
            <a:spAutoFit/>
          </a:bodyPr>
          <a:lstStyle/>
          <a:p>
            <a:r>
              <a:rPr lang="en-US" sz="2400" b="1" dirty="0" smtClean="0">
                <a:latin typeface="Kristen ITC" panose="03050502040202030202" pitchFamily="66" charset="0"/>
              </a:rPr>
              <a:t>What can I do?</a:t>
            </a:r>
            <a:endParaRPr lang="en-GB" sz="2400" b="1" dirty="0">
              <a:latin typeface="Kristen ITC" panose="03050502040202030202" pitchFamily="66" charset="0"/>
            </a:endParaRPr>
          </a:p>
        </p:txBody>
      </p:sp>
      <p:sp>
        <p:nvSpPr>
          <p:cNvPr id="3" name="Rectangle 2"/>
          <p:cNvSpPr/>
          <p:nvPr/>
        </p:nvSpPr>
        <p:spPr>
          <a:xfrm>
            <a:off x="2190750" y="1252061"/>
            <a:ext cx="6096000" cy="3693319"/>
          </a:xfrm>
          <a:prstGeom prst="rect">
            <a:avLst/>
          </a:prstGeom>
        </p:spPr>
        <p:txBody>
          <a:bodyPr>
            <a:spAutoFit/>
          </a:bodyPr>
          <a:lstStyle/>
          <a:p>
            <a:pPr marL="514350" indent="-514350">
              <a:buFont typeface="+mj-lt"/>
              <a:buAutoNum type="arabicPeriod"/>
            </a:pPr>
            <a:r>
              <a:rPr lang="en-US" dirty="0" smtClean="0">
                <a:latin typeface="Kristen ITC" panose="03050502040202030202" pitchFamily="66" charset="0"/>
              </a:rPr>
              <a:t>Use pure sounds rather than letter names.</a:t>
            </a:r>
          </a:p>
          <a:p>
            <a:pPr marL="514350" indent="-514350">
              <a:buFont typeface="+mj-lt"/>
              <a:buAutoNum type="arabicPeriod"/>
            </a:pPr>
            <a:endParaRPr lang="en-US" dirty="0" smtClean="0">
              <a:latin typeface="Kristen ITC" panose="03050502040202030202" pitchFamily="66" charset="0"/>
            </a:endParaRPr>
          </a:p>
          <a:p>
            <a:pPr marL="514350" indent="-514350">
              <a:buFont typeface="+mj-lt"/>
              <a:buAutoNum type="arabicPeriod"/>
            </a:pPr>
            <a:r>
              <a:rPr lang="en-US" dirty="0" smtClean="0">
                <a:latin typeface="Kristen ITC" panose="03050502040202030202" pitchFamily="66" charset="0"/>
              </a:rPr>
              <a:t>Use Fred Talk to help your child to read and spell words.</a:t>
            </a:r>
          </a:p>
          <a:p>
            <a:pPr marL="514350" indent="-514350">
              <a:buFont typeface="+mj-lt"/>
              <a:buAutoNum type="arabicPeriod"/>
            </a:pPr>
            <a:endParaRPr lang="en-US" dirty="0" smtClean="0">
              <a:latin typeface="Kristen ITC" panose="03050502040202030202" pitchFamily="66" charset="0"/>
            </a:endParaRPr>
          </a:p>
          <a:p>
            <a:pPr marL="514350" indent="-514350">
              <a:buFont typeface="+mj-lt"/>
              <a:buAutoNum type="arabicPeriod"/>
            </a:pPr>
            <a:r>
              <a:rPr lang="en-US" dirty="0" smtClean="0">
                <a:latin typeface="Kristen ITC" panose="03050502040202030202" pitchFamily="66" charset="0"/>
              </a:rPr>
              <a:t>Listen to your child read their Storybook every </a:t>
            </a:r>
            <a:r>
              <a:rPr lang="en-US" dirty="0" smtClean="0">
                <a:latin typeface="Kristen ITC" panose="03050502040202030202" pitchFamily="66" charset="0"/>
              </a:rPr>
              <a:t>day.</a:t>
            </a:r>
            <a:endParaRPr lang="en-US" dirty="0" smtClean="0">
              <a:latin typeface="Kristen ITC" panose="03050502040202030202" pitchFamily="66" charset="0"/>
            </a:endParaRPr>
          </a:p>
          <a:p>
            <a:pPr marL="514350" indent="-514350">
              <a:buFont typeface="+mj-lt"/>
              <a:buAutoNum type="arabicPeriod"/>
            </a:pPr>
            <a:endParaRPr lang="en-US" dirty="0" smtClean="0">
              <a:latin typeface="Kristen ITC" panose="03050502040202030202" pitchFamily="66" charset="0"/>
            </a:endParaRPr>
          </a:p>
          <a:p>
            <a:pPr marL="514350" indent="-514350">
              <a:buFont typeface="+mj-lt"/>
              <a:buAutoNum type="arabicPeriod"/>
            </a:pPr>
            <a:r>
              <a:rPr lang="en-US" dirty="0" smtClean="0">
                <a:latin typeface="Kristen ITC" panose="03050502040202030202" pitchFamily="66" charset="0"/>
              </a:rPr>
              <a:t>Watch the Virtual Classroom films together.</a:t>
            </a:r>
          </a:p>
          <a:p>
            <a:pPr marL="514350" indent="-514350">
              <a:buFont typeface="+mj-lt"/>
              <a:buAutoNum type="arabicPeriod"/>
            </a:pPr>
            <a:endParaRPr lang="en-US" dirty="0" smtClean="0">
              <a:latin typeface="Kristen ITC" panose="03050502040202030202" pitchFamily="66" charset="0"/>
            </a:endParaRPr>
          </a:p>
          <a:p>
            <a:pPr marL="514350" indent="-514350">
              <a:buFont typeface="+mj-lt"/>
              <a:buAutoNum type="arabicPeriod"/>
            </a:pPr>
            <a:r>
              <a:rPr lang="en-US" dirty="0" smtClean="0">
                <a:latin typeface="Kristen ITC" panose="03050502040202030202" pitchFamily="66" charset="0"/>
              </a:rPr>
              <a:t>Read stories to your child every day.</a:t>
            </a:r>
          </a:p>
          <a:p>
            <a:pPr marL="514350" indent="-514350">
              <a:buFont typeface="+mj-lt"/>
              <a:buAutoNum type="arabicPeriod"/>
            </a:pPr>
            <a:endParaRPr lang="en-US" dirty="0" smtClean="0">
              <a:latin typeface="Kristen ITC" panose="03050502040202030202" pitchFamily="66" charset="0"/>
            </a:endParaRPr>
          </a:p>
          <a:p>
            <a:pPr marL="514350" indent="-514350">
              <a:buFont typeface="+mj-lt"/>
              <a:buAutoNum type="arabicPeriod"/>
            </a:pPr>
            <a:r>
              <a:rPr lang="en-US" dirty="0" smtClean="0">
                <a:latin typeface="Kristen ITC" panose="03050502040202030202" pitchFamily="66" charset="0"/>
              </a:rPr>
              <a:t>Practice their key ring with them every day.</a:t>
            </a:r>
            <a:endParaRPr lang="en-US" dirty="0">
              <a:latin typeface="Kristen ITC" panose="03050502040202030202" pitchFamily="66" charset="0"/>
            </a:endParaRPr>
          </a:p>
        </p:txBody>
      </p:sp>
    </p:spTree>
    <p:extLst>
      <p:ext uri="{BB962C8B-B14F-4D97-AF65-F5344CB8AC3E}">
        <p14:creationId xmlns:p14="http://schemas.microsoft.com/office/powerpoint/2010/main" val="37729909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50" y="1800910"/>
            <a:ext cx="8420100" cy="369332"/>
          </a:xfrm>
          <a:prstGeom prst="rect">
            <a:avLst/>
          </a:prstGeom>
        </p:spPr>
        <p:txBody>
          <a:bodyPr wrap="square">
            <a:spAutoFit/>
          </a:bodyPr>
          <a:lstStyle/>
          <a:p>
            <a:r>
              <a:rPr lang="en-GB" dirty="0" smtClean="0">
                <a:latin typeface="Kristen ITC" panose="03050502040202030202" pitchFamily="66" charset="0"/>
              </a:rPr>
              <a:t>Remember…you all have the power to change outcomes for your children</a:t>
            </a:r>
            <a:endParaRPr lang="en-GB" dirty="0">
              <a:latin typeface="Kristen ITC" panose="03050502040202030202" pitchFamily="66" charset="0"/>
            </a:endParaRPr>
          </a:p>
        </p:txBody>
      </p:sp>
    </p:spTree>
    <p:extLst>
      <p:ext uri="{BB962C8B-B14F-4D97-AF65-F5344CB8AC3E}">
        <p14:creationId xmlns:p14="http://schemas.microsoft.com/office/powerpoint/2010/main" val="2110616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76350" y="867460"/>
            <a:ext cx="6096000" cy="461665"/>
          </a:xfrm>
          <a:prstGeom prst="rect">
            <a:avLst/>
          </a:prstGeom>
        </p:spPr>
        <p:txBody>
          <a:bodyPr>
            <a:spAutoFit/>
          </a:bodyPr>
          <a:lstStyle/>
          <a:p>
            <a:r>
              <a:rPr lang="en-GB" sz="2400" u="sng" dirty="0" smtClean="0">
                <a:latin typeface="Kristen ITC" panose="03050502040202030202" pitchFamily="66" charset="0"/>
              </a:rPr>
              <a:t>Maths</a:t>
            </a:r>
            <a:endParaRPr lang="en-GB" sz="2400" u="sng" dirty="0">
              <a:latin typeface="Kristen ITC" panose="03050502040202030202" pitchFamily="66" charset="0"/>
            </a:endParaRPr>
          </a:p>
        </p:txBody>
      </p:sp>
      <p:sp>
        <p:nvSpPr>
          <p:cNvPr id="4" name="TextBox 3"/>
          <p:cNvSpPr txBox="1"/>
          <p:nvPr/>
        </p:nvSpPr>
        <p:spPr>
          <a:xfrm>
            <a:off x="828675" y="1710809"/>
            <a:ext cx="11032399" cy="1477328"/>
          </a:xfrm>
          <a:prstGeom prst="rect">
            <a:avLst/>
          </a:prstGeom>
          <a:noFill/>
        </p:spPr>
        <p:txBody>
          <a:bodyPr wrap="square" rtlCol="0">
            <a:spAutoFit/>
          </a:bodyPr>
          <a:lstStyle/>
          <a:p>
            <a:pPr marL="285750" indent="-285750">
              <a:buFont typeface="Arial" panose="020B0604020202020204" pitchFamily="34" charset="0"/>
              <a:buChar char="•"/>
            </a:pPr>
            <a:r>
              <a:rPr lang="en-GB" dirty="0" smtClean="0">
                <a:latin typeface="Kristen ITC" panose="03050502040202030202" pitchFamily="66" charset="0"/>
              </a:rPr>
              <a:t>What is </a:t>
            </a:r>
            <a:r>
              <a:rPr lang="en-GB" dirty="0" err="1" smtClean="0">
                <a:latin typeface="Kristen ITC" panose="03050502040202030202" pitchFamily="66" charset="0"/>
              </a:rPr>
              <a:t>subitising</a:t>
            </a:r>
            <a:r>
              <a:rPr lang="en-GB" dirty="0" smtClean="0">
                <a:latin typeface="Kristen ITC" panose="03050502040202030202" pitchFamily="66" charset="0"/>
              </a:rPr>
              <a:t> and why is it so important for young children?</a:t>
            </a:r>
          </a:p>
          <a:p>
            <a:pPr marL="285750" indent="-285750">
              <a:buFont typeface="Arial" panose="020B0604020202020204" pitchFamily="34" charset="0"/>
              <a:buChar char="•"/>
            </a:pPr>
            <a:endParaRPr lang="en-GB" dirty="0">
              <a:latin typeface="Kristen ITC" panose="03050502040202030202" pitchFamily="66" charset="0"/>
            </a:endParaRPr>
          </a:p>
          <a:p>
            <a:pPr marL="285750" indent="-285750">
              <a:buFont typeface="Arial" panose="020B0604020202020204" pitchFamily="34" charset="0"/>
              <a:buChar char="•"/>
            </a:pPr>
            <a:r>
              <a:rPr lang="en-GB" dirty="0" smtClean="0">
                <a:latin typeface="Kristen ITC" panose="03050502040202030202" pitchFamily="66" charset="0"/>
              </a:rPr>
              <a:t>This short, 7 minute film from the early years maths consultant Karen Wilding is worth watching</a:t>
            </a:r>
          </a:p>
          <a:p>
            <a:pPr marL="285750" indent="-285750">
              <a:buFont typeface="Arial" panose="020B0604020202020204" pitchFamily="34" charset="0"/>
              <a:buChar char="•"/>
            </a:pPr>
            <a:endParaRPr lang="en-GB" dirty="0">
              <a:latin typeface="Kristen ITC" panose="03050502040202030202" pitchFamily="66" charset="0"/>
            </a:endParaRPr>
          </a:p>
        </p:txBody>
      </p:sp>
      <p:sp>
        <p:nvSpPr>
          <p:cNvPr id="5" name="Rectangle 4"/>
          <p:cNvSpPr/>
          <p:nvPr/>
        </p:nvSpPr>
        <p:spPr>
          <a:xfrm>
            <a:off x="2563281" y="2768229"/>
            <a:ext cx="4746236" cy="646331"/>
          </a:xfrm>
          <a:prstGeom prst="rect">
            <a:avLst/>
          </a:prstGeom>
        </p:spPr>
        <p:txBody>
          <a:bodyPr wrap="none">
            <a:spAutoFit/>
          </a:bodyPr>
          <a:lstStyle/>
          <a:p>
            <a:r>
              <a:rPr lang="en-GB" dirty="0" smtClean="0">
                <a:hlinkClick r:id="rId2"/>
              </a:rPr>
              <a:t>https://www.youtube.com/watch?v=4KtifCNlYy4</a:t>
            </a:r>
            <a:endParaRPr lang="en-GB" dirty="0" smtClean="0"/>
          </a:p>
          <a:p>
            <a:endParaRPr lang="en-GB" dirty="0"/>
          </a:p>
        </p:txBody>
      </p:sp>
      <p:sp>
        <p:nvSpPr>
          <p:cNvPr id="6" name="Rectangle 5"/>
          <p:cNvSpPr/>
          <p:nvPr/>
        </p:nvSpPr>
        <p:spPr>
          <a:xfrm>
            <a:off x="933449" y="3321814"/>
            <a:ext cx="11049545" cy="2585323"/>
          </a:xfrm>
          <a:prstGeom prst="rect">
            <a:avLst/>
          </a:prstGeom>
        </p:spPr>
        <p:txBody>
          <a:bodyPr wrap="square">
            <a:spAutoFit/>
          </a:bodyPr>
          <a:lstStyle/>
          <a:p>
            <a:pPr marL="285750" indent="-285750" fontAlgn="base">
              <a:buFont typeface="Arial" panose="020B0604020202020204" pitchFamily="34" charset="0"/>
              <a:buChar char="•"/>
            </a:pPr>
            <a:r>
              <a:rPr lang="en-GB" b="0" i="0" dirty="0" smtClean="0">
                <a:solidFill>
                  <a:srgbClr val="141414"/>
                </a:solidFill>
                <a:effectLst/>
                <a:latin typeface="Kristen ITC" panose="03050502040202030202" pitchFamily="66" charset="0"/>
              </a:rPr>
              <a:t>At its simplest, </a:t>
            </a:r>
            <a:r>
              <a:rPr lang="en-GB" b="0" i="0" dirty="0" err="1" smtClean="0">
                <a:solidFill>
                  <a:srgbClr val="141414"/>
                </a:solidFill>
                <a:effectLst/>
                <a:latin typeface="Kristen ITC" panose="03050502040202030202" pitchFamily="66" charset="0"/>
              </a:rPr>
              <a:t>subitising</a:t>
            </a:r>
            <a:r>
              <a:rPr lang="en-GB" b="0" i="0" dirty="0" smtClean="0">
                <a:solidFill>
                  <a:srgbClr val="141414"/>
                </a:solidFill>
                <a:effectLst/>
                <a:latin typeface="Kristen ITC" panose="03050502040202030202" pitchFamily="66" charset="0"/>
              </a:rPr>
              <a:t> is being able to visually see a number of objects instantly without needing to count them out one at a time.</a:t>
            </a:r>
          </a:p>
          <a:p>
            <a:pPr fontAlgn="base"/>
            <a:endParaRPr lang="en-GB" b="0" i="0" dirty="0" smtClean="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r>
              <a:rPr lang="en-GB" b="0" i="0" dirty="0" err="1" smtClean="0">
                <a:solidFill>
                  <a:srgbClr val="141414"/>
                </a:solidFill>
                <a:effectLst/>
                <a:latin typeface="Kristen ITC" panose="03050502040202030202" pitchFamily="66" charset="0"/>
              </a:rPr>
              <a:t>Subitising</a:t>
            </a:r>
            <a:r>
              <a:rPr lang="en-GB" b="0" i="0" dirty="0" smtClean="0">
                <a:solidFill>
                  <a:srgbClr val="141414"/>
                </a:solidFill>
                <a:effectLst/>
                <a:latin typeface="Kristen ITC" panose="03050502040202030202" pitchFamily="66" charset="0"/>
              </a:rPr>
              <a:t> actually comes from the Latin word for suddenly; it may not be a word we hear very often but it’s actually a crucial skill that many of us use on a daily basis without even realising it.</a:t>
            </a:r>
          </a:p>
          <a:p>
            <a:pPr fontAlgn="base"/>
            <a:endParaRPr lang="en-GB" b="0" i="0" dirty="0" smtClean="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r>
              <a:rPr lang="en-GB" b="0" i="0" dirty="0" smtClean="0">
                <a:solidFill>
                  <a:srgbClr val="141414"/>
                </a:solidFill>
                <a:effectLst/>
                <a:latin typeface="Kristen ITC" panose="03050502040202030202" pitchFamily="66" charset="0"/>
              </a:rPr>
              <a:t>Have you ever played a board game with your child and noticed that they are able to tell you how many dots are on the die without needing to count? That’s </a:t>
            </a:r>
            <a:r>
              <a:rPr lang="en-GB" b="0" i="0" dirty="0" err="1" smtClean="0">
                <a:solidFill>
                  <a:srgbClr val="141414"/>
                </a:solidFill>
                <a:effectLst/>
                <a:latin typeface="Kristen ITC" panose="03050502040202030202" pitchFamily="66" charset="0"/>
              </a:rPr>
              <a:t>subitising</a:t>
            </a:r>
            <a:r>
              <a:rPr lang="en-GB" b="0" i="0" dirty="0" smtClean="0">
                <a:solidFill>
                  <a:srgbClr val="141414"/>
                </a:solidFill>
                <a:effectLst/>
                <a:latin typeface="Kristen ITC" panose="03050502040202030202" pitchFamily="66" charset="0"/>
              </a:rPr>
              <a:t>.</a:t>
            </a:r>
            <a:endParaRPr lang="en-GB" b="0" i="0" dirty="0">
              <a:solidFill>
                <a:srgbClr val="141414"/>
              </a:solidFill>
              <a:effectLst/>
              <a:latin typeface="Kristen ITC" panose="03050502040202030202" pitchFamily="66" charset="0"/>
            </a:endParaRPr>
          </a:p>
        </p:txBody>
      </p:sp>
    </p:spTree>
    <p:extLst>
      <p:ext uri="{BB962C8B-B14F-4D97-AF65-F5344CB8AC3E}">
        <p14:creationId xmlns:p14="http://schemas.microsoft.com/office/powerpoint/2010/main" val="13338258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0150" y="904786"/>
            <a:ext cx="9772650" cy="2677656"/>
          </a:xfrm>
          <a:prstGeom prst="rect">
            <a:avLst/>
          </a:prstGeom>
        </p:spPr>
        <p:txBody>
          <a:bodyPr wrap="square">
            <a:spAutoFit/>
          </a:bodyPr>
          <a:lstStyle/>
          <a:p>
            <a:r>
              <a:rPr lang="en-US" sz="3600" dirty="0" smtClean="0">
                <a:latin typeface="Kristen ITC" panose="03050502040202030202" pitchFamily="66" charset="0"/>
              </a:rPr>
              <a:t>“Reading </a:t>
            </a:r>
            <a:r>
              <a:rPr lang="en-US" sz="3600" dirty="0">
                <a:latin typeface="Kristen ITC" panose="03050502040202030202" pitchFamily="66" charset="0"/>
              </a:rPr>
              <a:t>feeds the imagination, it expands </a:t>
            </a:r>
          </a:p>
          <a:p>
            <a:r>
              <a:rPr lang="en-US" sz="3600" dirty="0">
                <a:latin typeface="Kristen ITC" panose="03050502040202030202" pitchFamily="66" charset="0"/>
              </a:rPr>
              <a:t>horizons and offers new and exciting ways of </a:t>
            </a:r>
            <a:r>
              <a:rPr lang="en-US" sz="3600" dirty="0" smtClean="0">
                <a:latin typeface="Kristen ITC" panose="03050502040202030202" pitchFamily="66" charset="0"/>
              </a:rPr>
              <a:t>seeing </a:t>
            </a:r>
            <a:r>
              <a:rPr lang="en-US" sz="3600" dirty="0">
                <a:latin typeface="Kristen ITC" panose="03050502040202030202" pitchFamily="66" charset="0"/>
              </a:rPr>
              <a:t>and making sense of our lives and of </a:t>
            </a:r>
            <a:r>
              <a:rPr lang="en-US" sz="3600" dirty="0" smtClean="0">
                <a:latin typeface="Kristen ITC" panose="03050502040202030202" pitchFamily="66" charset="0"/>
              </a:rPr>
              <a:t>the </a:t>
            </a:r>
            <a:r>
              <a:rPr lang="en-US" sz="3600" dirty="0">
                <a:latin typeface="Kristen ITC" panose="03050502040202030202" pitchFamily="66" charset="0"/>
              </a:rPr>
              <a:t>world around us</a:t>
            </a:r>
            <a:r>
              <a:rPr lang="en-US" sz="3600" dirty="0" smtClean="0">
                <a:latin typeface="Kristen ITC" panose="03050502040202030202" pitchFamily="66" charset="0"/>
              </a:rPr>
              <a:t>.” </a:t>
            </a:r>
          </a:p>
          <a:p>
            <a:pPr algn="r"/>
            <a:r>
              <a:rPr lang="en-US" sz="2400" i="1" dirty="0" smtClean="0">
                <a:latin typeface="Kristen ITC" panose="03050502040202030202" pitchFamily="66" charset="0"/>
              </a:rPr>
              <a:t>Michael </a:t>
            </a:r>
            <a:r>
              <a:rPr lang="en-US" sz="2400" i="1" dirty="0" err="1" smtClean="0">
                <a:latin typeface="Kristen ITC" panose="03050502040202030202" pitchFamily="66" charset="0"/>
              </a:rPr>
              <a:t>Morpurgo</a:t>
            </a:r>
            <a:endParaRPr lang="en-GB" altLang="ja-JP" sz="2400" i="1" dirty="0">
              <a:latin typeface="Kristen ITC" panose="03050502040202030202" pitchFamily="66" charset="0"/>
              <a:cs typeface="ＭＳ Ｐゴシック" charset="0"/>
            </a:endParaRPr>
          </a:p>
        </p:txBody>
      </p:sp>
      <p:sp>
        <p:nvSpPr>
          <p:cNvPr id="3" name="Rectangle 2"/>
          <p:cNvSpPr/>
          <p:nvPr/>
        </p:nvSpPr>
        <p:spPr>
          <a:xfrm>
            <a:off x="2085975" y="4725085"/>
            <a:ext cx="7905750" cy="369332"/>
          </a:xfrm>
          <a:prstGeom prst="rect">
            <a:avLst/>
          </a:prstGeom>
        </p:spPr>
        <p:txBody>
          <a:bodyPr wrap="square">
            <a:spAutoFit/>
          </a:bodyPr>
          <a:lstStyle/>
          <a:p>
            <a:pPr lvl="0" defTabSz="457200">
              <a:defRPr/>
            </a:pPr>
            <a:endParaRPr lang="en-US" dirty="0">
              <a:solidFill>
                <a:srgbClr val="FF0000"/>
              </a:solidFill>
            </a:endParaRPr>
          </a:p>
        </p:txBody>
      </p:sp>
    </p:spTree>
    <p:extLst>
      <p:ext uri="{BB962C8B-B14F-4D97-AF65-F5344CB8AC3E}">
        <p14:creationId xmlns:p14="http://schemas.microsoft.com/office/powerpoint/2010/main" val="3834477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0674" y="1146513"/>
            <a:ext cx="9458325" cy="5355312"/>
          </a:xfrm>
          <a:prstGeom prst="rect">
            <a:avLst/>
          </a:prstGeom>
        </p:spPr>
        <p:txBody>
          <a:bodyPr wrap="square">
            <a:spAutoFit/>
          </a:bodyPr>
          <a:lstStyle/>
          <a:p>
            <a:pPr marL="285750" indent="-285750" fontAlgn="base">
              <a:buFont typeface="Arial" panose="020B0604020202020204" pitchFamily="34" charset="0"/>
              <a:buChar char="•"/>
            </a:pPr>
            <a:r>
              <a:rPr lang="en-GB" dirty="0">
                <a:latin typeface="Kristen ITC" panose="03050502040202030202" pitchFamily="66" charset="0"/>
              </a:rPr>
              <a:t>In the same way, children who love to watch </a:t>
            </a:r>
            <a:r>
              <a:rPr lang="en-GB" b="1" dirty="0" err="1">
                <a:latin typeface="Kristen ITC" panose="03050502040202030202" pitchFamily="66" charset="0"/>
              </a:rPr>
              <a:t>Numberblocks</a:t>
            </a:r>
            <a:r>
              <a:rPr lang="en-GB" dirty="0">
                <a:latin typeface="Kristen ITC" panose="03050502040202030202" pitchFamily="66" charset="0"/>
              </a:rPr>
              <a:t> soon become aware that certain arrangements of blocks are a particular amount – or character</a:t>
            </a:r>
            <a:r>
              <a:rPr lang="en-GB" dirty="0" smtClean="0">
                <a:latin typeface="Kristen ITC" panose="03050502040202030202" pitchFamily="66" charset="0"/>
              </a:rPr>
              <a:t>.</a:t>
            </a:r>
          </a:p>
          <a:p>
            <a:pPr marL="285750" indent="-285750" fontAlgn="base">
              <a:buFont typeface="Arial" panose="020B0604020202020204" pitchFamily="34" charset="0"/>
              <a:buChar char="•"/>
            </a:pPr>
            <a:endParaRPr lang="en-GB" b="0" i="0" dirty="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endParaRPr lang="en-GB" dirty="0" smtClean="0">
              <a:solidFill>
                <a:srgbClr val="141414"/>
              </a:solidFill>
              <a:latin typeface="Kristen ITC" panose="03050502040202030202" pitchFamily="66" charset="0"/>
            </a:endParaRPr>
          </a:p>
          <a:p>
            <a:pPr marL="285750" indent="-285750" fontAlgn="base">
              <a:buFont typeface="Arial" panose="020B0604020202020204" pitchFamily="34" charset="0"/>
              <a:buChar char="•"/>
            </a:pPr>
            <a:endParaRPr lang="en-GB" b="0" i="0" dirty="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endParaRPr lang="en-GB" b="0" i="0" dirty="0" smtClean="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endParaRPr lang="en-GB" dirty="0" smtClean="0">
              <a:solidFill>
                <a:srgbClr val="141414"/>
              </a:solidFill>
              <a:latin typeface="Kristen ITC" panose="03050502040202030202" pitchFamily="66" charset="0"/>
            </a:endParaRPr>
          </a:p>
          <a:p>
            <a:pPr marL="285750" indent="-285750" fontAlgn="base">
              <a:buFont typeface="Arial" panose="020B0604020202020204" pitchFamily="34" charset="0"/>
              <a:buChar char="•"/>
            </a:pPr>
            <a:endParaRPr lang="en-GB" dirty="0">
              <a:solidFill>
                <a:srgbClr val="141414"/>
              </a:solidFill>
              <a:latin typeface="Kristen ITC" panose="03050502040202030202" pitchFamily="66" charset="0"/>
            </a:endParaRPr>
          </a:p>
          <a:p>
            <a:pPr marL="285750" indent="-285750" fontAlgn="base">
              <a:buFont typeface="Arial" panose="020B0604020202020204" pitchFamily="34" charset="0"/>
              <a:buChar char="•"/>
            </a:pPr>
            <a:endParaRPr lang="en-GB" dirty="0" smtClean="0">
              <a:solidFill>
                <a:srgbClr val="141414"/>
              </a:solidFill>
              <a:latin typeface="Kristen ITC" panose="03050502040202030202" pitchFamily="66" charset="0"/>
            </a:endParaRPr>
          </a:p>
          <a:p>
            <a:pPr marL="285750" indent="-285750" fontAlgn="base">
              <a:buFont typeface="Arial" panose="020B0604020202020204" pitchFamily="34" charset="0"/>
              <a:buChar char="•"/>
            </a:pPr>
            <a:endParaRPr lang="en-GB" dirty="0">
              <a:solidFill>
                <a:srgbClr val="141414"/>
              </a:solidFill>
              <a:latin typeface="Kristen ITC" panose="03050502040202030202" pitchFamily="66" charset="0"/>
            </a:endParaRPr>
          </a:p>
          <a:p>
            <a:pPr marL="285750" indent="-285750" fontAlgn="base">
              <a:buFont typeface="Arial" panose="020B0604020202020204" pitchFamily="34" charset="0"/>
              <a:buChar char="•"/>
            </a:pPr>
            <a:endParaRPr lang="en-GB" dirty="0">
              <a:solidFill>
                <a:srgbClr val="141414"/>
              </a:solidFill>
              <a:latin typeface="Kristen ITC" panose="03050502040202030202" pitchFamily="66" charset="0"/>
            </a:endParaRPr>
          </a:p>
          <a:p>
            <a:pPr marL="285750" indent="-285750" fontAlgn="base">
              <a:buFont typeface="Arial" panose="020B0604020202020204" pitchFamily="34" charset="0"/>
              <a:buChar char="•"/>
            </a:pPr>
            <a:endParaRPr lang="en-GB" b="0" i="0" dirty="0" smtClean="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r>
              <a:rPr lang="en-GB" b="0" i="0" dirty="0" err="1" smtClean="0">
                <a:solidFill>
                  <a:srgbClr val="141414"/>
                </a:solidFill>
                <a:effectLst/>
                <a:latin typeface="Kristen ITC" panose="03050502040202030202" pitchFamily="66" charset="0"/>
              </a:rPr>
              <a:t>Subitising</a:t>
            </a:r>
            <a:r>
              <a:rPr lang="en-GB" b="0" i="0" dirty="0" smtClean="0">
                <a:solidFill>
                  <a:srgbClr val="141414"/>
                </a:solidFill>
                <a:effectLst/>
                <a:latin typeface="Kristen ITC" panose="03050502040202030202" pitchFamily="66" charset="0"/>
              </a:rPr>
              <a:t> helps children to see, solve, and manipulate numbers in their head. This develops their number sense and helps them master key calculation strategies at an early stage.</a:t>
            </a:r>
          </a:p>
          <a:p>
            <a:pPr fontAlgn="base"/>
            <a:endParaRPr lang="en-GB" dirty="0">
              <a:solidFill>
                <a:srgbClr val="141414"/>
              </a:solidFill>
              <a:latin typeface="Kristen ITC" panose="03050502040202030202" pitchFamily="66" charset="0"/>
            </a:endParaRPr>
          </a:p>
          <a:p>
            <a:pPr fontAlgn="base"/>
            <a:endParaRPr lang="en-GB" b="0" i="0" dirty="0" smtClean="0">
              <a:solidFill>
                <a:srgbClr val="141414"/>
              </a:solidFill>
              <a:effectLst/>
              <a:latin typeface="Kristen ITC" panose="03050502040202030202" pitchFamily="66" charset="0"/>
            </a:endParaRPr>
          </a:p>
          <a:p>
            <a:pPr marL="285750" indent="-285750" fontAlgn="base">
              <a:buFont typeface="Arial" panose="020B0604020202020204" pitchFamily="34" charset="0"/>
              <a:buChar char="•"/>
            </a:pPr>
            <a:r>
              <a:rPr lang="en-GB" b="0" i="0" dirty="0" smtClean="0">
                <a:solidFill>
                  <a:srgbClr val="141414"/>
                </a:solidFill>
                <a:effectLst/>
                <a:latin typeface="Kristen ITC" panose="03050502040202030202" pitchFamily="66" charset="0"/>
              </a:rPr>
              <a:t>Often young children learn to count but don’t fully understand the relationship between numbers and amounts.</a:t>
            </a:r>
            <a:endParaRPr lang="en-GB" b="0" i="0" dirty="0">
              <a:solidFill>
                <a:srgbClr val="141414"/>
              </a:solidFill>
              <a:effectLst/>
              <a:latin typeface="Kristen ITC" panose="03050502040202030202" pitchFamily="66"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274" y="1859160"/>
            <a:ext cx="4162425" cy="2341364"/>
          </a:xfrm>
          <a:prstGeom prst="rect">
            <a:avLst/>
          </a:prstGeom>
        </p:spPr>
      </p:pic>
    </p:spTree>
    <p:extLst>
      <p:ext uri="{BB962C8B-B14F-4D97-AF65-F5344CB8AC3E}">
        <p14:creationId xmlns:p14="http://schemas.microsoft.com/office/powerpoint/2010/main" val="1159152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2540" y="720208"/>
            <a:ext cx="2305510" cy="369332"/>
          </a:xfrm>
          <a:prstGeom prst="rect">
            <a:avLst/>
          </a:prstGeom>
        </p:spPr>
        <p:txBody>
          <a:bodyPr wrap="square">
            <a:spAutoFit/>
          </a:bodyPr>
          <a:lstStyle/>
          <a:p>
            <a:r>
              <a:rPr lang="en-US" b="1" u="sng" dirty="0" smtClean="0">
                <a:latin typeface="Kristen ITC" panose="03050502040202030202" pitchFamily="66" charset="0"/>
              </a:rPr>
              <a:t>Numicon</a:t>
            </a:r>
            <a:endParaRPr lang="en-GB" b="1" u="sng" dirty="0">
              <a:latin typeface="Kristen ITC" panose="03050502040202030202"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9782" y="502493"/>
            <a:ext cx="2719557" cy="1807599"/>
          </a:xfrm>
          <a:prstGeom prst="rect">
            <a:avLst/>
          </a:prstGeom>
        </p:spPr>
      </p:pic>
      <p:sp>
        <p:nvSpPr>
          <p:cNvPr id="4" name="Rectangle 3"/>
          <p:cNvSpPr/>
          <p:nvPr/>
        </p:nvSpPr>
        <p:spPr>
          <a:xfrm>
            <a:off x="930727" y="2360381"/>
            <a:ext cx="10694126" cy="646331"/>
          </a:xfrm>
          <a:prstGeom prst="rect">
            <a:avLst/>
          </a:prstGeom>
        </p:spPr>
        <p:txBody>
          <a:bodyPr wrap="square">
            <a:spAutoFit/>
          </a:bodyPr>
          <a:lstStyle/>
          <a:p>
            <a:pPr marL="285750" indent="-285750">
              <a:buFont typeface="Arial" panose="020B0604020202020204" pitchFamily="34" charset="0"/>
              <a:buChar char="•"/>
            </a:pPr>
            <a:r>
              <a:rPr lang="en-GB" dirty="0">
                <a:solidFill>
                  <a:srgbClr val="333333"/>
                </a:solidFill>
                <a:latin typeface="Kristen ITC" panose="03050502040202030202" pitchFamily="66" charset="0"/>
              </a:rPr>
              <a:t>Numicon is a system of flat plastic shapes with holes in them. Each shape represents a number from one to 10 and each number has its own colour.</a:t>
            </a:r>
            <a:endParaRPr lang="en-GB" dirty="0">
              <a:latin typeface="Kristen ITC" panose="03050502040202030202" pitchFamily="66" charset="0"/>
            </a:endParaRPr>
          </a:p>
        </p:txBody>
      </p:sp>
      <p:sp>
        <p:nvSpPr>
          <p:cNvPr id="5" name="Rectangle 4"/>
          <p:cNvSpPr/>
          <p:nvPr/>
        </p:nvSpPr>
        <p:spPr>
          <a:xfrm>
            <a:off x="930727" y="3119268"/>
            <a:ext cx="10380617" cy="923330"/>
          </a:xfrm>
          <a:prstGeom prst="rect">
            <a:avLst/>
          </a:prstGeom>
        </p:spPr>
        <p:txBody>
          <a:bodyPr wrap="square">
            <a:spAutoFit/>
          </a:bodyPr>
          <a:lstStyle/>
          <a:p>
            <a:pPr marL="285750" indent="-285750">
              <a:buFont typeface="Arial" panose="020B0604020202020204" pitchFamily="34" charset="0"/>
              <a:buChar char="•"/>
            </a:pPr>
            <a:r>
              <a:rPr lang="en-GB" dirty="0">
                <a:solidFill>
                  <a:srgbClr val="333333"/>
                </a:solidFill>
                <a:latin typeface="Kristen ITC" panose="03050502040202030202" pitchFamily="66" charset="0"/>
              </a:rPr>
              <a:t>The holes in the Numicon Shapes represent the numbers 1 to 10. When they're arranged in order, as in the picture below, children can easily see connections between numbers, such as ‘one more’ or ‘one less’.</a:t>
            </a:r>
            <a:endParaRPr lang="en-GB" dirty="0">
              <a:latin typeface="Kristen ITC" panose="03050502040202030202" pitchFamily="66"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5645" y="4076312"/>
            <a:ext cx="5046887" cy="1225673"/>
          </a:xfrm>
          <a:prstGeom prst="rect">
            <a:avLst/>
          </a:prstGeom>
        </p:spPr>
      </p:pic>
      <p:sp>
        <p:nvSpPr>
          <p:cNvPr id="7" name="Rectangle 6"/>
          <p:cNvSpPr/>
          <p:nvPr/>
        </p:nvSpPr>
        <p:spPr>
          <a:xfrm>
            <a:off x="930727" y="5335699"/>
            <a:ext cx="10537371" cy="1200329"/>
          </a:xfrm>
          <a:prstGeom prst="rect">
            <a:avLst/>
          </a:prstGeom>
        </p:spPr>
        <p:txBody>
          <a:bodyPr wrap="square">
            <a:spAutoFit/>
          </a:bodyPr>
          <a:lstStyle/>
          <a:p>
            <a:pPr marL="285750" indent="-285750">
              <a:buFont typeface="Arial" panose="020B0604020202020204" pitchFamily="34" charset="0"/>
              <a:buChar char="•"/>
            </a:pPr>
            <a:r>
              <a:rPr lang="en-GB" dirty="0" smtClean="0">
                <a:solidFill>
                  <a:srgbClr val="333333"/>
                </a:solidFill>
                <a:latin typeface="Kristen ITC" panose="03050502040202030202" pitchFamily="66" charset="0"/>
              </a:rPr>
              <a:t>We use </a:t>
            </a:r>
            <a:r>
              <a:rPr lang="en-GB" dirty="0">
                <a:solidFill>
                  <a:srgbClr val="333333"/>
                </a:solidFill>
                <a:latin typeface="Kristen ITC" panose="03050502040202030202" pitchFamily="66" charset="0"/>
              </a:rPr>
              <a:t>Numicon to see more complex mathematical ideas, like how two fours make eight, three twos make six, and so on. This lays the foundation for their understanding of numbers all the way through </a:t>
            </a:r>
            <a:r>
              <a:rPr lang="en-GB" dirty="0" smtClean="0">
                <a:solidFill>
                  <a:srgbClr val="333333"/>
                </a:solidFill>
                <a:latin typeface="Kristen ITC" panose="03050502040202030202" pitchFamily="66" charset="0"/>
              </a:rPr>
              <a:t>school. We can easily see which  numbers are odd and which are even too. </a:t>
            </a:r>
            <a:endParaRPr lang="en-GB" dirty="0">
              <a:latin typeface="Kristen ITC" panose="03050502040202030202" pitchFamily="66" charset="0"/>
            </a:endParaRPr>
          </a:p>
        </p:txBody>
      </p:sp>
    </p:spTree>
    <p:extLst>
      <p:ext uri="{BB962C8B-B14F-4D97-AF65-F5344CB8AC3E}">
        <p14:creationId xmlns:p14="http://schemas.microsoft.com/office/powerpoint/2010/main" val="25303519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75" y="1152334"/>
            <a:ext cx="5753100" cy="146704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100" y="3190875"/>
            <a:ext cx="5715000" cy="2857500"/>
          </a:xfrm>
          <a:prstGeom prst="rect">
            <a:avLst/>
          </a:prstGeom>
        </p:spPr>
      </p:pic>
      <p:sp>
        <p:nvSpPr>
          <p:cNvPr id="5" name="Rectangle 4"/>
          <p:cNvSpPr/>
          <p:nvPr/>
        </p:nvSpPr>
        <p:spPr>
          <a:xfrm>
            <a:off x="1484480" y="211502"/>
            <a:ext cx="1928733" cy="369332"/>
          </a:xfrm>
          <a:prstGeom prst="rect">
            <a:avLst/>
          </a:prstGeom>
        </p:spPr>
        <p:txBody>
          <a:bodyPr wrap="none">
            <a:spAutoFit/>
          </a:bodyPr>
          <a:lstStyle/>
          <a:p>
            <a:r>
              <a:rPr lang="en-GB" u="sng" dirty="0" smtClean="0">
                <a:latin typeface="Kristen ITC" panose="03050502040202030202" pitchFamily="66" charset="0"/>
              </a:rPr>
              <a:t>5 and 10 frames</a:t>
            </a:r>
            <a:endParaRPr lang="en-GB" u="sng" dirty="0">
              <a:latin typeface="Kristen ITC" panose="03050502040202030202" pitchFamily="66" charset="0"/>
            </a:endParaRPr>
          </a:p>
        </p:txBody>
      </p:sp>
      <p:sp>
        <p:nvSpPr>
          <p:cNvPr id="2" name="TextBox 1"/>
          <p:cNvSpPr txBox="1"/>
          <p:nvPr/>
        </p:nvSpPr>
        <p:spPr>
          <a:xfrm>
            <a:off x="7359832" y="1146428"/>
            <a:ext cx="3727268" cy="1477328"/>
          </a:xfrm>
          <a:prstGeom prst="rect">
            <a:avLst/>
          </a:prstGeom>
          <a:noFill/>
        </p:spPr>
        <p:txBody>
          <a:bodyPr wrap="square" rtlCol="0">
            <a:spAutoFit/>
          </a:bodyPr>
          <a:lstStyle/>
          <a:p>
            <a:r>
              <a:rPr lang="en-GB" dirty="0" smtClean="0">
                <a:latin typeface="Kristen ITC" panose="03050502040202030202" pitchFamily="66" charset="0"/>
              </a:rPr>
              <a:t>We use 5 frames first and then 10 frames during our maths learning and as part of our everyday maths in the environment.</a:t>
            </a:r>
            <a:endParaRPr lang="en-GB" dirty="0">
              <a:latin typeface="Kristen ITC" panose="03050502040202030202" pitchFamily="66" charset="0"/>
            </a:endParaRPr>
          </a:p>
        </p:txBody>
      </p:sp>
      <p:sp>
        <p:nvSpPr>
          <p:cNvPr id="6" name="Rectangle 5"/>
          <p:cNvSpPr/>
          <p:nvPr/>
        </p:nvSpPr>
        <p:spPr>
          <a:xfrm>
            <a:off x="216926" y="3679380"/>
            <a:ext cx="4033644" cy="1600438"/>
          </a:xfrm>
          <a:prstGeom prst="rect">
            <a:avLst/>
          </a:prstGeom>
        </p:spPr>
        <p:txBody>
          <a:bodyPr wrap="square">
            <a:spAutoFit/>
          </a:bodyPr>
          <a:lstStyle/>
          <a:p>
            <a:r>
              <a:rPr lang="en-GB" sz="1400" dirty="0">
                <a:latin typeface="Kristen ITC" panose="03050502040202030202" pitchFamily="66" charset="0"/>
                <a:hlinkClick r:id="rId4"/>
              </a:rPr>
              <a:t>https://</a:t>
            </a:r>
            <a:r>
              <a:rPr lang="en-GB" sz="1400" dirty="0" smtClean="0">
                <a:latin typeface="Kristen ITC" panose="03050502040202030202" pitchFamily="66" charset="0"/>
                <a:hlinkClick r:id="rId4"/>
              </a:rPr>
              <a:t>www.youtube.com/watch?v=zhHUj4yhkLc&amp;t=4s</a:t>
            </a:r>
            <a:endParaRPr lang="en-GB" sz="1400" dirty="0" smtClean="0">
              <a:latin typeface="Kristen ITC" panose="03050502040202030202" pitchFamily="66" charset="0"/>
            </a:endParaRPr>
          </a:p>
          <a:p>
            <a:endParaRPr lang="en-GB" sz="1400" dirty="0" smtClean="0">
              <a:latin typeface="Kristen ITC" panose="03050502040202030202" pitchFamily="66" charset="0"/>
            </a:endParaRPr>
          </a:p>
          <a:p>
            <a:endParaRPr lang="en-GB" sz="1400" dirty="0">
              <a:latin typeface="Kristen ITC" panose="03050502040202030202" pitchFamily="66" charset="0"/>
            </a:endParaRPr>
          </a:p>
          <a:p>
            <a:r>
              <a:rPr lang="en-GB" sz="1400">
                <a:latin typeface="Kristen ITC" panose="03050502040202030202" pitchFamily="66" charset="0"/>
                <a:hlinkClick r:id="rId5"/>
              </a:rPr>
              <a:t>https</a:t>
            </a:r>
            <a:r>
              <a:rPr lang="en-GB" sz="1400">
                <a:latin typeface="Kristen ITC" panose="03050502040202030202" pitchFamily="66" charset="0"/>
                <a:hlinkClick r:id="rId5"/>
              </a:rPr>
              <a:t>://</a:t>
            </a:r>
            <a:r>
              <a:rPr lang="en-GB" sz="1400" smtClean="0">
                <a:latin typeface="Kristen ITC" panose="03050502040202030202" pitchFamily="66" charset="0"/>
                <a:hlinkClick r:id="rId5"/>
              </a:rPr>
              <a:t>www.youtube.com/watch?v=MzFtJh_abhM</a:t>
            </a:r>
            <a:endParaRPr lang="en-GB" sz="1400" smtClean="0">
              <a:latin typeface="Kristen ITC" panose="03050502040202030202" pitchFamily="66" charset="0"/>
            </a:endParaRPr>
          </a:p>
          <a:p>
            <a:endParaRPr lang="en-GB" sz="1400" dirty="0">
              <a:latin typeface="Kristen ITC" panose="03050502040202030202" pitchFamily="66" charset="0"/>
            </a:endParaRPr>
          </a:p>
        </p:txBody>
      </p:sp>
      <p:sp>
        <p:nvSpPr>
          <p:cNvPr id="7" name="Rectangle 6"/>
          <p:cNvSpPr/>
          <p:nvPr/>
        </p:nvSpPr>
        <p:spPr>
          <a:xfrm>
            <a:off x="287383" y="3010878"/>
            <a:ext cx="3892731" cy="646331"/>
          </a:xfrm>
          <a:prstGeom prst="rect">
            <a:avLst/>
          </a:prstGeom>
        </p:spPr>
        <p:txBody>
          <a:bodyPr wrap="square">
            <a:spAutoFit/>
          </a:bodyPr>
          <a:lstStyle/>
          <a:p>
            <a:r>
              <a:rPr lang="en-GB" dirty="0" smtClean="0">
                <a:latin typeface="Kristen ITC" panose="03050502040202030202" pitchFamily="66" charset="0"/>
              </a:rPr>
              <a:t>This is a great </a:t>
            </a:r>
            <a:r>
              <a:rPr lang="en-GB" dirty="0" err="1" smtClean="0">
                <a:latin typeface="Kristen ITC" panose="03050502040202030202" pitchFamily="66" charset="0"/>
              </a:rPr>
              <a:t>subisitising</a:t>
            </a:r>
            <a:r>
              <a:rPr lang="en-GB" dirty="0" smtClean="0">
                <a:latin typeface="Kristen ITC" panose="03050502040202030202" pitchFamily="66" charset="0"/>
              </a:rPr>
              <a:t> game. You could try it with an egg box</a:t>
            </a:r>
            <a:endParaRPr lang="en-GB" dirty="0">
              <a:latin typeface="Kristen ITC" panose="03050502040202030202" pitchFamily="66" charset="0"/>
            </a:endParaRPr>
          </a:p>
        </p:txBody>
      </p:sp>
    </p:spTree>
    <p:extLst>
      <p:ext uri="{BB962C8B-B14F-4D97-AF65-F5344CB8AC3E}">
        <p14:creationId xmlns:p14="http://schemas.microsoft.com/office/powerpoint/2010/main" val="21795923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EC5BD8B2-ECE6-DF23-1851-BEE181F45C4D}"/>
              </a:ext>
            </a:extLst>
          </p:cNvPr>
          <p:cNvPicPr>
            <a:picLocks noChangeAspect="1"/>
          </p:cNvPicPr>
          <p:nvPr/>
        </p:nvPicPr>
        <p:blipFill>
          <a:blip r:embed="rId2"/>
          <a:stretch>
            <a:fillRect/>
          </a:stretch>
        </p:blipFill>
        <p:spPr>
          <a:xfrm>
            <a:off x="3709495" y="1289456"/>
            <a:ext cx="4753959" cy="3231339"/>
          </a:xfrm>
          <a:prstGeom prst="rect">
            <a:avLst/>
          </a:prstGeom>
        </p:spPr>
      </p:pic>
      <p:sp>
        <p:nvSpPr>
          <p:cNvPr id="3" name="Rectangle 2"/>
          <p:cNvSpPr/>
          <p:nvPr/>
        </p:nvSpPr>
        <p:spPr>
          <a:xfrm>
            <a:off x="5056355" y="5177909"/>
            <a:ext cx="2287806" cy="369332"/>
          </a:xfrm>
          <a:prstGeom prst="rect">
            <a:avLst/>
          </a:prstGeom>
        </p:spPr>
        <p:txBody>
          <a:bodyPr wrap="none">
            <a:spAutoFit/>
          </a:bodyPr>
          <a:lstStyle/>
          <a:p>
            <a:r>
              <a:rPr lang="en-GB" u="sng" dirty="0" smtClean="0">
                <a:latin typeface="Kristen ITC" panose="03050502040202030202" pitchFamily="66" charset="0"/>
              </a:rPr>
              <a:t>Thanks for coming</a:t>
            </a:r>
            <a:endParaRPr lang="en-GB" u="sng" dirty="0">
              <a:latin typeface="Kristen ITC" panose="03050502040202030202" pitchFamily="66" charset="0"/>
            </a:endParaRPr>
          </a:p>
        </p:txBody>
      </p:sp>
    </p:spTree>
    <p:extLst>
      <p:ext uri="{BB962C8B-B14F-4D97-AF65-F5344CB8AC3E}">
        <p14:creationId xmlns:p14="http://schemas.microsoft.com/office/powerpoint/2010/main" val="3705149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28836"/>
            <a:ext cx="6096000" cy="1477328"/>
          </a:xfrm>
          <a:prstGeom prst="rect">
            <a:avLst/>
          </a:prstGeom>
        </p:spPr>
        <p:txBody>
          <a:bodyPr>
            <a:spAutoFit/>
          </a:bodyPr>
          <a:lstStyle/>
          <a:p>
            <a:pPr marL="285750" indent="-285750">
              <a:buFont typeface="Arial" panose="020B0604020202020204" pitchFamily="34" charset="0"/>
              <a:buChar char="•"/>
            </a:pPr>
            <a:r>
              <a:rPr lang="en-US" dirty="0" smtClean="0">
                <a:latin typeface="Kristen ITC" panose="03050502040202030202" pitchFamily="66" charset="0"/>
              </a:rPr>
              <a:t>Phonics is for children in Reception, Y1 and Y2 who are learning to read.</a:t>
            </a:r>
          </a:p>
          <a:p>
            <a:endParaRPr lang="en-US" dirty="0" smtClean="0">
              <a:latin typeface="Kristen ITC" panose="03050502040202030202" pitchFamily="66" charset="0"/>
              <a:ea typeface="Calibri"/>
              <a:cs typeface="Calibri"/>
            </a:endParaRPr>
          </a:p>
          <a:p>
            <a:pPr marL="285750" indent="-285750">
              <a:buFont typeface="Arial" panose="020B0604020202020204" pitchFamily="34" charset="0"/>
              <a:buChar char="•"/>
            </a:pPr>
            <a:r>
              <a:rPr lang="en-US" dirty="0" smtClean="0">
                <a:latin typeface="Kristen ITC" panose="03050502040202030202" pitchFamily="66" charset="0"/>
              </a:rPr>
              <a:t>Phonics is also for children in Y3 and Y4 who haven’t met the KS1 reading expectations</a:t>
            </a:r>
            <a:endParaRPr lang="en-GB" dirty="0">
              <a:latin typeface="Kristen ITC" panose="03050502040202030202" pitchFamily="66" charset="0"/>
            </a:endParaRPr>
          </a:p>
        </p:txBody>
      </p:sp>
      <p:sp>
        <p:nvSpPr>
          <p:cNvPr id="3" name="Title 5"/>
          <p:cNvSpPr txBox="1">
            <a:spLocks/>
          </p:cNvSpPr>
          <p:nvPr/>
        </p:nvSpPr>
        <p:spPr>
          <a:xfrm>
            <a:off x="1256978" y="917874"/>
            <a:ext cx="8468047" cy="8640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u="sng" dirty="0" smtClean="0">
                <a:latin typeface="Kristen ITC" panose="03050502040202030202" pitchFamily="66" charset="0"/>
              </a:rPr>
              <a:t>Who is Read Write Inc. for?</a:t>
            </a:r>
            <a:endParaRPr lang="en-US" sz="2400" u="sng" dirty="0">
              <a:latin typeface="Kristen ITC" panose="03050502040202030202" pitchFamily="66" charset="0"/>
            </a:endParaRPr>
          </a:p>
        </p:txBody>
      </p:sp>
    </p:spTree>
    <p:extLst>
      <p:ext uri="{BB962C8B-B14F-4D97-AF65-F5344CB8AC3E}">
        <p14:creationId xmlns:p14="http://schemas.microsoft.com/office/powerpoint/2010/main" val="3560535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7394" y="474756"/>
            <a:ext cx="6472555" cy="461665"/>
          </a:xfrm>
          <a:prstGeom prst="rect">
            <a:avLst/>
          </a:prstGeom>
        </p:spPr>
        <p:txBody>
          <a:bodyPr wrap="square">
            <a:spAutoFit/>
          </a:bodyPr>
          <a:lstStyle/>
          <a:p>
            <a:r>
              <a:rPr lang="en-US" sz="2400" u="sng" dirty="0" smtClean="0">
                <a:latin typeface="Kristen ITC" panose="03050502040202030202" pitchFamily="66" charset="0"/>
              </a:rPr>
              <a:t>Read Write Inc. Phonics daily lessons</a:t>
            </a:r>
            <a:endParaRPr lang="en-GB" sz="2400" u="sng" dirty="0">
              <a:latin typeface="Kristen ITC" panose="03050502040202030202" pitchFamily="66" charset="0"/>
            </a:endParaRPr>
          </a:p>
        </p:txBody>
      </p:sp>
      <p:grpSp>
        <p:nvGrpSpPr>
          <p:cNvPr id="3" name="Group 2">
            <a:extLst>
              <a:ext uri="{FF2B5EF4-FFF2-40B4-BE49-F238E27FC236}">
                <a16:creationId xmlns:a16="http://schemas.microsoft.com/office/drawing/2014/main" id="{424FFB45-E806-F47D-F955-E4A52FC2A093}"/>
              </a:ext>
            </a:extLst>
          </p:cNvPr>
          <p:cNvGrpSpPr/>
          <p:nvPr/>
        </p:nvGrpSpPr>
        <p:grpSpPr>
          <a:xfrm>
            <a:off x="3580610" y="2618226"/>
            <a:ext cx="1978518" cy="991228"/>
            <a:chOff x="591091" y="5022957"/>
            <a:chExt cx="2305523" cy="1049006"/>
          </a:xfrm>
        </p:grpSpPr>
        <p:pic>
          <p:nvPicPr>
            <p:cNvPr id="4" name="Picture 3" descr="Logo&#10;&#10;Description automatically generated">
              <a:extLst>
                <a:ext uri="{FF2B5EF4-FFF2-40B4-BE49-F238E27FC236}">
                  <a16:creationId xmlns:a16="http://schemas.microsoft.com/office/drawing/2014/main" id="{3E77A7CE-3698-930E-166C-3145148935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8796" y="5022957"/>
              <a:ext cx="1177818" cy="565596"/>
            </a:xfrm>
            <a:prstGeom prst="rect">
              <a:avLst/>
            </a:prstGeom>
            <a:ln>
              <a:solidFill>
                <a:schemeClr val="tx1"/>
              </a:solidFill>
            </a:ln>
          </p:spPr>
        </p:pic>
        <p:pic>
          <p:nvPicPr>
            <p:cNvPr id="5" name="Picture 4" descr="Logo&#10;&#10;Description automatically generated with medium confidence">
              <a:extLst>
                <a:ext uri="{FF2B5EF4-FFF2-40B4-BE49-F238E27FC236}">
                  <a16:creationId xmlns:a16="http://schemas.microsoft.com/office/drawing/2014/main" id="{D2A0AF54-AF3E-EAC3-0EB7-87C58C9776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2028" y="5506367"/>
              <a:ext cx="1181874" cy="565596"/>
            </a:xfrm>
            <a:prstGeom prst="rect">
              <a:avLst/>
            </a:prstGeom>
            <a:ln>
              <a:solidFill>
                <a:schemeClr val="tx1"/>
              </a:solidFill>
            </a:ln>
          </p:spPr>
        </p:pic>
        <p:pic>
          <p:nvPicPr>
            <p:cNvPr id="6" name="Picture 5" descr="Logo, company name&#10;&#10;Description automatically generated">
              <a:extLst>
                <a:ext uri="{FF2B5EF4-FFF2-40B4-BE49-F238E27FC236}">
                  <a16:creationId xmlns:a16="http://schemas.microsoft.com/office/drawing/2014/main" id="{AC343035-FED3-74E1-13A8-152E879DEB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392548">
              <a:off x="591091" y="5094670"/>
              <a:ext cx="1181874" cy="563569"/>
            </a:xfrm>
            <a:prstGeom prst="rect">
              <a:avLst/>
            </a:prstGeom>
            <a:ln>
              <a:solidFill>
                <a:schemeClr val="tx1"/>
              </a:solidFill>
            </a:ln>
          </p:spPr>
        </p:pic>
      </p:grpSp>
      <p:pic>
        <p:nvPicPr>
          <p:cNvPr id="7" name="Picture 6" descr="Text, whiteboard&#10;&#10;Description automatically generated">
            <a:extLst>
              <a:ext uri="{FF2B5EF4-FFF2-40B4-BE49-F238E27FC236}">
                <a16:creationId xmlns:a16="http://schemas.microsoft.com/office/drawing/2014/main" id="{2D42C263-E671-3E5B-F7A2-C19517C892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269" y="2770129"/>
            <a:ext cx="645951" cy="1022418"/>
          </a:xfrm>
          <a:prstGeom prst="rect">
            <a:avLst/>
          </a:prstGeom>
          <a:ln>
            <a:solidFill>
              <a:schemeClr val="tx1"/>
            </a:solidFill>
          </a:ln>
        </p:spPr>
      </p:pic>
      <p:pic>
        <p:nvPicPr>
          <p:cNvPr id="8" name="Picture 7" descr="A picture containing text&#10;&#10;Description automatically generated">
            <a:extLst>
              <a:ext uri="{FF2B5EF4-FFF2-40B4-BE49-F238E27FC236}">
                <a16:creationId xmlns:a16="http://schemas.microsoft.com/office/drawing/2014/main" id="{A6AC1390-B1F4-3B74-1B85-B1313A8357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901" y="2795005"/>
            <a:ext cx="620697" cy="1015066"/>
          </a:xfrm>
          <a:prstGeom prst="rect">
            <a:avLst/>
          </a:prstGeom>
          <a:ln>
            <a:solidFill>
              <a:schemeClr val="tx1"/>
            </a:solidFill>
          </a:ln>
        </p:spPr>
      </p:pic>
      <p:pic>
        <p:nvPicPr>
          <p:cNvPr id="9" name="Picture 8" descr="A picture containing text&#10;&#10;Description automatically generated">
            <a:extLst>
              <a:ext uri="{FF2B5EF4-FFF2-40B4-BE49-F238E27FC236}">
                <a16:creationId xmlns:a16="http://schemas.microsoft.com/office/drawing/2014/main" id="{03A03D8A-B269-42CB-8D82-1AD2AB0737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7612" y="2805867"/>
            <a:ext cx="645951" cy="1015066"/>
          </a:xfrm>
          <a:prstGeom prst="rect">
            <a:avLst/>
          </a:prstGeom>
          <a:noFill/>
          <a:ln>
            <a:solidFill>
              <a:schemeClr val="tx1"/>
            </a:solidFill>
          </a:ln>
        </p:spPr>
      </p:pic>
      <p:pic>
        <p:nvPicPr>
          <p:cNvPr id="10" name="Picture 9" descr="Logo, company name&#10;&#10;Description automatically generated">
            <a:extLst>
              <a:ext uri="{FF2B5EF4-FFF2-40B4-BE49-F238E27FC236}">
                <a16:creationId xmlns:a16="http://schemas.microsoft.com/office/drawing/2014/main" id="{27133B3D-63B6-22E8-B239-AF79DA9329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5901" y="1655878"/>
            <a:ext cx="625225" cy="935795"/>
          </a:xfrm>
          <a:prstGeom prst="rect">
            <a:avLst/>
          </a:prstGeom>
          <a:ln>
            <a:solidFill>
              <a:schemeClr val="tx1"/>
            </a:solidFill>
          </a:ln>
        </p:spPr>
      </p:pic>
      <p:pic>
        <p:nvPicPr>
          <p:cNvPr id="11" name="Picture 10" descr="Logo, company name&#10;&#10;Description automatically generated">
            <a:extLst>
              <a:ext uri="{FF2B5EF4-FFF2-40B4-BE49-F238E27FC236}">
                <a16:creationId xmlns:a16="http://schemas.microsoft.com/office/drawing/2014/main" id="{B859E200-ED1D-6595-60C9-0A02532B411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206"/>
          <a:stretch/>
        </p:blipFill>
        <p:spPr>
          <a:xfrm rot="1047589">
            <a:off x="1865045" y="1763691"/>
            <a:ext cx="641875" cy="931605"/>
          </a:xfrm>
          <a:prstGeom prst="rect">
            <a:avLst/>
          </a:prstGeom>
          <a:ln>
            <a:solidFill>
              <a:schemeClr val="tx1"/>
            </a:solidFill>
          </a:ln>
        </p:spPr>
      </p:pic>
      <p:pic>
        <p:nvPicPr>
          <p:cNvPr id="12" name="Picture 11" descr="Icon&#10;&#10;Description automatically generated">
            <a:extLst>
              <a:ext uri="{FF2B5EF4-FFF2-40B4-BE49-F238E27FC236}">
                <a16:creationId xmlns:a16="http://schemas.microsoft.com/office/drawing/2014/main" id="{2D97BB74-FCB6-E89D-8DA9-B8B12CC01F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627203">
            <a:off x="364000" y="1735169"/>
            <a:ext cx="640281" cy="935795"/>
          </a:xfrm>
          <a:prstGeom prst="rect">
            <a:avLst/>
          </a:prstGeom>
          <a:ln>
            <a:solidFill>
              <a:schemeClr val="tx1"/>
            </a:solidFill>
          </a:ln>
        </p:spPr>
      </p:pic>
      <p:pic>
        <p:nvPicPr>
          <p:cNvPr id="13" name="Content Placeholder 1" descr="41Ho83H3mFL.jpg">
            <a:extLst>
              <a:ext uri="{FF2B5EF4-FFF2-40B4-BE49-F238E27FC236}">
                <a16:creationId xmlns:a16="http://schemas.microsoft.com/office/drawing/2014/main" id="{A9EB84E2-4F19-6DF5-66C9-9AB7BCBF708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11073" y="1188512"/>
            <a:ext cx="2636225" cy="1228481"/>
          </a:xfrm>
          <a:prstGeom prst="rect">
            <a:avLst/>
          </a:prstGeom>
        </p:spPr>
      </p:pic>
      <p:pic>
        <p:nvPicPr>
          <p:cNvPr id="14" name="Picture 13">
            <a:extLst>
              <a:ext uri="{FF2B5EF4-FFF2-40B4-BE49-F238E27FC236}">
                <a16:creationId xmlns:a16="http://schemas.microsoft.com/office/drawing/2014/main" id="{191A7E6D-DB06-ADF3-0739-167C65297D4A}"/>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9377664" y="1332018"/>
            <a:ext cx="2052722" cy="2165200"/>
          </a:xfrm>
          <a:prstGeom prst="rect">
            <a:avLst/>
          </a:prstGeom>
        </p:spPr>
      </p:pic>
      <p:sp>
        <p:nvSpPr>
          <p:cNvPr id="15" name="Rectangle 14"/>
          <p:cNvSpPr/>
          <p:nvPr/>
        </p:nvSpPr>
        <p:spPr>
          <a:xfrm>
            <a:off x="279196" y="3968296"/>
            <a:ext cx="10336090" cy="2031325"/>
          </a:xfrm>
          <a:prstGeom prst="rect">
            <a:avLst/>
          </a:prstGeom>
        </p:spPr>
        <p:txBody>
          <a:bodyPr wrap="square">
            <a:spAutoFit/>
          </a:bodyPr>
          <a:lstStyle/>
          <a:p>
            <a:pPr marL="285750" lvl="0" indent="-285750" defTabSz="457200">
              <a:buFont typeface="Arial" panose="020B0604020202020204" pitchFamily="34" charset="0"/>
              <a:buChar char="•"/>
              <a:defRPr/>
            </a:pPr>
            <a:r>
              <a:rPr lang="en-US" sz="1400" dirty="0">
                <a:latin typeface="Kristen ITC" panose="03050502040202030202" pitchFamily="66" charset="0"/>
              </a:rPr>
              <a:t>W</a:t>
            </a:r>
            <a:r>
              <a:rPr lang="en-US" sz="1400" dirty="0" smtClean="0">
                <a:latin typeface="Kristen ITC" panose="03050502040202030202" pitchFamily="66" charset="0"/>
              </a:rPr>
              <a:t>e </a:t>
            </a:r>
            <a:r>
              <a:rPr lang="en-US" sz="1400" dirty="0">
                <a:latin typeface="Kristen ITC" panose="03050502040202030202" pitchFamily="66" charset="0"/>
              </a:rPr>
              <a:t>teach children to read and write </a:t>
            </a:r>
            <a:r>
              <a:rPr lang="en-US" sz="1400" dirty="0" smtClean="0">
                <a:latin typeface="Kristen ITC" panose="03050502040202030202" pitchFamily="66" charset="0"/>
              </a:rPr>
              <a:t>sounds</a:t>
            </a:r>
            <a:r>
              <a:rPr lang="en-US" sz="1400" i="1" dirty="0" smtClean="0">
                <a:latin typeface="Kristen ITC" panose="03050502040202030202" pitchFamily="66" charset="0"/>
              </a:rPr>
              <a:t>,</a:t>
            </a:r>
            <a:r>
              <a:rPr lang="en-US" sz="1400" dirty="0" smtClean="0">
                <a:latin typeface="Kristen ITC" panose="03050502040202030202" pitchFamily="66" charset="0"/>
              </a:rPr>
              <a:t> </a:t>
            </a:r>
            <a:r>
              <a:rPr lang="en-US" sz="1400" dirty="0">
                <a:latin typeface="Kristen ITC" panose="03050502040202030202" pitchFamily="66" charset="0"/>
              </a:rPr>
              <a:t>children </a:t>
            </a:r>
            <a:r>
              <a:rPr lang="en-US" sz="1400" dirty="0" err="1" smtClean="0">
                <a:latin typeface="Kristen ITC" panose="03050502040202030202" pitchFamily="66" charset="0"/>
              </a:rPr>
              <a:t>practise</a:t>
            </a:r>
            <a:r>
              <a:rPr lang="en-US" sz="1400" dirty="0" smtClean="0">
                <a:latin typeface="Kristen ITC" panose="03050502040202030202" pitchFamily="66" charset="0"/>
              </a:rPr>
              <a:t> </a:t>
            </a:r>
            <a:r>
              <a:rPr lang="en-US" sz="1400" dirty="0">
                <a:latin typeface="Kristen ITC" panose="03050502040202030202" pitchFamily="66" charset="0"/>
              </a:rPr>
              <a:t>reading and spelling words containing these </a:t>
            </a:r>
            <a:r>
              <a:rPr lang="en-US" sz="1400" dirty="0" smtClean="0">
                <a:latin typeface="Kristen ITC" panose="03050502040202030202" pitchFamily="66" charset="0"/>
              </a:rPr>
              <a:t>sounds</a:t>
            </a:r>
            <a:r>
              <a:rPr lang="en-US" sz="1400" i="1" dirty="0" smtClean="0">
                <a:latin typeface="Kristen ITC" panose="03050502040202030202" pitchFamily="66" charset="0"/>
              </a:rPr>
              <a:t>, </a:t>
            </a:r>
            <a:r>
              <a:rPr lang="en-US" sz="1400" dirty="0">
                <a:latin typeface="Kristen ITC" panose="03050502040202030202" pitchFamily="66" charset="0"/>
              </a:rPr>
              <a:t>then we give children decodable </a:t>
            </a:r>
            <a:r>
              <a:rPr lang="en-US" sz="1400" dirty="0" smtClean="0">
                <a:latin typeface="Kristen ITC" panose="03050502040202030202" pitchFamily="66" charset="0"/>
              </a:rPr>
              <a:t>books containing </a:t>
            </a:r>
            <a:r>
              <a:rPr lang="en-US" sz="1400" dirty="0">
                <a:latin typeface="Kristen ITC" panose="03050502040202030202" pitchFamily="66" charset="0"/>
              </a:rPr>
              <a:t>sounds and words they can read. </a:t>
            </a:r>
          </a:p>
          <a:p>
            <a:endParaRPr lang="en-GB" sz="1400" dirty="0">
              <a:latin typeface="Kristen ITC" panose="03050502040202030202" pitchFamily="66" charset="0"/>
            </a:endParaRPr>
          </a:p>
          <a:p>
            <a:pPr marL="285750" lvl="0" indent="-285750">
              <a:buFont typeface="Arial" panose="020B0604020202020204" pitchFamily="34" charset="0"/>
              <a:buChar char="•"/>
            </a:pPr>
            <a:r>
              <a:rPr lang="en-US" sz="1400" dirty="0">
                <a:latin typeface="Kristen ITC" panose="03050502040202030202" pitchFamily="66" charset="0"/>
              </a:rPr>
              <a:t>They read each Storybook three times at school and again with you at home. </a:t>
            </a:r>
            <a:r>
              <a:rPr lang="en-US" sz="1400" dirty="0" smtClean="0">
                <a:latin typeface="Kristen ITC" panose="03050502040202030202" pitchFamily="66" charset="0"/>
              </a:rPr>
              <a:t>On </a:t>
            </a:r>
            <a:r>
              <a:rPr lang="en-US" sz="1400" dirty="0">
                <a:latin typeface="Kristen ITC" panose="03050502040202030202" pitchFamily="66" charset="0"/>
              </a:rPr>
              <a:t>each reading, children’s fluency increases and the more they can focus on what the story is </a:t>
            </a:r>
            <a:r>
              <a:rPr lang="en-US" sz="1400" dirty="0" smtClean="0">
                <a:latin typeface="Kristen ITC" panose="03050502040202030202" pitchFamily="66" charset="0"/>
              </a:rPr>
              <a:t>about.</a:t>
            </a:r>
            <a:r>
              <a:rPr lang="en-GB" sz="1400" dirty="0">
                <a:latin typeface="Kristen ITC" panose="03050502040202030202" pitchFamily="66" charset="0"/>
              </a:rPr>
              <a:t> </a:t>
            </a:r>
            <a:endParaRPr lang="en-GB" sz="1400" dirty="0" smtClean="0">
              <a:latin typeface="Kristen ITC" panose="03050502040202030202" pitchFamily="66" charset="0"/>
            </a:endParaRPr>
          </a:p>
          <a:p>
            <a:pPr lvl="0"/>
            <a:endParaRPr lang="en-GB" sz="1400" dirty="0" smtClean="0">
              <a:latin typeface="Kristen ITC" panose="03050502040202030202" pitchFamily="66" charset="0"/>
            </a:endParaRPr>
          </a:p>
          <a:p>
            <a:pPr marL="285750" lvl="0" indent="-285750">
              <a:buFont typeface="Arial" panose="020B0604020202020204" pitchFamily="34" charset="0"/>
              <a:buChar char="•"/>
            </a:pPr>
            <a:r>
              <a:rPr lang="en-US" sz="1400" dirty="0" smtClean="0">
                <a:latin typeface="Kristen ITC" panose="03050502040202030202" pitchFamily="66" charset="0"/>
              </a:rPr>
              <a:t>Children </a:t>
            </a:r>
            <a:r>
              <a:rPr lang="en-US" sz="1400" dirty="0">
                <a:latin typeface="Kristen ITC" panose="03050502040202030202" pitchFamily="66" charset="0"/>
              </a:rPr>
              <a:t>also learn to spell the words they have been reading and develop their ideas into </a:t>
            </a:r>
            <a:r>
              <a:rPr lang="en-US" sz="1400" dirty="0" smtClean="0">
                <a:latin typeface="Kristen ITC" panose="03050502040202030202" pitchFamily="66" charset="0"/>
              </a:rPr>
              <a:t>sentences.</a:t>
            </a:r>
            <a:endParaRPr lang="en-GB" sz="1400" dirty="0" smtClean="0">
              <a:effectLst/>
              <a:latin typeface="Kristen ITC" panose="03050502040202030202" pitchFamily="66" charset="0"/>
            </a:endParaRPr>
          </a:p>
          <a:p>
            <a:r>
              <a:rPr lang="en-US" sz="1400" dirty="0">
                <a:latin typeface="Kristen ITC" panose="03050502040202030202" pitchFamily="66" charset="0"/>
              </a:rPr>
              <a:t> </a:t>
            </a:r>
            <a:endParaRPr lang="en-GB" sz="1400" dirty="0" smtClean="0">
              <a:effectLst/>
              <a:latin typeface="Kristen ITC" panose="03050502040202030202" pitchFamily="66" charset="0"/>
            </a:endParaRPr>
          </a:p>
          <a:p>
            <a:pPr marL="285750" lvl="0" indent="-285750">
              <a:buFont typeface="Arial" panose="020B0604020202020204" pitchFamily="34" charset="0"/>
              <a:buChar char="•"/>
            </a:pPr>
            <a:r>
              <a:rPr lang="en-US" sz="1400" dirty="0">
                <a:latin typeface="Kristen ITC" panose="03050502040202030202" pitchFamily="66" charset="0"/>
              </a:rPr>
              <a:t>Alongside this we read stories </a:t>
            </a:r>
            <a:r>
              <a:rPr lang="en-US" sz="1400" b="1" dirty="0">
                <a:latin typeface="Kristen ITC" panose="03050502040202030202" pitchFamily="66" charset="0"/>
              </a:rPr>
              <a:t>to</a:t>
            </a:r>
            <a:r>
              <a:rPr lang="en-US" sz="1400" dirty="0">
                <a:latin typeface="Kristen ITC" panose="03050502040202030202" pitchFamily="66" charset="0"/>
              </a:rPr>
              <a:t> children: </a:t>
            </a:r>
            <a:r>
              <a:rPr lang="en-US" sz="1400" dirty="0" smtClean="0">
                <a:latin typeface="Kristen ITC" panose="03050502040202030202" pitchFamily="66" charset="0"/>
              </a:rPr>
              <a:t>stories </a:t>
            </a:r>
            <a:r>
              <a:rPr lang="en-US" sz="1400" dirty="0">
                <a:latin typeface="Kristen ITC" panose="03050502040202030202" pitchFamily="66" charset="0"/>
              </a:rPr>
              <a:t>they cannot yet read for themselves</a:t>
            </a:r>
            <a:endParaRPr lang="en-GB" sz="1400" dirty="0">
              <a:latin typeface="Kristen ITC" panose="03050502040202030202" pitchFamily="66" charset="0"/>
            </a:endParaRPr>
          </a:p>
        </p:txBody>
      </p:sp>
    </p:spTree>
    <p:extLst>
      <p:ext uri="{BB962C8B-B14F-4D97-AF65-F5344CB8AC3E}">
        <p14:creationId xmlns:p14="http://schemas.microsoft.com/office/powerpoint/2010/main" val="12027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4088" y="510659"/>
            <a:ext cx="2581156" cy="461665"/>
          </a:xfrm>
          <a:prstGeom prst="rect">
            <a:avLst/>
          </a:prstGeom>
        </p:spPr>
        <p:txBody>
          <a:bodyPr wrap="none">
            <a:spAutoFit/>
          </a:bodyPr>
          <a:lstStyle/>
          <a:p>
            <a:r>
              <a:rPr lang="en-US" sz="2400" u="sng" dirty="0" smtClean="0">
                <a:latin typeface="Kristen ITC" panose="03050502040202030202" pitchFamily="66" charset="0"/>
              </a:rPr>
              <a:t>Progress groups</a:t>
            </a:r>
            <a:endParaRPr lang="en-GB" sz="2400" u="sng" dirty="0">
              <a:latin typeface="Kristen ITC" panose="03050502040202030202" pitchFamily="66" charset="0"/>
            </a:endParaRPr>
          </a:p>
        </p:txBody>
      </p:sp>
      <p:sp>
        <p:nvSpPr>
          <p:cNvPr id="3" name="Rectangle 2"/>
          <p:cNvSpPr/>
          <p:nvPr/>
        </p:nvSpPr>
        <p:spPr>
          <a:xfrm>
            <a:off x="734088" y="1300460"/>
            <a:ext cx="6096000" cy="923330"/>
          </a:xfrm>
          <a:prstGeom prst="rect">
            <a:avLst/>
          </a:prstGeom>
        </p:spPr>
        <p:txBody>
          <a:bodyPr>
            <a:spAutoFit/>
          </a:bodyPr>
          <a:lstStyle/>
          <a:p>
            <a:pPr marL="457200" indent="-457200">
              <a:buFont typeface="Arial" panose="020B0604020202020204" pitchFamily="34" charset="0"/>
              <a:buChar char="•"/>
            </a:pPr>
            <a:r>
              <a:rPr lang="en-US" dirty="0" smtClean="0">
                <a:latin typeface="Kristen ITC" panose="03050502040202030202" pitchFamily="66" charset="0"/>
              </a:rPr>
              <a:t>Group children by phonic stages.</a:t>
            </a:r>
          </a:p>
          <a:p>
            <a:pPr marL="457200" indent="-457200">
              <a:buFont typeface="Arial" panose="020B0604020202020204" pitchFamily="34" charset="0"/>
              <a:buChar char="•"/>
            </a:pPr>
            <a:r>
              <a:rPr lang="en-US" dirty="0" smtClean="0">
                <a:latin typeface="Kristen ITC" panose="03050502040202030202" pitchFamily="66" charset="0"/>
              </a:rPr>
              <a:t>Teach to the group’s challenge level.</a:t>
            </a:r>
            <a:endParaRPr lang="en-US" dirty="0" smtClean="0">
              <a:latin typeface="Kristen ITC" panose="03050502040202030202" pitchFamily="66" charset="0"/>
              <a:cs typeface="Arial"/>
            </a:endParaRPr>
          </a:p>
          <a:p>
            <a:pPr marL="457200" indent="-457200">
              <a:buFont typeface="Arial" panose="020B0604020202020204" pitchFamily="34" charset="0"/>
              <a:buChar char="•"/>
            </a:pPr>
            <a:r>
              <a:rPr lang="en-US" dirty="0" smtClean="0">
                <a:latin typeface="Kristen ITC" panose="03050502040202030202" pitchFamily="66" charset="0"/>
              </a:rPr>
              <a:t>Re-assess all children every half term.</a:t>
            </a:r>
            <a:endParaRPr lang="en-US" dirty="0">
              <a:latin typeface="Kristen ITC" panose="03050502040202030202" pitchFamily="66" charset="0"/>
              <a:cs typeface="Arial"/>
            </a:endParaRPr>
          </a:p>
        </p:txBody>
      </p:sp>
      <p:sp>
        <p:nvSpPr>
          <p:cNvPr id="4" name="Rectangle 3"/>
          <p:cNvSpPr/>
          <p:nvPr/>
        </p:nvSpPr>
        <p:spPr>
          <a:xfrm>
            <a:off x="591213" y="2901166"/>
            <a:ext cx="11057862" cy="2862322"/>
          </a:xfrm>
          <a:prstGeom prst="rect">
            <a:avLst/>
          </a:prstGeom>
        </p:spPr>
        <p:txBody>
          <a:bodyPr wrap="square">
            <a:spAutoFit/>
          </a:bodyPr>
          <a:lstStyle/>
          <a:p>
            <a:pPr marL="285750" indent="-285750">
              <a:spcBef>
                <a:spcPts val="0"/>
              </a:spcBef>
              <a:spcAft>
                <a:spcPts val="0"/>
              </a:spcAft>
              <a:buFont typeface="Arial" panose="020B0604020202020204" pitchFamily="34" charset="0"/>
              <a:buChar char="•"/>
            </a:pPr>
            <a:r>
              <a:rPr lang="en-US" dirty="0" smtClean="0">
                <a:latin typeface="Kristen ITC" panose="03050502040202030202" pitchFamily="66" charset="0"/>
              </a:rPr>
              <a:t>In the same way as children learning to swim, play the violin or learn tai </a:t>
            </a:r>
            <a:r>
              <a:rPr lang="en-US" dirty="0" err="1" smtClean="0">
                <a:latin typeface="Kristen ITC" panose="03050502040202030202" pitchFamily="66" charset="0"/>
              </a:rPr>
              <a:t>kwondo</a:t>
            </a:r>
            <a:r>
              <a:rPr lang="en-US" dirty="0" smtClean="0">
                <a:latin typeface="Kristen ITC" panose="03050502040202030202" pitchFamily="66" charset="0"/>
              </a:rPr>
              <a:t>, while your children are learning to read, they work in progress groups to master each level of phonics and reading.</a:t>
            </a:r>
          </a:p>
          <a:p>
            <a:pPr>
              <a:spcBef>
                <a:spcPts val="0"/>
              </a:spcBef>
              <a:spcAft>
                <a:spcPts val="0"/>
              </a:spcAft>
            </a:pPr>
            <a:endParaRPr lang="en-US" dirty="0" smtClean="0">
              <a:latin typeface="Kristen ITC" panose="03050502040202030202" pitchFamily="66" charset="0"/>
              <a:ea typeface="Calibri"/>
              <a:cs typeface="Calibri"/>
            </a:endParaRPr>
          </a:p>
          <a:p>
            <a:pPr marL="285750" indent="-285750">
              <a:spcBef>
                <a:spcPts val="0"/>
              </a:spcBef>
              <a:spcAft>
                <a:spcPts val="0"/>
              </a:spcAft>
              <a:buFont typeface="Arial" panose="020B0604020202020204" pitchFamily="34" charset="0"/>
              <a:buChar char="•"/>
            </a:pPr>
            <a:r>
              <a:rPr lang="en-US" dirty="0" smtClean="0">
                <a:latin typeface="Kristen ITC" panose="03050502040202030202" pitchFamily="66" charset="0"/>
              </a:rPr>
              <a:t>Children work in these progress group for one 40 minutes each day. This means they are learning at their ‘challenge’ level for 3.5 hours a week. (Reception children build up to this throughout the year).</a:t>
            </a:r>
            <a:endParaRPr lang="en-US" dirty="0" smtClean="0">
              <a:latin typeface="Kristen ITC" panose="03050502040202030202" pitchFamily="66" charset="0"/>
              <a:ea typeface="Calibri"/>
              <a:cs typeface="Calibri"/>
            </a:endParaRPr>
          </a:p>
          <a:p>
            <a:pPr>
              <a:spcBef>
                <a:spcPts val="0"/>
              </a:spcBef>
              <a:spcAft>
                <a:spcPts val="0"/>
              </a:spcAft>
            </a:pPr>
            <a:endParaRPr lang="en-US" dirty="0" smtClean="0">
              <a:latin typeface="Kristen ITC" panose="03050502040202030202" pitchFamily="66" charset="0"/>
              <a:ea typeface="Calibri"/>
              <a:cs typeface="Calibri"/>
            </a:endParaRPr>
          </a:p>
          <a:p>
            <a:pPr marL="285750" indent="-285750">
              <a:spcBef>
                <a:spcPts val="0"/>
              </a:spcBef>
              <a:spcAft>
                <a:spcPts val="0"/>
              </a:spcAft>
              <a:buFont typeface="Arial" panose="020B0604020202020204" pitchFamily="34" charset="0"/>
              <a:buChar char="•"/>
            </a:pPr>
            <a:r>
              <a:rPr lang="en-US" dirty="0" smtClean="0">
                <a:latin typeface="Kristen ITC" panose="03050502040202030202" pitchFamily="66" charset="0"/>
              </a:rPr>
              <a:t>As the reading leader, I assess and re-group the children every half-term. This allows us to whisk children through the phonic stages as quickly as possible.</a:t>
            </a:r>
            <a:endParaRPr lang="en-US" dirty="0">
              <a:latin typeface="Kristen ITC" panose="03050502040202030202" pitchFamily="66" charset="0"/>
              <a:ea typeface="Calibri"/>
              <a:cs typeface="Calibri"/>
            </a:endParaRPr>
          </a:p>
        </p:txBody>
      </p:sp>
    </p:spTree>
    <p:extLst>
      <p:ext uri="{BB962C8B-B14F-4D97-AF65-F5344CB8AC3E}">
        <p14:creationId xmlns:p14="http://schemas.microsoft.com/office/powerpoint/2010/main" val="29248231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7279E094-2F07-E241-8BC8-4E837AF4CC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6625" y="1222001"/>
            <a:ext cx="5038725" cy="3350925"/>
          </a:xfrm>
          <a:prstGeom prst="rect">
            <a:avLst/>
          </a:prstGeom>
        </p:spPr>
      </p:pic>
      <p:sp>
        <p:nvSpPr>
          <p:cNvPr id="3" name="Rectangle 2"/>
          <p:cNvSpPr/>
          <p:nvPr/>
        </p:nvSpPr>
        <p:spPr>
          <a:xfrm>
            <a:off x="807232" y="520184"/>
            <a:ext cx="7075976" cy="461665"/>
          </a:xfrm>
          <a:prstGeom prst="rect">
            <a:avLst/>
          </a:prstGeom>
        </p:spPr>
        <p:txBody>
          <a:bodyPr wrap="none">
            <a:spAutoFit/>
          </a:bodyPr>
          <a:lstStyle/>
          <a:p>
            <a:r>
              <a:rPr lang="en-US" sz="2400" u="sng" dirty="0" smtClean="0">
                <a:latin typeface="Kristen ITC" panose="03050502040202030202" pitchFamily="66" charset="0"/>
              </a:rPr>
              <a:t>One-to-one tutoring – ‘keep up, not catch up!’</a:t>
            </a:r>
            <a:endParaRPr lang="en-GB" sz="2400" u="sng" dirty="0">
              <a:latin typeface="Kristen ITC" panose="03050502040202030202" pitchFamily="66" charset="0"/>
            </a:endParaRPr>
          </a:p>
        </p:txBody>
      </p:sp>
      <p:sp>
        <p:nvSpPr>
          <p:cNvPr id="4" name="Rectangle 3"/>
          <p:cNvSpPr/>
          <p:nvPr/>
        </p:nvSpPr>
        <p:spPr>
          <a:xfrm>
            <a:off x="247650" y="4808488"/>
            <a:ext cx="9801225" cy="1754326"/>
          </a:xfrm>
          <a:prstGeom prst="rect">
            <a:avLst/>
          </a:prstGeom>
        </p:spPr>
        <p:txBody>
          <a:bodyPr wrap="square">
            <a:spAutoFit/>
          </a:bodyPr>
          <a:lstStyle/>
          <a:p>
            <a:pPr marL="285750" indent="-285750">
              <a:buFont typeface="Arial" panose="020B0604020202020204" pitchFamily="34" charset="0"/>
              <a:buChar char="•"/>
            </a:pPr>
            <a:r>
              <a:rPr lang="en-US" dirty="0" smtClean="0">
                <a:latin typeface="Kristen ITC" panose="03050502040202030202" pitchFamily="66" charset="0"/>
              </a:rPr>
              <a:t>We want to make sure every child learns to read in our school.</a:t>
            </a:r>
          </a:p>
          <a:p>
            <a:endParaRPr lang="en-US" dirty="0">
              <a:latin typeface="Kristen ITC" panose="03050502040202030202" pitchFamily="66" charset="0"/>
            </a:endParaRPr>
          </a:p>
          <a:p>
            <a:pPr marL="285750" indent="-285750">
              <a:buFont typeface="Arial" panose="020B0604020202020204" pitchFamily="34" charset="0"/>
              <a:buChar char="•"/>
            </a:pPr>
            <a:r>
              <a:rPr lang="en-US" dirty="0">
                <a:latin typeface="Kristen ITC" panose="03050502040202030202" pitchFamily="66" charset="0"/>
              </a:rPr>
              <a:t>Some children need extra practice when learning to read so we teach these children one-to-one for </a:t>
            </a:r>
            <a:r>
              <a:rPr lang="en-US" dirty="0" smtClean="0">
                <a:latin typeface="Kristen ITC" panose="03050502040202030202" pitchFamily="66" charset="0"/>
              </a:rPr>
              <a:t>a few </a:t>
            </a:r>
            <a:r>
              <a:rPr lang="en-US" dirty="0">
                <a:latin typeface="Kristen ITC" panose="03050502040202030202" pitchFamily="66" charset="0"/>
              </a:rPr>
              <a:t>minutes every day – on top of their group lesson.</a:t>
            </a:r>
          </a:p>
          <a:p>
            <a:endParaRPr lang="en-US" dirty="0">
              <a:latin typeface="Kristen ITC" panose="03050502040202030202" pitchFamily="66" charset="0"/>
            </a:endParaRPr>
          </a:p>
          <a:p>
            <a:pPr marL="285750" indent="-285750">
              <a:buFont typeface="Arial" panose="020B0604020202020204" pitchFamily="34" charset="0"/>
              <a:buChar char="•"/>
            </a:pPr>
            <a:r>
              <a:rPr lang="en-US" dirty="0">
                <a:latin typeface="Kristen ITC" panose="03050502040202030202" pitchFamily="66" charset="0"/>
              </a:rPr>
              <a:t>We make sure they ‘keep up’ from the beginning and don’t need ‘catch up’ later on.</a:t>
            </a:r>
          </a:p>
        </p:txBody>
      </p:sp>
    </p:spTree>
    <p:extLst>
      <p:ext uri="{BB962C8B-B14F-4D97-AF65-F5344CB8AC3E}">
        <p14:creationId xmlns:p14="http://schemas.microsoft.com/office/powerpoint/2010/main" val="1782588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976" y="234434"/>
            <a:ext cx="3600423" cy="461665"/>
          </a:xfrm>
          <a:prstGeom prst="rect">
            <a:avLst/>
          </a:prstGeom>
        </p:spPr>
        <p:txBody>
          <a:bodyPr wrap="square">
            <a:spAutoFit/>
          </a:bodyPr>
          <a:lstStyle/>
          <a:p>
            <a:r>
              <a:rPr lang="en-US" sz="2400" u="sng" dirty="0">
                <a:latin typeface="Kristen ITC" panose="03050502040202030202" pitchFamily="66" charset="0"/>
                <a:ea typeface="Arial"/>
                <a:cs typeface="Arial"/>
                <a:sym typeface="Arial"/>
              </a:rPr>
              <a:t>What is phonics?</a:t>
            </a:r>
            <a:endParaRPr lang="en-GB" sz="2400" u="sng" dirty="0">
              <a:latin typeface="Kristen ITC" panose="03050502040202030202" pitchFamily="66" charset="0"/>
            </a:endParaRPr>
          </a:p>
        </p:txBody>
      </p:sp>
      <p:pic>
        <p:nvPicPr>
          <p:cNvPr id="3" name="Picture 2" descr="Logo, company name&#10;&#10;Description automatically generated">
            <a:extLst>
              <a:ext uri="{FF2B5EF4-FFF2-40B4-BE49-F238E27FC236}">
                <a16:creationId xmlns:a16="http://schemas.microsoft.com/office/drawing/2014/main" id="{0E91C4A9-039C-6C83-6C3C-DE380516B364}"/>
              </a:ext>
            </a:extLst>
          </p:cNvPr>
          <p:cNvPicPr>
            <a:picLocks noChangeAspect="1"/>
          </p:cNvPicPr>
          <p:nvPr/>
        </p:nvPicPr>
        <p:blipFill>
          <a:blip r:embed="rId2"/>
          <a:stretch>
            <a:fillRect/>
          </a:stretch>
        </p:blipFill>
        <p:spPr>
          <a:xfrm>
            <a:off x="538781" y="1244360"/>
            <a:ext cx="2141134" cy="1015097"/>
          </a:xfrm>
          <a:prstGeom prst="rect">
            <a:avLst/>
          </a:prstGeom>
        </p:spPr>
      </p:pic>
      <p:pic>
        <p:nvPicPr>
          <p:cNvPr id="4" name="Picture 3" descr="Icon&#10;&#10;Description automatically generated">
            <a:extLst>
              <a:ext uri="{FF2B5EF4-FFF2-40B4-BE49-F238E27FC236}">
                <a16:creationId xmlns:a16="http://schemas.microsoft.com/office/drawing/2014/main" id="{B3DF2F75-2DE2-8CBD-41DC-60221AE32106}"/>
              </a:ext>
            </a:extLst>
          </p:cNvPr>
          <p:cNvPicPr>
            <a:picLocks noChangeAspect="1"/>
          </p:cNvPicPr>
          <p:nvPr/>
        </p:nvPicPr>
        <p:blipFill>
          <a:blip r:embed="rId3"/>
          <a:stretch>
            <a:fillRect/>
          </a:stretch>
        </p:blipFill>
        <p:spPr>
          <a:xfrm>
            <a:off x="4124097" y="1244360"/>
            <a:ext cx="2141134" cy="1017734"/>
          </a:xfrm>
          <a:prstGeom prst="rect">
            <a:avLst/>
          </a:prstGeom>
        </p:spPr>
      </p:pic>
      <p:sp>
        <p:nvSpPr>
          <p:cNvPr id="5" name="Rectangle 4"/>
          <p:cNvSpPr/>
          <p:nvPr/>
        </p:nvSpPr>
        <p:spPr>
          <a:xfrm>
            <a:off x="180976" y="2807718"/>
            <a:ext cx="11677650" cy="3416320"/>
          </a:xfrm>
          <a:prstGeom prst="rect">
            <a:avLst/>
          </a:prstGeom>
        </p:spPr>
        <p:txBody>
          <a:bodyPr wrap="square">
            <a:spAutoFit/>
          </a:bodyPr>
          <a:lstStyle/>
          <a:p>
            <a:pPr marL="285750" lvl="0" indent="-285750">
              <a:buSzPct val="100000"/>
              <a:buFont typeface="Arial" panose="020B0604020202020204" pitchFamily="34" charset="0"/>
              <a:buChar char="•"/>
            </a:pPr>
            <a:r>
              <a:rPr lang="en-US" dirty="0">
                <a:latin typeface="Kristen ITC" panose="03050502040202030202" pitchFamily="66" charset="0"/>
              </a:rPr>
              <a:t>All words are made up of individual </a:t>
            </a:r>
            <a:r>
              <a:rPr lang="en-US" b="1" dirty="0">
                <a:latin typeface="Kristen ITC" panose="03050502040202030202" pitchFamily="66" charset="0"/>
              </a:rPr>
              <a:t>sounds. </a:t>
            </a:r>
            <a:r>
              <a:rPr lang="en-US" dirty="0">
                <a:latin typeface="Kristen ITC" panose="03050502040202030202" pitchFamily="66" charset="0"/>
              </a:rPr>
              <a:t>These sounds are blended together to form </a:t>
            </a:r>
            <a:r>
              <a:rPr lang="en-US" dirty="0" smtClean="0">
                <a:latin typeface="Kristen ITC" panose="03050502040202030202" pitchFamily="66" charset="0"/>
              </a:rPr>
              <a:t>words. </a:t>
            </a:r>
            <a:r>
              <a:rPr lang="en-US" dirty="0" smtClean="0">
                <a:solidFill>
                  <a:schemeClr val="dk1"/>
                </a:solidFill>
                <a:latin typeface="Kristen ITC" panose="03050502040202030202" pitchFamily="66" charset="0"/>
                <a:ea typeface="Calibri"/>
                <a:cs typeface="Calibri"/>
                <a:sym typeface="Calibri"/>
              </a:rPr>
              <a:t>e.g</a:t>
            </a:r>
            <a:r>
              <a:rPr lang="en-US" dirty="0">
                <a:solidFill>
                  <a:schemeClr val="dk1"/>
                </a:solidFill>
                <a:latin typeface="Kristen ITC" panose="03050502040202030202" pitchFamily="66" charset="0"/>
                <a:ea typeface="Calibri"/>
                <a:cs typeface="Calibri"/>
                <a:sym typeface="Calibri"/>
              </a:rPr>
              <a:t>. in </a:t>
            </a:r>
            <a:r>
              <a:rPr lang="en-US" dirty="0" smtClean="0">
                <a:latin typeface="Kristen ITC" panose="03050502040202030202" pitchFamily="66" charset="0"/>
              </a:rPr>
              <a:t>‘mat’ we have the sounds ‘m’, ‘a’, ‘t’, ship – ‘</a:t>
            </a:r>
            <a:r>
              <a:rPr lang="en-US" dirty="0" err="1" smtClean="0">
                <a:latin typeface="Kristen ITC" panose="03050502040202030202" pitchFamily="66" charset="0"/>
              </a:rPr>
              <a:t>sh</a:t>
            </a:r>
            <a:r>
              <a:rPr lang="en-US" dirty="0" smtClean="0">
                <a:latin typeface="Kristen ITC" panose="03050502040202030202" pitchFamily="66" charset="0"/>
              </a:rPr>
              <a:t>’, ‘</a:t>
            </a:r>
            <a:r>
              <a:rPr lang="en-US" dirty="0" err="1" smtClean="0">
                <a:latin typeface="Kristen ITC" panose="03050502040202030202" pitchFamily="66" charset="0"/>
              </a:rPr>
              <a:t>i</a:t>
            </a:r>
            <a:r>
              <a:rPr lang="en-US" dirty="0" smtClean="0">
                <a:latin typeface="Kristen ITC" panose="03050502040202030202" pitchFamily="66" charset="0"/>
              </a:rPr>
              <a:t>’, ‘p’.</a:t>
            </a:r>
          </a:p>
          <a:p>
            <a:pPr lvl="0">
              <a:buSzPct val="25000"/>
            </a:pPr>
            <a:endParaRPr lang="en-US" i="1" dirty="0">
              <a:solidFill>
                <a:schemeClr val="dk1"/>
              </a:solidFill>
              <a:latin typeface="Kristen ITC" panose="03050502040202030202" pitchFamily="66" charset="0"/>
              <a:ea typeface="Calibri"/>
              <a:cs typeface="Calibri"/>
              <a:sym typeface="Calibri"/>
            </a:endParaRPr>
          </a:p>
          <a:p>
            <a:pPr marL="285750" lvl="0" indent="-285750">
              <a:buSzPct val="100000"/>
              <a:buFont typeface="Arial" panose="020B0604020202020204" pitchFamily="34" charset="0"/>
              <a:buChar char="•"/>
            </a:pPr>
            <a:r>
              <a:rPr lang="en-US" dirty="0" smtClean="0">
                <a:solidFill>
                  <a:schemeClr val="dk1"/>
                </a:solidFill>
                <a:latin typeface="Kristen ITC" panose="03050502040202030202" pitchFamily="66" charset="0"/>
                <a:ea typeface="Calibri"/>
                <a:cs typeface="Calibri"/>
                <a:sym typeface="Calibri"/>
              </a:rPr>
              <a:t>A </a:t>
            </a:r>
            <a:r>
              <a:rPr lang="en-US" dirty="0">
                <a:solidFill>
                  <a:schemeClr val="dk1"/>
                </a:solidFill>
                <a:latin typeface="Kristen ITC" panose="03050502040202030202" pitchFamily="66" charset="0"/>
                <a:ea typeface="Calibri"/>
                <a:cs typeface="Calibri"/>
                <a:sym typeface="Calibri"/>
              </a:rPr>
              <a:t>grapheme is another name for the letters we use to write the sound. It’s spelling of a sound on the page. </a:t>
            </a:r>
            <a:endParaRPr lang="en-US" dirty="0" smtClean="0">
              <a:solidFill>
                <a:schemeClr val="dk1"/>
              </a:solidFill>
              <a:latin typeface="Kristen ITC" panose="03050502040202030202" pitchFamily="66" charset="0"/>
              <a:ea typeface="Calibri"/>
              <a:cs typeface="Calibri"/>
              <a:sym typeface="Calibri"/>
            </a:endParaRPr>
          </a:p>
          <a:p>
            <a:pPr lvl="0">
              <a:buSzPct val="100000"/>
            </a:pPr>
            <a:endParaRPr lang="en-US" i="1" dirty="0">
              <a:latin typeface="Kristen ITC" panose="03050502040202030202" pitchFamily="66" charset="0"/>
              <a:sym typeface="Calibri"/>
            </a:endParaRPr>
          </a:p>
          <a:p>
            <a:pPr marL="285750" lvl="0" indent="-285750">
              <a:buSzPct val="100000"/>
              <a:buFont typeface="Arial" panose="020B0604020202020204" pitchFamily="34" charset="0"/>
              <a:buChar char="•"/>
            </a:pPr>
            <a:r>
              <a:rPr lang="en-US" dirty="0" smtClean="0">
                <a:solidFill>
                  <a:schemeClr val="dk1"/>
                </a:solidFill>
                <a:latin typeface="Kristen ITC" panose="03050502040202030202" pitchFamily="66" charset="0"/>
                <a:ea typeface="Calibri"/>
                <a:cs typeface="Calibri"/>
                <a:sym typeface="Calibri"/>
              </a:rPr>
              <a:t>Using </a:t>
            </a:r>
            <a:r>
              <a:rPr lang="en-US" dirty="0">
                <a:solidFill>
                  <a:schemeClr val="dk1"/>
                </a:solidFill>
                <a:latin typeface="Kristen ITC" panose="03050502040202030202" pitchFamily="66" charset="0"/>
                <a:ea typeface="Calibri"/>
                <a:cs typeface="Calibri"/>
                <a:sym typeface="Calibri"/>
              </a:rPr>
              <a:t>phonics, children learn to read by saying each sound and blending them to read a </a:t>
            </a:r>
            <a:r>
              <a:rPr lang="en-US" dirty="0" smtClean="0">
                <a:solidFill>
                  <a:schemeClr val="dk1"/>
                </a:solidFill>
                <a:latin typeface="Kristen ITC" panose="03050502040202030202" pitchFamily="66" charset="0"/>
                <a:ea typeface="Calibri"/>
                <a:cs typeface="Calibri"/>
                <a:sym typeface="Calibri"/>
              </a:rPr>
              <a:t>word. Children </a:t>
            </a:r>
            <a:r>
              <a:rPr lang="en-US" dirty="0">
                <a:solidFill>
                  <a:schemeClr val="dk1"/>
                </a:solidFill>
                <a:latin typeface="Kristen ITC" panose="03050502040202030202" pitchFamily="66" charset="0"/>
                <a:ea typeface="Calibri"/>
                <a:cs typeface="Calibri"/>
                <a:sym typeface="Calibri"/>
              </a:rPr>
              <a:t>learn to spell by segmenting a word into sounds and writing the matching </a:t>
            </a:r>
            <a:r>
              <a:rPr lang="en-US" dirty="0" smtClean="0">
                <a:solidFill>
                  <a:schemeClr val="dk1"/>
                </a:solidFill>
                <a:latin typeface="Kristen ITC" panose="03050502040202030202" pitchFamily="66" charset="0"/>
                <a:ea typeface="Calibri"/>
                <a:cs typeface="Calibri"/>
                <a:sym typeface="Calibri"/>
              </a:rPr>
              <a:t>graphemes.</a:t>
            </a:r>
          </a:p>
          <a:p>
            <a:pPr marL="285750" lvl="0" indent="-285750">
              <a:buSzPct val="100000"/>
              <a:buFont typeface="Arial" panose="020B0604020202020204" pitchFamily="34" charset="0"/>
              <a:buChar char="•"/>
            </a:pPr>
            <a:endParaRPr lang="en-US" dirty="0">
              <a:solidFill>
                <a:schemeClr val="dk1"/>
              </a:solidFill>
              <a:latin typeface="Kristen ITC" panose="03050502040202030202" pitchFamily="66" charset="0"/>
              <a:cs typeface="Calibri"/>
              <a:sym typeface="Calibri"/>
            </a:endParaRPr>
          </a:p>
          <a:p>
            <a:pPr marL="285750" lvl="0" indent="-285750">
              <a:buSzPct val="100000"/>
              <a:buFont typeface="Arial" panose="020B0604020202020204" pitchFamily="34" charset="0"/>
              <a:buChar char="•"/>
            </a:pPr>
            <a:r>
              <a:rPr lang="en-US" dirty="0" smtClean="0">
                <a:latin typeface="Kristen ITC" panose="03050502040202030202" pitchFamily="66" charset="0"/>
              </a:rPr>
              <a:t>The </a:t>
            </a:r>
            <a:r>
              <a:rPr lang="en-US" dirty="0">
                <a:latin typeface="Kristen ITC" panose="03050502040202030202" pitchFamily="66" charset="0"/>
              </a:rPr>
              <a:t>National Curriculum ensures that all children are taught Phonics systematically. </a:t>
            </a:r>
            <a:r>
              <a:rPr lang="en-US" dirty="0" smtClean="0">
                <a:latin typeface="Kristen ITC" panose="03050502040202030202" pitchFamily="66" charset="0"/>
              </a:rPr>
              <a:t>This </a:t>
            </a:r>
            <a:r>
              <a:rPr lang="en-US" dirty="0">
                <a:latin typeface="Kristen ITC" panose="03050502040202030202" pitchFamily="66" charset="0"/>
              </a:rPr>
              <a:t>gives your children the tools to read any word, for example </a:t>
            </a:r>
            <a:r>
              <a:rPr lang="en-GB" i="1" dirty="0">
                <a:solidFill>
                  <a:schemeClr val="tx2"/>
                </a:solidFill>
                <a:latin typeface="Kristen ITC" panose="03050502040202030202" pitchFamily="66" charset="0"/>
              </a:rPr>
              <a:t>demonstrate, containing, roamed, trivial, injured, whimper.</a:t>
            </a:r>
          </a:p>
        </p:txBody>
      </p:sp>
    </p:spTree>
    <p:extLst>
      <p:ext uri="{BB962C8B-B14F-4D97-AF65-F5344CB8AC3E}">
        <p14:creationId xmlns:p14="http://schemas.microsoft.com/office/powerpoint/2010/main" val="191928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2975" y="1242536"/>
            <a:ext cx="6096000" cy="1754326"/>
          </a:xfrm>
          <a:prstGeom prst="rect">
            <a:avLst/>
          </a:prstGeom>
        </p:spPr>
        <p:txBody>
          <a:bodyPr>
            <a:spAutoFit/>
          </a:bodyPr>
          <a:lstStyle/>
          <a:p>
            <a:pPr marL="457200" indent="-457200">
              <a:buFont typeface="Arial"/>
              <a:buChar char="•"/>
            </a:pPr>
            <a:r>
              <a:rPr lang="en-US" dirty="0" smtClean="0">
                <a:latin typeface="Kristen ITC" panose="03050502040202030202" pitchFamily="66" charset="0"/>
              </a:rPr>
              <a:t>44 sounds</a:t>
            </a:r>
          </a:p>
          <a:p>
            <a:pPr marL="457200" indent="-457200">
              <a:buFont typeface="Arial"/>
              <a:buChar char="•"/>
            </a:pPr>
            <a:r>
              <a:rPr lang="en-US" dirty="0" smtClean="0">
                <a:latin typeface="Kristen ITC" panose="03050502040202030202" pitchFamily="66" charset="0"/>
              </a:rPr>
              <a:t>26 letters</a:t>
            </a:r>
          </a:p>
          <a:p>
            <a:pPr marL="457200" indent="-457200">
              <a:buFont typeface="Arial"/>
              <a:buChar char="•"/>
            </a:pPr>
            <a:r>
              <a:rPr lang="en-US" dirty="0" smtClean="0">
                <a:latin typeface="Kristen ITC" panose="03050502040202030202" pitchFamily="66" charset="0"/>
              </a:rPr>
              <a:t>Over 150+ graphemes (letter combinations)</a:t>
            </a:r>
          </a:p>
          <a:p>
            <a:pPr marL="457200" indent="-457200">
              <a:buFont typeface="Arial"/>
              <a:buChar char="•"/>
            </a:pPr>
            <a:endParaRPr lang="en-US" dirty="0" smtClean="0">
              <a:latin typeface="Kristen ITC" panose="03050502040202030202" pitchFamily="66" charset="0"/>
            </a:endParaRPr>
          </a:p>
          <a:p>
            <a:r>
              <a:rPr lang="en-US" dirty="0" smtClean="0">
                <a:latin typeface="Kristen ITC" panose="03050502040202030202" pitchFamily="66" charset="0"/>
              </a:rPr>
              <a:t>One of the most complex alphabetic codes in the world.</a:t>
            </a:r>
            <a:endParaRPr lang="en-US" dirty="0">
              <a:latin typeface="Kristen ITC" panose="03050502040202030202" pitchFamily="66" charset="0"/>
            </a:endParaRPr>
          </a:p>
        </p:txBody>
      </p:sp>
      <p:sp>
        <p:nvSpPr>
          <p:cNvPr id="3" name="Rectangle 2"/>
          <p:cNvSpPr/>
          <p:nvPr/>
        </p:nvSpPr>
        <p:spPr>
          <a:xfrm>
            <a:off x="565493" y="3205966"/>
            <a:ext cx="11159782" cy="3139321"/>
          </a:xfrm>
          <a:prstGeom prst="rect">
            <a:avLst/>
          </a:prstGeom>
        </p:spPr>
        <p:txBody>
          <a:bodyPr wrap="square">
            <a:spAutoFit/>
          </a:bodyPr>
          <a:lstStyle/>
          <a:p>
            <a:pPr marL="285750" lvl="0" indent="-285750" defTabSz="457200">
              <a:buClr>
                <a:schemeClr val="dk1"/>
              </a:buClr>
              <a:buSzPct val="100000"/>
              <a:buFont typeface="Arial" panose="020B0604020202020204" pitchFamily="34" charset="0"/>
              <a:buChar char="•"/>
              <a:defRPr/>
            </a:pPr>
            <a:r>
              <a:rPr lang="en-US" dirty="0">
                <a:latin typeface="Kristen ITC" panose="03050502040202030202" pitchFamily="66" charset="0"/>
              </a:rPr>
              <a:t>We use 44 sounds to make all the words in the English language.                                     </a:t>
            </a:r>
            <a:br>
              <a:rPr lang="en-US" dirty="0">
                <a:latin typeface="Kristen ITC" panose="03050502040202030202" pitchFamily="66" charset="0"/>
              </a:rPr>
            </a:br>
            <a:r>
              <a:rPr lang="en-US" dirty="0">
                <a:latin typeface="Kristen ITC" panose="03050502040202030202" pitchFamily="66" charset="0"/>
              </a:rPr>
              <a:t>This means we’ve got a problem. </a:t>
            </a:r>
            <a:r>
              <a:rPr lang="en-US" dirty="0" smtClean="0">
                <a:latin typeface="Kristen ITC" panose="03050502040202030202" pitchFamily="66" charset="0"/>
              </a:rPr>
              <a:t>We’ve </a:t>
            </a:r>
            <a:r>
              <a:rPr lang="en-US" dirty="0">
                <a:latin typeface="Kristen ITC" panose="03050502040202030202" pitchFamily="66" charset="0"/>
              </a:rPr>
              <a:t>got 44 sounds and only 26 </a:t>
            </a:r>
            <a:r>
              <a:rPr lang="en-US" dirty="0" smtClean="0">
                <a:latin typeface="Kristen ITC" panose="03050502040202030202" pitchFamily="66" charset="0"/>
              </a:rPr>
              <a:t>letters!</a:t>
            </a:r>
            <a:endParaRPr lang="en-US" dirty="0">
              <a:latin typeface="Kristen ITC" panose="03050502040202030202" pitchFamily="66" charset="0"/>
            </a:endParaRPr>
          </a:p>
          <a:p>
            <a:pPr marL="285750" lvl="0" indent="-285750" defTabSz="457200">
              <a:buClr>
                <a:schemeClr val="dk1"/>
              </a:buClr>
              <a:buSzPct val="100000"/>
              <a:buFont typeface="Arial" panose="020B0604020202020204" pitchFamily="34" charset="0"/>
              <a:buChar char="•"/>
              <a:defRPr/>
            </a:pPr>
            <a:endParaRPr lang="en-US" dirty="0">
              <a:latin typeface="Kristen ITC" panose="03050502040202030202" pitchFamily="66" charset="0"/>
            </a:endParaRPr>
          </a:p>
          <a:p>
            <a:pPr marL="285750" lvl="0" indent="-285750" defTabSz="457200">
              <a:buClr>
                <a:schemeClr val="dk1"/>
              </a:buClr>
              <a:buSzPct val="100000"/>
              <a:buFont typeface="Arial" panose="020B0604020202020204" pitchFamily="34" charset="0"/>
              <a:buChar char="•"/>
              <a:defRPr/>
            </a:pPr>
            <a:r>
              <a:rPr lang="en-US" dirty="0">
                <a:latin typeface="Kristen ITC" panose="03050502040202030202" pitchFamily="66" charset="0"/>
              </a:rPr>
              <a:t>The 26 letters work singly, in pairs and sometimes in threes to represent one sound</a:t>
            </a:r>
            <a:r>
              <a:rPr lang="en-US" dirty="0" smtClean="0">
                <a:latin typeface="Kristen ITC" panose="03050502040202030202" pitchFamily="66" charset="0"/>
              </a:rPr>
              <a:t>.</a:t>
            </a:r>
          </a:p>
          <a:p>
            <a:pPr lvl="0" defTabSz="457200">
              <a:buClr>
                <a:schemeClr val="dk1"/>
              </a:buClr>
              <a:buSzPct val="100000"/>
              <a:defRPr/>
            </a:pPr>
            <a:endParaRPr lang="en-US" dirty="0">
              <a:latin typeface="Kristen ITC" panose="03050502040202030202" pitchFamily="66" charset="0"/>
            </a:endParaRPr>
          </a:p>
          <a:p>
            <a:pPr marL="285750" lvl="0" indent="-285750" defTabSz="457200">
              <a:buClr>
                <a:schemeClr val="dk1"/>
              </a:buClr>
              <a:buSzPct val="100000"/>
              <a:buFont typeface="Arial" panose="020B0604020202020204" pitchFamily="34" charset="0"/>
              <a:buChar char="•"/>
              <a:defRPr/>
            </a:pPr>
            <a:r>
              <a:rPr lang="en-US" dirty="0">
                <a:latin typeface="Kristen ITC" panose="03050502040202030202" pitchFamily="66" charset="0"/>
                <a:ea typeface="Times New Roman"/>
                <a:cs typeface="Times New Roman"/>
                <a:sym typeface="Times New Roman"/>
              </a:rPr>
              <a:t>We have to </a:t>
            </a:r>
            <a:r>
              <a:rPr lang="en-US" dirty="0">
                <a:solidFill>
                  <a:schemeClr val="dk1"/>
                </a:solidFill>
                <a:latin typeface="Kristen ITC" panose="03050502040202030202" pitchFamily="66" charset="0"/>
                <a:ea typeface="Times New Roman"/>
                <a:cs typeface="Times New Roman"/>
                <a:sym typeface="Times New Roman"/>
              </a:rPr>
              <a:t>group letter</a:t>
            </a:r>
            <a:r>
              <a:rPr lang="en-US" dirty="0">
                <a:latin typeface="Kristen ITC" panose="03050502040202030202" pitchFamily="66" charset="0"/>
                <a:ea typeface="Times New Roman"/>
                <a:cs typeface="Times New Roman"/>
                <a:sym typeface="Times New Roman"/>
              </a:rPr>
              <a:t>s together to write some sounds e.g. ‘</a:t>
            </a:r>
            <a:r>
              <a:rPr lang="en-US" dirty="0" err="1">
                <a:latin typeface="Kristen ITC" panose="03050502040202030202" pitchFamily="66" charset="0"/>
                <a:ea typeface="Times New Roman"/>
                <a:cs typeface="Times New Roman"/>
                <a:sym typeface="Times New Roman"/>
              </a:rPr>
              <a:t>igh</a:t>
            </a:r>
            <a:r>
              <a:rPr lang="en-US" dirty="0">
                <a:latin typeface="Kristen ITC" panose="03050502040202030202" pitchFamily="66" charset="0"/>
                <a:ea typeface="Times New Roman"/>
                <a:cs typeface="Times New Roman"/>
                <a:sym typeface="Times New Roman"/>
              </a:rPr>
              <a:t>’, ‘air’.</a:t>
            </a:r>
            <a:endParaRPr lang="en-GB" dirty="0">
              <a:latin typeface="Kristen ITC" panose="03050502040202030202" pitchFamily="66" charset="0"/>
            </a:endParaRPr>
          </a:p>
          <a:p>
            <a:pPr marL="285750" lvl="0" indent="-285750">
              <a:buClr>
                <a:schemeClr val="dk1"/>
              </a:buClr>
              <a:buSzPct val="100000"/>
              <a:buFont typeface="Arial" panose="020B0604020202020204" pitchFamily="34" charset="0"/>
              <a:buChar char="•"/>
            </a:pPr>
            <a:endParaRPr lang="en-US" dirty="0">
              <a:solidFill>
                <a:schemeClr val="dk1"/>
              </a:solidFill>
              <a:latin typeface="Kristen ITC" panose="03050502040202030202" pitchFamily="66" charset="0"/>
              <a:ea typeface="Times New Roman"/>
              <a:cs typeface="Times New Roman"/>
              <a:sym typeface="Times New Roman"/>
            </a:endParaRPr>
          </a:p>
          <a:p>
            <a:pPr marL="285750" lvl="0" indent="-285750">
              <a:buClr>
                <a:schemeClr val="dk1"/>
              </a:buClr>
              <a:buSzPct val="100000"/>
              <a:buFont typeface="Arial" panose="020B0604020202020204" pitchFamily="34" charset="0"/>
              <a:buChar char="•"/>
            </a:pPr>
            <a:r>
              <a:rPr lang="en-US" dirty="0">
                <a:solidFill>
                  <a:schemeClr val="dk1"/>
                </a:solidFill>
                <a:latin typeface="Kristen ITC" panose="03050502040202030202" pitchFamily="66" charset="0"/>
                <a:ea typeface="Times New Roman"/>
                <a:cs typeface="Times New Roman"/>
                <a:sym typeface="Times New Roman"/>
              </a:rPr>
              <a:t>In English we have more than 150 ways to represent 44 sounds, using </a:t>
            </a:r>
            <a:r>
              <a:rPr lang="en-US" dirty="0" smtClean="0">
                <a:latin typeface="Kristen ITC" panose="03050502040202030202" pitchFamily="66" charset="0"/>
                <a:ea typeface="Times New Roman"/>
                <a:cs typeface="Times New Roman"/>
                <a:sym typeface="Times New Roman"/>
              </a:rPr>
              <a:t>the</a:t>
            </a:r>
            <a:r>
              <a:rPr lang="en-US" dirty="0">
                <a:solidFill>
                  <a:schemeClr val="dk1"/>
                </a:solidFill>
                <a:latin typeface="Kristen ITC" panose="03050502040202030202" pitchFamily="66" charset="0"/>
                <a:ea typeface="Times New Roman"/>
                <a:cs typeface="Times New Roman"/>
                <a:sym typeface="Times New Roman"/>
              </a:rPr>
              <a:t> 26 letters in the alphabet</a:t>
            </a:r>
            <a:r>
              <a:rPr lang="en-US" dirty="0" smtClean="0">
                <a:latin typeface="Kristen ITC" panose="03050502040202030202" pitchFamily="66" charset="0"/>
                <a:ea typeface="Times New Roman"/>
                <a:cs typeface="Times New Roman"/>
                <a:sym typeface="Times New Roman"/>
              </a:rPr>
              <a:t>.</a:t>
            </a:r>
          </a:p>
          <a:p>
            <a:pPr lvl="0">
              <a:buClr>
                <a:schemeClr val="dk1"/>
              </a:buClr>
              <a:buSzPct val="100000"/>
            </a:pPr>
            <a:endParaRPr lang="en-US" dirty="0" smtClean="0">
              <a:latin typeface="Kristen ITC" panose="03050502040202030202" pitchFamily="66" charset="0"/>
              <a:ea typeface="Times New Roman"/>
              <a:cs typeface="Times New Roman"/>
              <a:sym typeface="Times New Roman"/>
            </a:endParaRPr>
          </a:p>
          <a:p>
            <a:pPr marL="285750" lvl="0" indent="-285750">
              <a:buClr>
                <a:schemeClr val="dk1"/>
              </a:buClr>
              <a:buSzPct val="100000"/>
              <a:buFont typeface="Arial" panose="020B0604020202020204" pitchFamily="34" charset="0"/>
              <a:buChar char="•"/>
            </a:pPr>
            <a:r>
              <a:rPr lang="en-US" dirty="0" smtClean="0">
                <a:latin typeface="Kristen ITC" panose="03050502040202030202" pitchFamily="66" charset="0"/>
                <a:ea typeface="Times New Roman"/>
                <a:cs typeface="Times New Roman"/>
                <a:sym typeface="Times New Roman"/>
              </a:rPr>
              <a:t>This makes our language one of the most complex in the world!</a:t>
            </a:r>
            <a:endParaRPr lang="en-US" dirty="0">
              <a:latin typeface="Kristen ITC" panose="03050502040202030202" pitchFamily="66" charset="0"/>
              <a:ea typeface="Times New Roman"/>
              <a:cs typeface="Times New Roman"/>
              <a:sym typeface="Times New Roman"/>
            </a:endParaRPr>
          </a:p>
        </p:txBody>
      </p:sp>
      <p:sp>
        <p:nvSpPr>
          <p:cNvPr id="4" name="Rectangle 3"/>
          <p:cNvSpPr/>
          <p:nvPr/>
        </p:nvSpPr>
        <p:spPr>
          <a:xfrm>
            <a:off x="660743" y="472559"/>
            <a:ext cx="3754554" cy="461665"/>
          </a:xfrm>
          <a:prstGeom prst="rect">
            <a:avLst/>
          </a:prstGeom>
        </p:spPr>
        <p:txBody>
          <a:bodyPr wrap="none">
            <a:spAutoFit/>
          </a:bodyPr>
          <a:lstStyle/>
          <a:p>
            <a:r>
              <a:rPr lang="en-US" sz="2400" u="sng" dirty="0" smtClean="0">
                <a:latin typeface="Kristen ITC" panose="03050502040202030202" pitchFamily="66" charset="0"/>
              </a:rPr>
              <a:t>English alphabetic code</a:t>
            </a:r>
            <a:endParaRPr lang="en-GB" sz="2400" u="sng" dirty="0">
              <a:latin typeface="Kristen ITC" panose="03050502040202030202" pitchFamily="66" charset="0"/>
            </a:endParaRPr>
          </a:p>
        </p:txBody>
      </p:sp>
    </p:spTree>
    <p:extLst>
      <p:ext uri="{BB962C8B-B14F-4D97-AF65-F5344CB8AC3E}">
        <p14:creationId xmlns:p14="http://schemas.microsoft.com/office/powerpoint/2010/main" val="3523618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mple_Speed_Sounds_Chart.pdf"/>
          <p:cNvPicPr>
            <a:picLocks noChangeAspect="1"/>
          </p:cNvPicPr>
          <p:nvPr/>
        </p:nvPicPr>
        <p:blipFill rotWithShape="1">
          <a:blip r:embed="rId2" cstate="screen">
            <a:extLst>
              <a:ext uri="{28A0092B-C50C-407E-A947-70E740481C1C}">
                <a14:useLocalDpi xmlns:a14="http://schemas.microsoft.com/office/drawing/2010/main"/>
              </a:ext>
            </a:extLst>
          </a:blip>
          <a:srcRect l="-238" t="6871" r="2798" b="44253"/>
          <a:stretch/>
        </p:blipFill>
        <p:spPr>
          <a:xfrm>
            <a:off x="2441501" y="947961"/>
            <a:ext cx="7693517" cy="5461036"/>
          </a:xfrm>
          <a:prstGeom prst="rect">
            <a:avLst/>
          </a:prstGeom>
        </p:spPr>
      </p:pic>
      <p:sp>
        <p:nvSpPr>
          <p:cNvPr id="3" name="Rectangle 2"/>
          <p:cNvSpPr/>
          <p:nvPr/>
        </p:nvSpPr>
        <p:spPr>
          <a:xfrm>
            <a:off x="478920" y="301109"/>
            <a:ext cx="4626588" cy="461665"/>
          </a:xfrm>
          <a:prstGeom prst="rect">
            <a:avLst/>
          </a:prstGeom>
        </p:spPr>
        <p:txBody>
          <a:bodyPr wrap="none">
            <a:spAutoFit/>
          </a:bodyPr>
          <a:lstStyle/>
          <a:p>
            <a:r>
              <a:rPr lang="en-GB" sz="2400" dirty="0" smtClean="0">
                <a:latin typeface="Kristen ITC" panose="03050502040202030202" pitchFamily="66" charset="0"/>
                <a:ea typeface="Arial Unicode MS" pitchFamily="34" charset="-128"/>
                <a:cs typeface="Arial Unicode MS" pitchFamily="34" charset="-128"/>
              </a:rPr>
              <a:t>Speed Sounds Set 1 and Set 2</a:t>
            </a:r>
            <a:endParaRPr lang="en-GB" sz="2400" dirty="0">
              <a:latin typeface="Kristen ITC" panose="03050502040202030202" pitchFamily="66" charset="0"/>
            </a:endParaRPr>
          </a:p>
        </p:txBody>
      </p:sp>
    </p:spTree>
    <p:extLst>
      <p:ext uri="{BB962C8B-B14F-4D97-AF65-F5344CB8AC3E}">
        <p14:creationId xmlns:p14="http://schemas.microsoft.com/office/powerpoint/2010/main" val="2526537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1479</Words>
  <Application>Microsoft Office PowerPoint</Application>
  <PresentationFormat>Widescreen</PresentationFormat>
  <Paragraphs>140</Paragraphs>
  <Slides>23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ＭＳ Ｐゴシック</vt:lpstr>
      <vt:lpstr>游ゴシック</vt:lpstr>
      <vt:lpstr>Arial</vt:lpstr>
      <vt:lpstr>Arial Unicode MS</vt:lpstr>
      <vt:lpstr>Calibri</vt:lpstr>
      <vt:lpstr>Calibri Light</vt:lpstr>
      <vt:lpstr>Kristen ITC</vt:lpstr>
      <vt:lpstr>Times New Roman</vt:lpstr>
      <vt:lpstr>Office Theme</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Excalibur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Teacher Local Account</dc:creator>
  <cp:lastModifiedBy>Deb Rogers</cp:lastModifiedBy>
  <cp:revision>12</cp:revision>
  <dcterms:created xsi:type="dcterms:W3CDTF">2024-11-14T15:04:21Z</dcterms:created>
  <dcterms:modified xsi:type="dcterms:W3CDTF">2025-11-06T12:07:19Z</dcterms:modified>
</cp:coreProperties>
</file>