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C918-1A88-4596-A349-52DF1CB9102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C47B3-06A0-4B30-83C0-73D70FA76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129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C918-1A88-4596-A349-52DF1CB9102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C47B3-06A0-4B30-83C0-73D70FA76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162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C918-1A88-4596-A349-52DF1CB9102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C47B3-06A0-4B30-83C0-73D70FA76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14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C918-1A88-4596-A349-52DF1CB9102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C47B3-06A0-4B30-83C0-73D70FA76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146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C918-1A88-4596-A349-52DF1CB9102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C47B3-06A0-4B30-83C0-73D70FA76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768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C918-1A88-4596-A349-52DF1CB9102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C47B3-06A0-4B30-83C0-73D70FA76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00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C918-1A88-4596-A349-52DF1CB9102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C47B3-06A0-4B30-83C0-73D70FA76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495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C918-1A88-4596-A349-52DF1CB9102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C47B3-06A0-4B30-83C0-73D70FA76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102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C918-1A88-4596-A349-52DF1CB9102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C47B3-06A0-4B30-83C0-73D70FA76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307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C918-1A88-4596-A349-52DF1CB9102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C47B3-06A0-4B30-83C0-73D70FA76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22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C918-1A88-4596-A349-52DF1CB9102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C47B3-06A0-4B30-83C0-73D70FA76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06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C918-1A88-4596-A349-52DF1CB9102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C47B3-06A0-4B30-83C0-73D70FA76B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288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Tale of Trolls for Kids at the British Institute – Magenta Publishing  Flor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ounded Rectangle 22"/>
          <p:cNvSpPr/>
          <p:nvPr/>
        </p:nvSpPr>
        <p:spPr>
          <a:xfrm>
            <a:off x="3782510" y="2631842"/>
            <a:ext cx="4626980" cy="1594315"/>
          </a:xfrm>
          <a:prstGeom prst="roundRect">
            <a:avLst/>
          </a:prstGeom>
          <a:solidFill>
            <a:srgbClr val="81D2DD">
              <a:alpha val="79000"/>
            </a:srgbClr>
          </a:solidFill>
          <a:ln>
            <a:solidFill>
              <a:srgbClr val="156C5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latin typeface="Twinkl Cursive Unlooped" panose="02000000000000000000" pitchFamily="2" charset="0"/>
              </a:rPr>
              <a:t>Land, Sea and Sky </a:t>
            </a:r>
          </a:p>
          <a:p>
            <a:pPr algn="ctr"/>
            <a:r>
              <a:rPr lang="en-GB" sz="3200" dirty="0" smtClean="0">
                <a:latin typeface="Twinkl Cursive Unlooped" panose="02000000000000000000" pitchFamily="2" charset="0"/>
              </a:rPr>
              <a:t>Hedgehogs Autumn 1 2026</a:t>
            </a:r>
            <a:endParaRPr lang="en-GB" sz="3200" dirty="0">
              <a:latin typeface="Twinkl Cursive Unlooped" panose="02000000000000000000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68912" y="188560"/>
            <a:ext cx="2564663" cy="1515111"/>
          </a:xfrm>
          <a:prstGeom prst="roundRect">
            <a:avLst/>
          </a:prstGeom>
          <a:solidFill>
            <a:srgbClr val="81D2DD">
              <a:alpha val="79000"/>
            </a:srgbClr>
          </a:solidFill>
          <a:ln>
            <a:solidFill>
              <a:srgbClr val="156C5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Twinkl Cursive Unlooped" panose="02000000000000000000" pitchFamily="2" charset="0"/>
              </a:rPr>
              <a:t>Spectacular Starter </a:t>
            </a:r>
            <a:r>
              <a:rPr lang="en-GB" sz="1600" dirty="0" smtClean="0">
                <a:latin typeface="Twinkl Cursive Unlooped" panose="02000000000000000000" pitchFamily="2" charset="0"/>
              </a:rPr>
              <a:t>– </a:t>
            </a:r>
            <a:r>
              <a:rPr lang="en-US" sz="1600" dirty="0" smtClean="0">
                <a:latin typeface="Twinkl Cursive Unlooped" panose="02000000000000000000" pitchFamily="2" charset="0"/>
              </a:rPr>
              <a:t>We will find some clues from our story – Who do they belong to? What clues do they give us?</a:t>
            </a:r>
            <a:endParaRPr lang="en-GB" sz="1600" dirty="0">
              <a:latin typeface="Twinkl Cursive Unlooped" panose="02000000000000000000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68912" y="1874286"/>
            <a:ext cx="2564663" cy="1515111"/>
          </a:xfrm>
          <a:prstGeom prst="roundRect">
            <a:avLst/>
          </a:prstGeom>
          <a:solidFill>
            <a:srgbClr val="81D2DD">
              <a:alpha val="79000"/>
            </a:srgbClr>
          </a:solidFill>
          <a:ln>
            <a:solidFill>
              <a:srgbClr val="156C5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Twinkl Cursive Unlooped" panose="02000000000000000000" pitchFamily="2" charset="0"/>
              </a:rPr>
              <a:t>As </a:t>
            </a:r>
            <a:r>
              <a:rPr lang="en-US" sz="1600" b="1" dirty="0" smtClean="0">
                <a:latin typeface="Twinkl Cursive Unlooped" panose="02000000000000000000" pitchFamily="2" charset="0"/>
              </a:rPr>
              <a:t>artists</a:t>
            </a:r>
            <a:r>
              <a:rPr lang="en-US" sz="1600" dirty="0" smtClean="0">
                <a:latin typeface="Twinkl Cursive Unlooped" panose="02000000000000000000" pitchFamily="2" charset="0"/>
              </a:rPr>
              <a:t>, we will explore the work of Joan Miro and take inspiration from her work to create our own troll pictures.</a:t>
            </a:r>
            <a:endParaRPr lang="en-GB" sz="1600" dirty="0">
              <a:latin typeface="Twinkl Cursive Unlooped" panose="02000000000000000000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90695" y="3579712"/>
            <a:ext cx="2564663" cy="1515111"/>
          </a:xfrm>
          <a:prstGeom prst="roundRect">
            <a:avLst/>
          </a:prstGeom>
          <a:solidFill>
            <a:srgbClr val="81D2DD">
              <a:alpha val="79000"/>
            </a:srgbClr>
          </a:solidFill>
          <a:ln>
            <a:solidFill>
              <a:srgbClr val="156C5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Twinkl Cursive Unlooped" panose="02000000000000000000" pitchFamily="2" charset="0"/>
              </a:rPr>
              <a:t>As </a:t>
            </a:r>
            <a:r>
              <a:rPr lang="en-US" sz="1600" b="1" dirty="0" smtClean="0">
                <a:latin typeface="Twinkl Cursive Unlooped" panose="02000000000000000000" pitchFamily="2" charset="0"/>
              </a:rPr>
              <a:t>computer scientists, </a:t>
            </a:r>
            <a:r>
              <a:rPr lang="en-US" sz="1600" dirty="0" smtClean="0">
                <a:latin typeface="Twinkl Cursive Unlooped" panose="02000000000000000000" pitchFamily="2" charset="0"/>
              </a:rPr>
              <a:t>we will be creating own algorithms in ‘2Go’ to move objects across a screen. </a:t>
            </a:r>
            <a:endParaRPr lang="en-GB" sz="1600" dirty="0">
              <a:latin typeface="Twinkl Cursive Unlooped" panose="02000000000000000000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90695" y="5283383"/>
            <a:ext cx="2564663" cy="1515111"/>
          </a:xfrm>
          <a:prstGeom prst="roundRect">
            <a:avLst/>
          </a:prstGeom>
          <a:solidFill>
            <a:srgbClr val="81D2DD">
              <a:alpha val="79000"/>
            </a:srgbClr>
          </a:solidFill>
          <a:ln>
            <a:solidFill>
              <a:srgbClr val="156C5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Twinkl Cursive Unlooped" panose="02000000000000000000" pitchFamily="2" charset="0"/>
              </a:rPr>
              <a:t>As </a:t>
            </a:r>
            <a:r>
              <a:rPr lang="en-US" sz="1600" b="1" dirty="0" smtClean="0">
                <a:latin typeface="Twinkl Cursive Unlooped" panose="02000000000000000000" pitchFamily="2" charset="0"/>
              </a:rPr>
              <a:t>designers, </a:t>
            </a:r>
            <a:r>
              <a:rPr lang="en-US" sz="1600" dirty="0" smtClean="0">
                <a:latin typeface="Twinkl Cursive Unlooped" panose="02000000000000000000" pitchFamily="2" charset="0"/>
              </a:rPr>
              <a:t>we will be designing and making our own free standing bridges.</a:t>
            </a:r>
            <a:endParaRPr lang="en-GB" sz="1600" dirty="0">
              <a:latin typeface="Twinkl Cursive Unlooped" panose="02000000000000000000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158957" y="4707722"/>
            <a:ext cx="2564663" cy="1515111"/>
          </a:xfrm>
          <a:prstGeom prst="roundRect">
            <a:avLst/>
          </a:prstGeom>
          <a:solidFill>
            <a:srgbClr val="81D2DD">
              <a:alpha val="79000"/>
            </a:srgbClr>
          </a:solidFill>
          <a:ln>
            <a:solidFill>
              <a:srgbClr val="156C5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Twinkl Cursive Unlooped" panose="02000000000000000000" pitchFamily="2" charset="0"/>
              </a:rPr>
              <a:t>As </a:t>
            </a:r>
            <a:r>
              <a:rPr lang="en-US" sz="1600" b="1" dirty="0" smtClean="0">
                <a:latin typeface="Twinkl Cursive Unlooped" panose="02000000000000000000" pitchFamily="2" charset="0"/>
              </a:rPr>
              <a:t>geographers, </a:t>
            </a:r>
            <a:r>
              <a:rPr lang="en-US" sz="1600" dirty="0" smtClean="0">
                <a:latin typeface="Twinkl Cursive Unlooped" panose="02000000000000000000" pitchFamily="2" charset="0"/>
              </a:rPr>
              <a:t>we will be exploring the United Kingdom using maps, atlases and globes.</a:t>
            </a:r>
            <a:endParaRPr lang="en-GB" sz="1600" dirty="0">
              <a:latin typeface="Twinkl Cursive Unlooped" panose="02000000000000000000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096000" y="4707721"/>
            <a:ext cx="2564663" cy="1515111"/>
          </a:xfrm>
          <a:prstGeom prst="roundRect">
            <a:avLst/>
          </a:prstGeom>
          <a:solidFill>
            <a:srgbClr val="81D2DD">
              <a:alpha val="79000"/>
            </a:srgbClr>
          </a:solidFill>
          <a:ln>
            <a:solidFill>
              <a:srgbClr val="156C5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Twinkl Cursive Unlooped" panose="02000000000000000000" pitchFamily="2" charset="0"/>
              </a:rPr>
              <a:t>As </a:t>
            </a:r>
            <a:r>
              <a:rPr lang="en-US" sz="1600" b="1" dirty="0" smtClean="0">
                <a:latin typeface="Twinkl Cursive Unlooped" panose="02000000000000000000" pitchFamily="2" charset="0"/>
              </a:rPr>
              <a:t>sports people, </a:t>
            </a:r>
            <a:r>
              <a:rPr lang="en-US" sz="1600" dirty="0" smtClean="0">
                <a:latin typeface="Twinkl Cursive Unlooped" panose="02000000000000000000" pitchFamily="2" charset="0"/>
              </a:rPr>
              <a:t>we will </a:t>
            </a:r>
            <a:r>
              <a:rPr lang="en-US" sz="1600" dirty="0" smtClean="0">
                <a:latin typeface="Twinkl Cursive Unlooped" panose="02000000000000000000" pitchFamily="2" charset="0"/>
              </a:rPr>
              <a:t>be developing our throwing and catching skills. We will then be using out skills in invasion games.</a:t>
            </a:r>
            <a:endParaRPr lang="en-GB" sz="1600" dirty="0">
              <a:latin typeface="Twinkl Cursive Unlooped" panose="02000000000000000000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163296" y="303621"/>
            <a:ext cx="2564663" cy="2083444"/>
          </a:xfrm>
          <a:prstGeom prst="roundRect">
            <a:avLst/>
          </a:prstGeom>
          <a:solidFill>
            <a:srgbClr val="81D2DD">
              <a:alpha val="79000"/>
            </a:srgbClr>
          </a:solidFill>
          <a:ln>
            <a:solidFill>
              <a:srgbClr val="156C5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Twinkl Cursive Unlooped" panose="02000000000000000000" pitchFamily="2" charset="0"/>
              </a:rPr>
              <a:t>As </a:t>
            </a:r>
            <a:r>
              <a:rPr lang="en-US" sz="1600" b="1" dirty="0" smtClean="0">
                <a:latin typeface="Twinkl Cursive Unlooped" panose="02000000000000000000" pitchFamily="2" charset="0"/>
              </a:rPr>
              <a:t>theologians, </a:t>
            </a:r>
            <a:r>
              <a:rPr lang="en-US" sz="1600" dirty="0" smtClean="0">
                <a:latin typeface="Twinkl Cursive Unlooped" panose="02000000000000000000" pitchFamily="2" charset="0"/>
              </a:rPr>
              <a:t>we will begin our learning by exploring how people of faith celebrate harvest. We will then move onto explore why Jesus was special. </a:t>
            </a:r>
            <a:endParaRPr lang="en-GB" sz="1600" dirty="0">
              <a:latin typeface="Twinkl Cursive Unlooped" panose="02000000000000000000" pitchFamily="2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096000" y="289054"/>
            <a:ext cx="2564663" cy="2231677"/>
          </a:xfrm>
          <a:prstGeom prst="roundRect">
            <a:avLst/>
          </a:prstGeom>
          <a:solidFill>
            <a:srgbClr val="81D2DD">
              <a:alpha val="79000"/>
            </a:srgbClr>
          </a:solidFill>
          <a:ln>
            <a:solidFill>
              <a:srgbClr val="156C5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Twinkl Cursive Unlooped" panose="02000000000000000000" pitchFamily="2" charset="0"/>
              </a:rPr>
              <a:t>As </a:t>
            </a:r>
            <a:r>
              <a:rPr lang="en-US" sz="1600" b="1" dirty="0" smtClean="0">
                <a:latin typeface="Twinkl Cursive Unlooped" panose="02000000000000000000" pitchFamily="2" charset="0"/>
              </a:rPr>
              <a:t>scientists, </a:t>
            </a:r>
            <a:r>
              <a:rPr lang="en-US" sz="1600" dirty="0" smtClean="0">
                <a:latin typeface="Twinkl Cursive Unlooped" panose="02000000000000000000" pitchFamily="2" charset="0"/>
              </a:rPr>
              <a:t>we will be learning about animals including humans focusing on what animals need to survive. We will also begin to explore the seasonal changes at this time of year.</a:t>
            </a:r>
            <a:endParaRPr lang="en-GB" sz="1600" dirty="0">
              <a:latin typeface="Twinkl Cursive Unlooped" panose="02000000000000000000" pitchFamily="2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9330558" y="5094821"/>
            <a:ext cx="2564663" cy="1515111"/>
          </a:xfrm>
          <a:prstGeom prst="roundRect">
            <a:avLst/>
          </a:prstGeom>
          <a:solidFill>
            <a:srgbClr val="81D2DD">
              <a:alpha val="79000"/>
            </a:srgbClr>
          </a:solidFill>
          <a:ln>
            <a:solidFill>
              <a:srgbClr val="156C5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latin typeface="Twinkl Cursive Unlooped" panose="02000000000000000000" pitchFamily="2" charset="0"/>
              </a:rPr>
              <a:t>Fantastic Finish - </a:t>
            </a:r>
            <a:r>
              <a:rPr lang="en-GB" sz="1600" dirty="0" smtClean="0">
                <a:latin typeface="Twinkl Cursive Unlooped" panose="02000000000000000000" pitchFamily="2" charset="0"/>
              </a:rPr>
              <a:t> We will go on a walk of our local area to find bridges. Who lives underneath them?</a:t>
            </a:r>
            <a:endParaRPr lang="en-GB" sz="1600" dirty="0">
              <a:latin typeface="Twinkl Cursive Unlooped" panose="02000000000000000000" pitchFamily="2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9154984" y="2569922"/>
            <a:ext cx="2915809" cy="2276831"/>
          </a:xfrm>
          <a:prstGeom prst="roundRect">
            <a:avLst/>
          </a:prstGeom>
          <a:solidFill>
            <a:srgbClr val="81D2DD">
              <a:alpha val="79000"/>
            </a:srgbClr>
          </a:solidFill>
          <a:ln>
            <a:solidFill>
              <a:srgbClr val="156C5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/>
            <a:r>
              <a:rPr lang="en-US" sz="1600" b="1" dirty="0" smtClean="0">
                <a:latin typeface="Twinkl Cursive Unlooped" panose="02000000000000000000" pitchFamily="2" charset="0"/>
              </a:rPr>
              <a:t>For our RSHE</a:t>
            </a:r>
            <a:r>
              <a:rPr lang="en-US" sz="1600" b="1" dirty="0" smtClean="0">
                <a:latin typeface="Twinkl Cursive Unlooped" panose="02000000000000000000" pitchFamily="2" charset="0"/>
              </a:rPr>
              <a:t>:</a:t>
            </a:r>
          </a:p>
          <a:p>
            <a:pPr algn="ctr" fontAlgn="base"/>
            <a:endParaRPr lang="en-US" sz="1600" b="1" dirty="0" smtClean="0">
              <a:latin typeface="Twinkl Cursive Unlooped" panose="02000000000000000000" pitchFamily="2" charset="0"/>
            </a:endParaRPr>
          </a:p>
          <a:p>
            <a:pPr algn="ctr" fontAlgn="base"/>
            <a:r>
              <a:rPr lang="en-US" sz="1600" b="1" dirty="0" smtClean="0">
                <a:latin typeface="Twinkl Cursive Unlooped" panose="02000000000000000000" pitchFamily="2" charset="0"/>
              </a:rPr>
              <a:t>British Values: </a:t>
            </a:r>
            <a:r>
              <a:rPr lang="en-US" sz="1600" dirty="0" smtClean="0">
                <a:latin typeface="Twinkl Cursive Unlooped" panose="02000000000000000000" pitchFamily="2" charset="0"/>
              </a:rPr>
              <a:t>Individual Liberty</a:t>
            </a:r>
            <a:endParaRPr lang="en-US" sz="1600" b="1" dirty="0" smtClean="0">
              <a:latin typeface="Twinkl Cursive Unlooped" panose="02000000000000000000" pitchFamily="2" charset="0"/>
            </a:endParaRPr>
          </a:p>
          <a:p>
            <a:pPr algn="ctr" fontAlgn="base"/>
            <a:r>
              <a:rPr lang="en-US" sz="1600" b="1" dirty="0" smtClean="0">
                <a:latin typeface="Twinkl Cursive Unlooped" panose="02000000000000000000" pitchFamily="2" charset="0"/>
              </a:rPr>
              <a:t>No Outsiders – </a:t>
            </a:r>
            <a:r>
              <a:rPr lang="en-US" sz="1600" dirty="0" smtClean="0">
                <a:latin typeface="Twinkl Cursive Unlooped" panose="02000000000000000000" pitchFamily="2" charset="0"/>
              </a:rPr>
              <a:t>To like the way I am </a:t>
            </a:r>
            <a:r>
              <a:rPr lang="en-US" sz="1600" b="1" dirty="0" smtClean="0">
                <a:latin typeface="Twinkl Cursive Unlooped" panose="02000000000000000000" pitchFamily="2" charset="0"/>
              </a:rPr>
              <a:t>- </a:t>
            </a:r>
            <a:r>
              <a:rPr lang="en-US" sz="1600" dirty="0" smtClean="0">
                <a:latin typeface="Twinkl Cursive Unlooped" panose="02000000000000000000" pitchFamily="2" charset="0"/>
              </a:rPr>
              <a:t>Elmer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330558" y="188560"/>
            <a:ext cx="2564663" cy="2198505"/>
          </a:xfrm>
          <a:prstGeom prst="roundRect">
            <a:avLst/>
          </a:prstGeom>
          <a:solidFill>
            <a:srgbClr val="81D2DD">
              <a:alpha val="79000"/>
            </a:srgbClr>
          </a:solidFill>
          <a:ln>
            <a:solidFill>
              <a:srgbClr val="156C5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Twinkl Cursive Unlooped" panose="02000000000000000000" pitchFamily="2" charset="0"/>
              </a:rPr>
              <a:t>As </a:t>
            </a:r>
            <a:r>
              <a:rPr lang="en-US" sz="1600" b="1" dirty="0" smtClean="0">
                <a:latin typeface="Twinkl Cursive Unlooped" panose="02000000000000000000" pitchFamily="2" charset="0"/>
              </a:rPr>
              <a:t>musicians, </a:t>
            </a:r>
            <a:r>
              <a:rPr lang="en-US" sz="1600" dirty="0" smtClean="0">
                <a:latin typeface="Twinkl Cursive Unlooped" panose="02000000000000000000" pitchFamily="2" charset="0"/>
              </a:rPr>
              <a:t>we will </a:t>
            </a:r>
            <a:r>
              <a:rPr lang="en-US" sz="1600" dirty="0" smtClean="0">
                <a:latin typeface="Twinkl Cursive Unlooped" panose="02000000000000000000" pitchFamily="2" charset="0"/>
              </a:rPr>
              <a:t>take </a:t>
            </a:r>
            <a:r>
              <a:rPr lang="en-US" sz="1600" dirty="0">
                <a:latin typeface="Twinkl Cursive Unlooped" panose="02000000000000000000" pitchFamily="2" charset="0"/>
              </a:rPr>
              <a:t>our inspiration from a piece of music called: In the Hall of the Mountain King. We will use our ideas to create a troll rap and a graphic score.</a:t>
            </a:r>
            <a:endParaRPr lang="en-GB" sz="1600" dirty="0"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83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278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Twinkl Cursive Unlooped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lgarratt</dc:creator>
  <cp:lastModifiedBy>lgarratt</cp:lastModifiedBy>
  <cp:revision>6</cp:revision>
  <dcterms:created xsi:type="dcterms:W3CDTF">2026-08-17T13:47:55Z</dcterms:created>
  <dcterms:modified xsi:type="dcterms:W3CDTF">2026-09-02T18:44:54Z</dcterms:modified>
</cp:coreProperties>
</file>