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1D2DD"/>
    <a:srgbClr val="156C5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62" autoAdjust="0"/>
    <p:restoredTop sz="94660"/>
  </p:normalViewPr>
  <p:slideViewPr>
    <p:cSldViewPr snapToGrid="0">
      <p:cViewPr varScale="1">
        <p:scale>
          <a:sx n="68" d="100"/>
          <a:sy n="68" d="100"/>
        </p:scale>
        <p:origin x="58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37858-6B7A-4FB2-9A1E-F45C2F960A57}" type="datetimeFigureOut">
              <a:rPr lang="en-GB" smtClean="0"/>
              <a:t>31/05/2026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CA200-EAAC-403E-8F28-E09177EB63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69192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37858-6B7A-4FB2-9A1E-F45C2F960A57}" type="datetimeFigureOut">
              <a:rPr lang="en-GB" smtClean="0"/>
              <a:t>31/05/2026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CA200-EAAC-403E-8F28-E09177EB63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45499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37858-6B7A-4FB2-9A1E-F45C2F960A57}" type="datetimeFigureOut">
              <a:rPr lang="en-GB" smtClean="0"/>
              <a:t>31/05/2026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CA200-EAAC-403E-8F28-E09177EB63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04745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37858-6B7A-4FB2-9A1E-F45C2F960A57}" type="datetimeFigureOut">
              <a:rPr lang="en-GB" smtClean="0"/>
              <a:t>31/05/2026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CA200-EAAC-403E-8F28-E09177EB63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8368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37858-6B7A-4FB2-9A1E-F45C2F960A57}" type="datetimeFigureOut">
              <a:rPr lang="en-GB" smtClean="0"/>
              <a:t>31/05/2026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CA200-EAAC-403E-8F28-E09177EB63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8688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37858-6B7A-4FB2-9A1E-F45C2F960A57}" type="datetimeFigureOut">
              <a:rPr lang="en-GB" smtClean="0"/>
              <a:t>31/05/2026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CA200-EAAC-403E-8F28-E09177EB63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93626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37858-6B7A-4FB2-9A1E-F45C2F960A57}" type="datetimeFigureOut">
              <a:rPr lang="en-GB" smtClean="0"/>
              <a:t>31/05/2026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CA200-EAAC-403E-8F28-E09177EB63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7031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37858-6B7A-4FB2-9A1E-F45C2F960A57}" type="datetimeFigureOut">
              <a:rPr lang="en-GB" smtClean="0"/>
              <a:t>31/05/2026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CA200-EAAC-403E-8F28-E09177EB63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80199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37858-6B7A-4FB2-9A1E-F45C2F960A57}" type="datetimeFigureOut">
              <a:rPr lang="en-GB" smtClean="0"/>
              <a:t>31/05/2026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CA200-EAAC-403E-8F28-E09177EB63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76526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37858-6B7A-4FB2-9A1E-F45C2F960A57}" type="datetimeFigureOut">
              <a:rPr lang="en-GB" smtClean="0"/>
              <a:t>31/05/2026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CA200-EAAC-403E-8F28-E09177EB63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08630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37858-6B7A-4FB2-9A1E-F45C2F960A57}" type="datetimeFigureOut">
              <a:rPr lang="en-GB" smtClean="0"/>
              <a:t>31/05/2026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CA200-EAAC-403E-8F28-E09177EB63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80904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E37858-6B7A-4FB2-9A1E-F45C2F960A57}" type="datetimeFigureOut">
              <a:rPr lang="en-GB" smtClean="0"/>
              <a:t>31/05/2026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1CA200-EAAC-403E-8F28-E09177EB63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2005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911636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42720" y="5373260"/>
            <a:ext cx="2634492" cy="1319769"/>
          </a:xfrm>
          <a:prstGeom prst="roundRect">
            <a:avLst/>
          </a:prstGeom>
          <a:solidFill>
            <a:srgbClr val="81D2DD">
              <a:alpha val="79000"/>
            </a:srgbClr>
          </a:solidFill>
          <a:ln>
            <a:solidFill>
              <a:srgbClr val="156C5B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dirty="0">
                <a:latin typeface="Twinkl Cursive Unlooped" panose="02000000000000000000" pitchFamily="2" charset="0"/>
              </a:rPr>
              <a:t>As </a:t>
            </a:r>
            <a:r>
              <a:rPr lang="en-GB" sz="1600" b="1" dirty="0">
                <a:latin typeface="Twinkl Cursive Unlooped" panose="02000000000000000000" pitchFamily="2" charset="0"/>
              </a:rPr>
              <a:t>artists</a:t>
            </a:r>
            <a:r>
              <a:rPr lang="en-GB" sz="1600" dirty="0">
                <a:latin typeface="Twinkl Cursive Unlooped" panose="02000000000000000000" pitchFamily="2" charset="0"/>
              </a:rPr>
              <a:t>, we will create our own animal masks by mixing colours and experimenting with different textures</a:t>
            </a:r>
            <a:r>
              <a:rPr lang="en-GB" sz="1600" dirty="0" smtClean="0">
                <a:latin typeface="Twinkl Cursive Unlooped" panose="02000000000000000000" pitchFamily="2" charset="0"/>
              </a:rPr>
              <a:t>.</a:t>
            </a:r>
            <a:endParaRPr lang="en-GB" sz="1600" dirty="0">
              <a:latin typeface="Twinkl Cursive Unlooped" panose="02000000000000000000" pitchFamily="2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3063710" y="2262018"/>
            <a:ext cx="5396813" cy="2387600"/>
          </a:xfrm>
          <a:prstGeom prst="roundRect">
            <a:avLst/>
          </a:prstGeom>
          <a:solidFill>
            <a:srgbClr val="81D2DD">
              <a:alpha val="79000"/>
            </a:srgbClr>
          </a:solidFill>
          <a:ln>
            <a:solidFill>
              <a:srgbClr val="156C5B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200" b="1" dirty="0">
                <a:latin typeface="Twinkl Cursive Unlooped" panose="02000000000000000000" pitchFamily="2" charset="0"/>
              </a:rPr>
              <a:t>Where </a:t>
            </a:r>
            <a:r>
              <a:rPr lang="en-GB" sz="3200" b="1" dirty="0" smtClean="0">
                <a:latin typeface="Twinkl Cursive Unlooped" panose="02000000000000000000" pitchFamily="2" charset="0"/>
              </a:rPr>
              <a:t>Would You </a:t>
            </a:r>
            <a:r>
              <a:rPr lang="en-GB" sz="3200" b="1" dirty="0">
                <a:latin typeface="Twinkl Cursive Unlooped" panose="02000000000000000000" pitchFamily="2" charset="0"/>
              </a:rPr>
              <a:t>Travel T</a:t>
            </a:r>
            <a:r>
              <a:rPr lang="en-GB" sz="3200" b="1" dirty="0" smtClean="0">
                <a:latin typeface="Twinkl Cursive Unlooped" panose="02000000000000000000" pitchFamily="2" charset="0"/>
              </a:rPr>
              <a:t>o</a:t>
            </a:r>
            <a:r>
              <a:rPr lang="en-GB" sz="3200" b="1" dirty="0">
                <a:latin typeface="Twinkl Cursive Unlooped" panose="02000000000000000000" pitchFamily="2" charset="0"/>
              </a:rPr>
              <a:t>? </a:t>
            </a:r>
            <a:endParaRPr lang="en-GB" sz="3200" b="1" dirty="0" smtClean="0">
              <a:latin typeface="Twinkl Cursive Unlooped" panose="02000000000000000000" pitchFamily="2" charset="0"/>
            </a:endParaRPr>
          </a:p>
          <a:p>
            <a:pPr algn="ctr"/>
            <a:r>
              <a:rPr lang="en-US" sz="3200" b="1" dirty="0" smtClean="0">
                <a:latin typeface="Twinkl Cursive Unlooped" panose="02000000000000000000" pitchFamily="2" charset="0"/>
              </a:rPr>
              <a:t>Hedgehogs Class</a:t>
            </a:r>
            <a:endParaRPr lang="en-GB" sz="3200" b="1" dirty="0">
              <a:latin typeface="Twinkl Cursive Unlooped" panose="02000000000000000000" pitchFamily="2" charset="0"/>
            </a:endParaRPr>
          </a:p>
          <a:p>
            <a:pPr algn="ctr"/>
            <a:r>
              <a:rPr lang="en-GB" sz="3200" b="1" dirty="0" smtClean="0">
                <a:latin typeface="Twinkl Cursive Unlooped" panose="02000000000000000000" pitchFamily="2" charset="0"/>
              </a:rPr>
              <a:t>Summer </a:t>
            </a:r>
            <a:r>
              <a:rPr lang="en-GB" sz="3200" b="1" dirty="0">
                <a:latin typeface="Twinkl Cursive Unlooped" panose="02000000000000000000" pitchFamily="2" charset="0"/>
              </a:rPr>
              <a:t>2 2026</a:t>
            </a:r>
            <a:endParaRPr lang="en-GB" sz="3200" dirty="0">
              <a:latin typeface="Twinkl Cursive Unlooped" panose="02000000000000000000" pitchFamily="2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42720" y="2254233"/>
            <a:ext cx="2634492" cy="1285909"/>
          </a:xfrm>
          <a:prstGeom prst="roundRect">
            <a:avLst/>
          </a:prstGeom>
          <a:solidFill>
            <a:srgbClr val="81D2DD">
              <a:alpha val="79000"/>
            </a:srgbClr>
          </a:solidFill>
          <a:ln>
            <a:solidFill>
              <a:srgbClr val="156C5B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Twinkl Cursive Unlooped" panose="02000000000000000000" pitchFamily="2" charset="0"/>
              </a:rPr>
              <a:t>As </a:t>
            </a:r>
            <a:r>
              <a:rPr lang="en-US" sz="1600" b="1" dirty="0" smtClean="0">
                <a:latin typeface="Twinkl Cursive Unlooped" panose="02000000000000000000" pitchFamily="2" charset="0"/>
              </a:rPr>
              <a:t>computer scientists, </a:t>
            </a:r>
            <a:r>
              <a:rPr lang="en-US" sz="1600" dirty="0" smtClean="0">
                <a:latin typeface="Twinkl Cursive Unlooped" panose="02000000000000000000" pitchFamily="2" charset="0"/>
              </a:rPr>
              <a:t>we will be developing our knowledge of coding using the </a:t>
            </a:r>
            <a:r>
              <a:rPr lang="en-US" sz="1600" dirty="0" err="1" smtClean="0">
                <a:latin typeface="Twinkl Cursive Unlooped" panose="02000000000000000000" pitchFamily="2" charset="0"/>
              </a:rPr>
              <a:t>programme</a:t>
            </a:r>
            <a:r>
              <a:rPr lang="en-US" sz="1600" dirty="0" smtClean="0">
                <a:latin typeface="Twinkl Cursive Unlooped" panose="02000000000000000000" pitchFamily="2" charset="0"/>
              </a:rPr>
              <a:t> ‘2Code’.</a:t>
            </a:r>
            <a:endParaRPr lang="en-GB" sz="1600" dirty="0">
              <a:latin typeface="Twinkl Cursive Unlooped" panose="02000000000000000000" pitchFamily="2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8816115" y="1658913"/>
            <a:ext cx="2946715" cy="1008087"/>
          </a:xfrm>
          <a:prstGeom prst="roundRect">
            <a:avLst/>
          </a:prstGeom>
          <a:solidFill>
            <a:srgbClr val="81D2DD">
              <a:alpha val="79000"/>
            </a:srgbClr>
          </a:solidFill>
          <a:ln>
            <a:solidFill>
              <a:srgbClr val="156C5B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Twinkl Cursive Unlooped" panose="02000000000000000000" pitchFamily="2" charset="0"/>
              </a:rPr>
              <a:t>As </a:t>
            </a:r>
            <a:r>
              <a:rPr lang="en-US" sz="1600" b="1" dirty="0" smtClean="0">
                <a:latin typeface="Twinkl Cursive Unlooped" panose="02000000000000000000" pitchFamily="2" charset="0"/>
              </a:rPr>
              <a:t>designers, </a:t>
            </a:r>
            <a:r>
              <a:rPr lang="en-US" sz="1600" dirty="0" smtClean="0">
                <a:latin typeface="Twinkl Cursive Unlooped" panose="02000000000000000000" pitchFamily="2" charset="0"/>
              </a:rPr>
              <a:t>we will design and prepare food for a teddy bear’s picnic.</a:t>
            </a:r>
            <a:endParaRPr lang="en-GB" sz="1600" dirty="0">
              <a:latin typeface="Twinkl Cursive Unlooped" panose="02000000000000000000" pitchFamily="2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45642" y="3913148"/>
            <a:ext cx="2631570" cy="1089575"/>
          </a:xfrm>
          <a:prstGeom prst="roundRect">
            <a:avLst/>
          </a:prstGeom>
          <a:solidFill>
            <a:srgbClr val="81D2DD">
              <a:alpha val="79000"/>
            </a:srgbClr>
          </a:solidFill>
          <a:ln>
            <a:solidFill>
              <a:srgbClr val="156C5B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base"/>
            <a:r>
              <a:rPr lang="en-GB" sz="1600" dirty="0">
                <a:latin typeface="Twinkl Cursive Unlooped" panose="02000000000000000000" pitchFamily="2" charset="0"/>
              </a:rPr>
              <a:t>As </a:t>
            </a:r>
            <a:r>
              <a:rPr lang="en-GB" sz="1600" b="1" dirty="0">
                <a:latin typeface="Twinkl Cursive Unlooped" panose="02000000000000000000" pitchFamily="2" charset="0"/>
              </a:rPr>
              <a:t>geographers</a:t>
            </a:r>
            <a:r>
              <a:rPr lang="en-GB" sz="1600" dirty="0">
                <a:latin typeface="Twinkl Cursive Unlooped" panose="02000000000000000000" pitchFamily="2" charset="0"/>
              </a:rPr>
              <a:t>, we will be learning to identify the seven continents and five oceans of the </a:t>
            </a:r>
            <a:r>
              <a:rPr lang="en-GB" sz="1600" dirty="0" smtClean="0">
                <a:latin typeface="Twinkl Cursive Unlooped" panose="02000000000000000000" pitchFamily="2" charset="0"/>
              </a:rPr>
              <a:t>world</a:t>
            </a:r>
            <a:r>
              <a:rPr lang="en-GB" dirty="0">
                <a:latin typeface="Twinkl Cursive Unlooped" panose="02000000000000000000" pitchFamily="2" charset="0"/>
              </a:rPr>
              <a:t>. 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5725304" y="184507"/>
            <a:ext cx="2677212" cy="1978784"/>
          </a:xfrm>
          <a:prstGeom prst="roundRect">
            <a:avLst/>
          </a:prstGeom>
          <a:solidFill>
            <a:srgbClr val="81D2DD">
              <a:alpha val="79000"/>
            </a:srgbClr>
          </a:solidFill>
          <a:ln>
            <a:solidFill>
              <a:srgbClr val="156C5B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base"/>
            <a:r>
              <a:rPr lang="en-US" sz="1600" dirty="0" smtClean="0">
                <a:latin typeface="Twinkl Cursive Unlooped" panose="02000000000000000000" pitchFamily="2" charset="0"/>
              </a:rPr>
              <a:t>As </a:t>
            </a:r>
            <a:r>
              <a:rPr lang="en-US" sz="1600" b="1" dirty="0" smtClean="0">
                <a:latin typeface="Twinkl Cursive Unlooped" panose="02000000000000000000" pitchFamily="2" charset="0"/>
              </a:rPr>
              <a:t>historians</a:t>
            </a:r>
            <a:r>
              <a:rPr lang="en-US" sz="1600" dirty="0" smtClean="0">
                <a:latin typeface="Twinkl Cursive Unlooped" panose="02000000000000000000" pitchFamily="2" charset="0"/>
              </a:rPr>
              <a:t>, we will be learning about the lives of Neil Armstrong, Ernest Shackleton and Christopher Columbus.</a:t>
            </a:r>
            <a:endParaRPr lang="en-GB" sz="1600" dirty="0">
              <a:latin typeface="Twinkl Cursive Unlooped" panose="02000000000000000000" pitchFamily="2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2887836" y="4734043"/>
            <a:ext cx="2626844" cy="2089419"/>
          </a:xfrm>
          <a:prstGeom prst="roundRect">
            <a:avLst/>
          </a:prstGeom>
          <a:solidFill>
            <a:srgbClr val="81D2DD">
              <a:alpha val="79000"/>
            </a:srgbClr>
          </a:solidFill>
          <a:ln>
            <a:solidFill>
              <a:srgbClr val="156C5B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base"/>
            <a:r>
              <a:rPr lang="en-US" sz="1600" dirty="0" smtClean="0">
                <a:latin typeface="Twinkl Cursive Unlooped" panose="02000000000000000000" pitchFamily="2" charset="0"/>
              </a:rPr>
              <a:t>As </a:t>
            </a:r>
            <a:r>
              <a:rPr lang="en-US" sz="1600" b="1" dirty="0" smtClean="0">
                <a:latin typeface="Twinkl Cursive Unlooped" panose="02000000000000000000" pitchFamily="2" charset="0"/>
              </a:rPr>
              <a:t>sports people, </a:t>
            </a:r>
            <a:r>
              <a:rPr lang="en-US" sz="1600" dirty="0" smtClean="0">
                <a:latin typeface="Twinkl Cursive Unlooped" panose="02000000000000000000" pitchFamily="2" charset="0"/>
              </a:rPr>
              <a:t>we will be developing our understanding of attacking and defending when playing team games.</a:t>
            </a:r>
            <a:endParaRPr lang="en-GB" sz="1600" dirty="0">
              <a:latin typeface="Twinkl Cursive Unlooped" panose="02000000000000000000" pitchFamily="2" charset="0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5725304" y="4748345"/>
            <a:ext cx="2735219" cy="2103722"/>
          </a:xfrm>
          <a:prstGeom prst="roundRect">
            <a:avLst/>
          </a:prstGeom>
          <a:solidFill>
            <a:srgbClr val="81D2DD">
              <a:alpha val="79000"/>
            </a:srgbClr>
          </a:solidFill>
          <a:ln>
            <a:solidFill>
              <a:srgbClr val="156C5B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base"/>
            <a:r>
              <a:rPr lang="en-US" sz="1600" dirty="0" smtClean="0">
                <a:latin typeface="Twinkl Cursive Unlooped" panose="02000000000000000000" pitchFamily="2" charset="0"/>
              </a:rPr>
              <a:t>As </a:t>
            </a:r>
            <a:r>
              <a:rPr lang="en-US" sz="1600" b="1" dirty="0" smtClean="0">
                <a:latin typeface="Twinkl Cursive Unlooped" panose="02000000000000000000" pitchFamily="2" charset="0"/>
              </a:rPr>
              <a:t>theologians, </a:t>
            </a:r>
            <a:r>
              <a:rPr lang="en-US" sz="1600" dirty="0" smtClean="0">
                <a:latin typeface="Twinkl Cursive Unlooped" panose="02000000000000000000" pitchFamily="2" charset="0"/>
              </a:rPr>
              <a:t>we will be exploring stories from the gospels in the New Testament.</a:t>
            </a:r>
            <a:endParaRPr lang="en-GB" sz="1600" dirty="0">
              <a:latin typeface="Twinkl Cursive Unlooped" panose="02000000000000000000" pitchFamily="2" charset="0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2887836" y="190873"/>
            <a:ext cx="2626844" cy="1972417"/>
          </a:xfrm>
          <a:prstGeom prst="roundRect">
            <a:avLst/>
          </a:prstGeom>
          <a:solidFill>
            <a:srgbClr val="81D2DD">
              <a:alpha val="79000"/>
            </a:srgbClr>
          </a:solidFill>
          <a:ln>
            <a:solidFill>
              <a:srgbClr val="156C5B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base"/>
            <a:r>
              <a:rPr lang="en-US" sz="1600" b="1" dirty="0" smtClean="0">
                <a:latin typeface="Twinkl Cursive Unlooped" panose="02000000000000000000" pitchFamily="2" charset="0"/>
              </a:rPr>
              <a:t>As scientists, </a:t>
            </a:r>
            <a:r>
              <a:rPr lang="en-US" sz="1600" dirty="0" smtClean="0">
                <a:latin typeface="Twinkl Cursive Unlooped" panose="02000000000000000000" pitchFamily="2" charset="0"/>
              </a:rPr>
              <a:t>we will be continuing to develop our knowledge of plants. We will be planting our own seeds and exploring what plants need to grow and stay healthy.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-2840" y="193636"/>
            <a:ext cx="2680052" cy="1597456"/>
          </a:xfrm>
          <a:prstGeom prst="roundRect">
            <a:avLst/>
          </a:prstGeom>
          <a:solidFill>
            <a:srgbClr val="81D2DD">
              <a:alpha val="79000"/>
            </a:srgbClr>
          </a:solidFill>
          <a:ln>
            <a:solidFill>
              <a:srgbClr val="156C5B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b="1" dirty="0" smtClean="0">
                <a:latin typeface="Twinkl Cursive Unlooped" panose="02000000000000000000" pitchFamily="2" charset="0"/>
              </a:rPr>
              <a:t>Spectacular Starter </a:t>
            </a:r>
            <a:r>
              <a:rPr lang="en-GB" sz="1600" dirty="0" smtClean="0">
                <a:latin typeface="Twinkl Cursive Unlooped" panose="02000000000000000000" pitchFamily="2" charset="0"/>
              </a:rPr>
              <a:t>–a little cottage has appeared in the woodland.</a:t>
            </a:r>
            <a:r>
              <a:rPr lang="en-US" sz="1600" dirty="0" smtClean="0">
                <a:latin typeface="Twinkl Cursive Unlooped" panose="02000000000000000000" pitchFamily="2" charset="0"/>
              </a:rPr>
              <a:t> Who lives there? Does this remind </a:t>
            </a:r>
          </a:p>
          <a:p>
            <a:pPr algn="ctr"/>
            <a:r>
              <a:rPr lang="en-US" sz="1600" dirty="0" smtClean="0">
                <a:latin typeface="Twinkl Cursive Unlooped" panose="02000000000000000000" pitchFamily="2" charset="0"/>
              </a:rPr>
              <a:t>us of a fairy tale?</a:t>
            </a:r>
            <a:endParaRPr lang="en-GB" sz="1600" dirty="0">
              <a:latin typeface="Twinkl Cursive Unlooped" panose="02000000000000000000" pitchFamily="2" charset="0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8664372" y="184506"/>
            <a:ext cx="3098459" cy="1333393"/>
          </a:xfrm>
          <a:prstGeom prst="roundRect">
            <a:avLst/>
          </a:prstGeom>
          <a:solidFill>
            <a:srgbClr val="81D2DD">
              <a:alpha val="79000"/>
            </a:srgbClr>
          </a:solidFill>
          <a:ln>
            <a:solidFill>
              <a:srgbClr val="156C5B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base"/>
            <a:r>
              <a:rPr lang="en-US" sz="1600" dirty="0" smtClean="0">
                <a:latin typeface="Twinkl Cursive Unlooped" panose="02000000000000000000" pitchFamily="2" charset="0"/>
              </a:rPr>
              <a:t>As </a:t>
            </a:r>
            <a:r>
              <a:rPr lang="en-US" sz="1600" b="1" dirty="0" smtClean="0">
                <a:latin typeface="Twinkl Cursive Unlooped" panose="02000000000000000000" pitchFamily="2" charset="0"/>
              </a:rPr>
              <a:t>musicians</a:t>
            </a:r>
            <a:r>
              <a:rPr lang="en-US" sz="1600" b="1" dirty="0" smtClean="0">
                <a:latin typeface="Twinkl Cursive Unlooped" panose="02000000000000000000" pitchFamily="2" charset="0"/>
              </a:rPr>
              <a:t>, </a:t>
            </a:r>
            <a:r>
              <a:rPr lang="en-US" sz="1600" dirty="0" smtClean="0">
                <a:latin typeface="Twinkl Cursive Unlooped" panose="02000000000000000000" pitchFamily="2" charset="0"/>
              </a:rPr>
              <a:t>we will be engaging in fairytal</a:t>
            </a:r>
            <a:r>
              <a:rPr lang="en-US" sz="1600" dirty="0" smtClean="0">
                <a:latin typeface="Twinkl Cursive Unlooped" panose="02000000000000000000" pitchFamily="2" charset="0"/>
              </a:rPr>
              <a:t>e themed music. This will link to our trip to see the Philharmonic Orchestra.</a:t>
            </a:r>
            <a:r>
              <a:rPr lang="en-US" sz="1600" dirty="0" smtClean="0">
                <a:latin typeface="Twinkl Cursive Unlooped" panose="02000000000000000000" pitchFamily="2" charset="0"/>
              </a:rPr>
              <a:t> </a:t>
            </a:r>
            <a:endParaRPr lang="en-GB" sz="1600" dirty="0">
              <a:latin typeface="Twinkl Cursive Unlooped" panose="02000000000000000000" pitchFamily="2" charset="0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8847021" y="2955416"/>
            <a:ext cx="2915809" cy="2276831"/>
          </a:xfrm>
          <a:prstGeom prst="roundRect">
            <a:avLst/>
          </a:prstGeom>
          <a:solidFill>
            <a:srgbClr val="81D2DD">
              <a:alpha val="79000"/>
            </a:srgbClr>
          </a:solidFill>
          <a:ln>
            <a:solidFill>
              <a:srgbClr val="156C5B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base"/>
            <a:r>
              <a:rPr lang="en-US" sz="1600" b="1" dirty="0" smtClean="0">
                <a:latin typeface="Twinkl Cursive Unlooped" panose="02000000000000000000" pitchFamily="2" charset="0"/>
              </a:rPr>
              <a:t>For our RSHE:</a:t>
            </a:r>
          </a:p>
          <a:p>
            <a:pPr algn="ctr" fontAlgn="base"/>
            <a:r>
              <a:rPr lang="en-US" sz="1600" b="1" dirty="0" smtClean="0">
                <a:latin typeface="Twinkl Cursive Unlooped" panose="02000000000000000000" pitchFamily="2" charset="0"/>
              </a:rPr>
              <a:t>British Values: </a:t>
            </a:r>
            <a:r>
              <a:rPr lang="en-US" sz="1600" dirty="0" smtClean="0">
                <a:latin typeface="Twinkl Cursive Unlooped" panose="02000000000000000000" pitchFamily="2" charset="0"/>
              </a:rPr>
              <a:t>Mutual Respect </a:t>
            </a:r>
          </a:p>
          <a:p>
            <a:pPr algn="ctr" fontAlgn="base"/>
            <a:r>
              <a:rPr lang="en-US" sz="1600" dirty="0" smtClean="0">
                <a:latin typeface="Twinkl Cursive Unlooped" panose="02000000000000000000" pitchFamily="2" charset="0"/>
              </a:rPr>
              <a:t>and Tolerance</a:t>
            </a:r>
          </a:p>
          <a:p>
            <a:pPr algn="ctr" fontAlgn="base"/>
            <a:r>
              <a:rPr lang="en-US" sz="1600" b="1" dirty="0" smtClean="0">
                <a:latin typeface="Twinkl Cursive Unlooped" panose="02000000000000000000" pitchFamily="2" charset="0"/>
              </a:rPr>
              <a:t>Articles: </a:t>
            </a:r>
            <a:r>
              <a:rPr lang="en-US" sz="1600" dirty="0" smtClean="0">
                <a:latin typeface="Twinkl Cursive Unlooped" panose="02000000000000000000" pitchFamily="2" charset="0"/>
              </a:rPr>
              <a:t>16, 17, 19, 24 &amp; 27</a:t>
            </a:r>
          </a:p>
          <a:p>
            <a:pPr algn="ctr" fontAlgn="base"/>
            <a:r>
              <a:rPr lang="en-US" sz="1600" b="1" dirty="0" err="1" smtClean="0">
                <a:latin typeface="Twinkl Cursive Unlooped" panose="02000000000000000000" pitchFamily="2" charset="0"/>
              </a:rPr>
              <a:t>Heartsmart</a:t>
            </a:r>
            <a:r>
              <a:rPr lang="en-US" sz="1600" dirty="0" smtClean="0">
                <a:latin typeface="Twinkl Cursive Unlooped" panose="02000000000000000000" pitchFamily="2" charset="0"/>
              </a:rPr>
              <a:t> – No way Through Isn’t True!</a:t>
            </a:r>
          </a:p>
          <a:p>
            <a:pPr algn="ctr" fontAlgn="base"/>
            <a:r>
              <a:rPr lang="en-US" sz="1600" b="1" dirty="0" smtClean="0">
                <a:latin typeface="Twinkl Cursive Unlooped" panose="02000000000000000000" pitchFamily="2" charset="0"/>
              </a:rPr>
              <a:t>Christopher Winters SRE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8911381" y="5373260"/>
            <a:ext cx="2851450" cy="1397363"/>
          </a:xfrm>
          <a:prstGeom prst="roundRect">
            <a:avLst/>
          </a:prstGeom>
          <a:solidFill>
            <a:srgbClr val="81D2DD">
              <a:alpha val="79000"/>
            </a:srgbClr>
          </a:solidFill>
          <a:ln>
            <a:solidFill>
              <a:srgbClr val="156C5B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base"/>
            <a:r>
              <a:rPr lang="en-US" sz="1600" b="1" dirty="0" smtClean="0">
                <a:latin typeface="Twinkl Cursive Unlooped" panose="02000000000000000000" pitchFamily="2" charset="0"/>
              </a:rPr>
              <a:t>Fantastic Finish – </a:t>
            </a:r>
          </a:p>
          <a:p>
            <a:pPr algn="ctr" fontAlgn="base"/>
            <a:r>
              <a:rPr lang="en-US" sz="1600" dirty="0" smtClean="0">
                <a:latin typeface="Twinkl Cursive Unlooped" panose="02000000000000000000" pitchFamily="2" charset="0"/>
              </a:rPr>
              <a:t>We will have a Teddy Bear’s Picnic where we will taste our fruity creations! </a:t>
            </a:r>
          </a:p>
        </p:txBody>
      </p:sp>
    </p:spTree>
    <p:extLst>
      <p:ext uri="{BB962C8B-B14F-4D97-AF65-F5344CB8AC3E}">
        <p14:creationId xmlns:p14="http://schemas.microsoft.com/office/powerpoint/2010/main" val="2745722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</TotalTime>
  <Words>269</Words>
  <Application>Microsoft Office PowerPoint</Application>
  <PresentationFormat>Widescreen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Twinkl Cursive Unlooped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lgarratt</dc:creator>
  <cp:lastModifiedBy>lgarratt</cp:lastModifiedBy>
  <cp:revision>8</cp:revision>
  <dcterms:created xsi:type="dcterms:W3CDTF">2026-05-27T14:45:14Z</dcterms:created>
  <dcterms:modified xsi:type="dcterms:W3CDTF">2026-05-31T15:57:05Z</dcterms:modified>
</cp:coreProperties>
</file>