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4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68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3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1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32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67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88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6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25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18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78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D7995-1905-4210-98D6-596F0EA93E3F}" type="datetimeFigureOut">
              <a:rPr lang="en-GB" smtClean="0"/>
              <a:t>04/04/2026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DA707-82EC-4F6C-82A3-9A3C74664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16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7963" y="84840"/>
            <a:ext cx="11792932" cy="4001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latin typeface="Twinkl Cursive Unlooped" panose="02000000000000000000" pitchFamily="2" charset="0"/>
              </a:rPr>
              <a:t>Into the Unknown Knowledge Organiser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963" y="573336"/>
            <a:ext cx="3205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winkl Cursive Unlooped" panose="02000000000000000000" pitchFamily="2" charset="0"/>
              </a:rPr>
              <a:t>Key people:</a:t>
            </a:r>
            <a:endParaRPr lang="en-GB" b="1" dirty="0">
              <a:latin typeface="Twinkl Cursive Unlooped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3" y="942668"/>
            <a:ext cx="5299513" cy="4813933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76364"/>
              </p:ext>
            </p:extLst>
          </p:nvPr>
        </p:nvGraphicFramePr>
        <p:xfrm>
          <a:off x="5736734" y="573336"/>
          <a:ext cx="6254161" cy="4157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686">
                  <a:extLst>
                    <a:ext uri="{9D8B030D-6E8A-4147-A177-3AD203B41FA5}">
                      <a16:colId xmlns:a16="http://schemas.microsoft.com/office/drawing/2014/main" val="3840158339"/>
                    </a:ext>
                  </a:extLst>
                </a:gridCol>
                <a:gridCol w="3999475">
                  <a:extLst>
                    <a:ext uri="{9D8B030D-6E8A-4147-A177-3AD203B41FA5}">
                      <a16:colId xmlns:a16="http://schemas.microsoft.com/office/drawing/2014/main" val="683394670"/>
                    </a:ext>
                  </a:extLst>
                </a:gridCol>
              </a:tblGrid>
              <a:tr h="29869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u="sng" dirty="0" smtClean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Key vocabulary </a:t>
                      </a:r>
                      <a:r>
                        <a:rPr lang="en-US" sz="1800" u="sng" baseline="0" dirty="0" smtClean="0">
                          <a:solidFill>
                            <a:schemeClr val="tx1"/>
                          </a:solidFill>
                          <a:latin typeface="Twinkl Cursive Unlooped" panose="02000000000000000000" pitchFamily="2" charset="0"/>
                        </a:rPr>
                        <a:t> </a:t>
                      </a:r>
                      <a:endParaRPr lang="en-GB" sz="1800" dirty="0">
                        <a:latin typeface="Twinkl Cursive Un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471114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winkl Cursive Unlooped" panose="02000000000000000000" pitchFamily="2" charset="0"/>
                        </a:rPr>
                        <a:t>Exploration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act of exploring or finding an unfamiliar area.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742895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Courageous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Not put off by danger.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9282880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Fleet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</a:t>
                      </a:r>
                      <a:r>
                        <a:rPr lang="en-GB" sz="1200" baseline="0" dirty="0" smtClean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group of ships which sail together.</a:t>
                      </a:r>
                    </a:p>
                    <a:p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71820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Apollo 11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command module that was carried by the rocket Saturn 5, and landed on the moon.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3994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Colonizer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Someone who sends people to a place who then settle there and take over control of the place.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296083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Slavery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Being forced to work for someone against their will without payment.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41912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Saturn 5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The rocket which carried the crew and command module Apollo 11 to the Moon.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024226"/>
                  </a:ext>
                </a:extLst>
              </a:tr>
              <a:tr h="47401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Voyage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A</a:t>
                      </a:r>
                      <a:r>
                        <a:rPr lang="en-GB" sz="1200" baseline="0" dirty="0" smtClean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en-GB" sz="1200" dirty="0" smtClean="0">
                          <a:latin typeface="Twinkl Cursive Unlooped" panose="02000000000000000000" pitchFamily="2" charset="0"/>
                        </a:rPr>
                        <a:t>long journey involving travel by sea or in space.</a:t>
                      </a:r>
                      <a:endParaRPr lang="en-GB" sz="1200" dirty="0" smtClean="0">
                        <a:latin typeface="Twinkl Cursive Un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3944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36733" y="4819618"/>
            <a:ext cx="6254161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winkl Cursive Unlooped" panose="02000000000000000000" pitchFamily="2" charset="0"/>
              </a:rPr>
              <a:t>Key Facts: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Christopher Columbus and Neil Armstrong were significant individuals who contributed to international achievements.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Christopher Columbus discovered America.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Neil Armstrong was the first person to walk on the moon.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Their contributions to exploration affected the lives of people at the time and today.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Columbus and Armstrong were courageous and skilled explorers. </a:t>
            </a:r>
          </a:p>
          <a:p>
            <a:r>
              <a:rPr lang="en-US" sz="1200" dirty="0" smtClean="0">
                <a:latin typeface="Twinkl Cursive Unlooped" panose="02000000000000000000" pitchFamily="2" charset="0"/>
              </a:rPr>
              <a:t>• The history of exploration is a major human achievement that develops human knowledge and progress</a:t>
            </a:r>
            <a:r>
              <a:rPr lang="en-US" dirty="0" smtClean="0">
                <a:latin typeface="Twinkl Cursive Unlooped" panose="02000000000000000000" pitchFamily="2" charset="0"/>
              </a:rPr>
              <a:t>.</a:t>
            </a:r>
            <a:endParaRPr lang="en-GB" dirty="0">
              <a:latin typeface="Twinkl Cursive Un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5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Unlooped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lgarratt</dc:creator>
  <cp:lastModifiedBy>lgarratt</cp:lastModifiedBy>
  <cp:revision>2</cp:revision>
  <dcterms:created xsi:type="dcterms:W3CDTF">2026-04-04T12:08:35Z</dcterms:created>
  <dcterms:modified xsi:type="dcterms:W3CDTF">2026-04-04T12:13:20Z</dcterms:modified>
</cp:coreProperties>
</file>